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0"/>
  </p:notesMasterIdLst>
  <p:handoutMasterIdLst>
    <p:handoutMasterId r:id="rId91"/>
  </p:handoutMasterIdLst>
  <p:sldIdLst>
    <p:sldId id="256" r:id="rId2"/>
    <p:sldId id="766" r:id="rId3"/>
    <p:sldId id="867" r:id="rId4"/>
    <p:sldId id="868" r:id="rId5"/>
    <p:sldId id="841" r:id="rId6"/>
    <p:sldId id="844" r:id="rId7"/>
    <p:sldId id="870" r:id="rId8"/>
    <p:sldId id="814" r:id="rId9"/>
    <p:sldId id="887" r:id="rId10"/>
    <p:sldId id="883" r:id="rId11"/>
    <p:sldId id="853" r:id="rId12"/>
    <p:sldId id="872" r:id="rId13"/>
    <p:sldId id="863" r:id="rId14"/>
    <p:sldId id="873" r:id="rId15"/>
    <p:sldId id="874" r:id="rId16"/>
    <p:sldId id="837" r:id="rId17"/>
    <p:sldId id="816" r:id="rId18"/>
    <p:sldId id="854" r:id="rId19"/>
    <p:sldId id="875" r:id="rId20"/>
    <p:sldId id="857" r:id="rId21"/>
    <p:sldId id="876" r:id="rId22"/>
    <p:sldId id="856" r:id="rId23"/>
    <p:sldId id="877" r:id="rId24"/>
    <p:sldId id="888" r:id="rId25"/>
    <p:sldId id="889" r:id="rId26"/>
    <p:sldId id="862" r:id="rId27"/>
    <p:sldId id="859" r:id="rId28"/>
    <p:sldId id="860" r:id="rId29"/>
    <p:sldId id="861" r:id="rId30"/>
    <p:sldId id="890" r:id="rId31"/>
    <p:sldId id="846" r:id="rId32"/>
    <p:sldId id="891" r:id="rId33"/>
    <p:sldId id="892" r:id="rId34"/>
    <p:sldId id="852" r:id="rId35"/>
    <p:sldId id="847" r:id="rId36"/>
    <p:sldId id="809" r:id="rId37"/>
    <p:sldId id="881" r:id="rId38"/>
    <p:sldId id="882" r:id="rId39"/>
    <p:sldId id="895" r:id="rId40"/>
    <p:sldId id="825" r:id="rId41"/>
    <p:sldId id="896" r:id="rId42"/>
    <p:sldId id="918" r:id="rId43"/>
    <p:sldId id="884" r:id="rId44"/>
    <p:sldId id="826" r:id="rId45"/>
    <p:sldId id="819" r:id="rId46"/>
    <p:sldId id="824" r:id="rId47"/>
    <p:sldId id="823" r:id="rId48"/>
    <p:sldId id="643" r:id="rId49"/>
    <p:sldId id="835" r:id="rId50"/>
    <p:sldId id="812" r:id="rId51"/>
    <p:sldId id="832" r:id="rId52"/>
    <p:sldId id="885" r:id="rId53"/>
    <p:sldId id="833" r:id="rId54"/>
    <p:sldId id="712" r:id="rId55"/>
    <p:sldId id="739" r:id="rId56"/>
    <p:sldId id="716" r:id="rId57"/>
    <p:sldId id="827" r:id="rId58"/>
    <p:sldId id="718" r:id="rId59"/>
    <p:sldId id="729" r:id="rId60"/>
    <p:sldId id="730" r:id="rId61"/>
    <p:sldId id="731" r:id="rId62"/>
    <p:sldId id="734" r:id="rId63"/>
    <p:sldId id="898" r:id="rId64"/>
    <p:sldId id="906" r:id="rId65"/>
    <p:sldId id="908" r:id="rId66"/>
    <p:sldId id="915" r:id="rId67"/>
    <p:sldId id="916" r:id="rId68"/>
    <p:sldId id="917" r:id="rId69"/>
    <p:sldId id="767" r:id="rId70"/>
    <p:sldId id="914" r:id="rId71"/>
    <p:sldId id="448" r:id="rId72"/>
    <p:sldId id="612" r:id="rId73"/>
    <p:sldId id="651" r:id="rId74"/>
    <p:sldId id="613" r:id="rId75"/>
    <p:sldId id="655" r:id="rId76"/>
    <p:sldId id="886" r:id="rId77"/>
    <p:sldId id="900" r:id="rId78"/>
    <p:sldId id="901" r:id="rId79"/>
    <p:sldId id="902" r:id="rId80"/>
    <p:sldId id="903" r:id="rId81"/>
    <p:sldId id="769" r:id="rId82"/>
    <p:sldId id="773" r:id="rId83"/>
    <p:sldId id="909" r:id="rId84"/>
    <p:sldId id="910" r:id="rId85"/>
    <p:sldId id="911" r:id="rId86"/>
    <p:sldId id="912" r:id="rId87"/>
    <p:sldId id="913" r:id="rId88"/>
    <p:sldId id="503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76639" autoAdjust="0"/>
  </p:normalViewPr>
  <p:slideViewPr>
    <p:cSldViewPr snapToGrid="0">
      <p:cViewPr>
        <p:scale>
          <a:sx n="108" d="100"/>
          <a:sy n="108" d="100"/>
        </p:scale>
        <p:origin x="-59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EC1E3-6427-4A3A-8D6C-6CA49647E316}" type="doc">
      <dgm:prSet loTypeId="urn:microsoft.com/office/officeart/2005/8/layout/cycle7" loCatId="cycle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5E089D8-0CB7-428B-9EEA-D1A4008FF8EC}">
      <dgm:prSet/>
      <dgm:spPr/>
      <dgm:t>
        <a:bodyPr/>
        <a:lstStyle/>
        <a:p>
          <a:pPr rtl="0"/>
          <a:r>
            <a:rPr lang="en-US" b="1" dirty="0" smtClean="0"/>
            <a:t>Structural similarity </a:t>
          </a:r>
          <a:r>
            <a:rPr lang="en-US" b="0" dirty="0" smtClean="0"/>
            <a:t>between two proteins </a:t>
          </a:r>
          <a:r>
            <a:rPr lang="en-US" b="1" dirty="0" smtClean="0"/>
            <a:t> </a:t>
          </a:r>
          <a:r>
            <a:rPr lang="en-US" b="0" dirty="0" smtClean="0"/>
            <a:t>means</a:t>
          </a:r>
          <a:r>
            <a:rPr lang="en-US" b="1" dirty="0" smtClean="0"/>
            <a:t> functional similarities</a:t>
          </a:r>
          <a:endParaRPr lang="en-US" dirty="0"/>
        </a:p>
      </dgm:t>
    </dgm:pt>
    <dgm:pt modelId="{584018EB-923F-4581-B4EE-50D6EAFE377B}" type="parTrans" cxnId="{823855CE-4231-49F9-A195-D98FE07C927D}">
      <dgm:prSet/>
      <dgm:spPr/>
      <dgm:t>
        <a:bodyPr/>
        <a:lstStyle/>
        <a:p>
          <a:endParaRPr lang="en-US"/>
        </a:p>
      </dgm:t>
    </dgm:pt>
    <dgm:pt modelId="{9BCFFEB5-E018-4309-9334-6D739D96E0D4}" type="sibTrans" cxnId="{823855CE-4231-49F9-A195-D98FE07C927D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70E48847-26AD-4831-877E-085DF63066E5}">
      <dgm:prSet custT="1"/>
      <dgm:spPr/>
      <dgm:t>
        <a:bodyPr/>
        <a:lstStyle/>
        <a:p>
          <a:pPr rtl="0"/>
          <a:r>
            <a:rPr lang="en-US" sz="2000" b="1" dirty="0" smtClean="0"/>
            <a:t>Predict binding site</a:t>
          </a:r>
          <a:endParaRPr lang="en-US" sz="2000" b="1" dirty="0"/>
        </a:p>
      </dgm:t>
    </dgm:pt>
    <dgm:pt modelId="{DEAABA9F-A70D-4D29-A9EB-3462CE224B62}" type="parTrans" cxnId="{19B9EE29-6F4F-478C-A843-5F0ECC098158}">
      <dgm:prSet/>
      <dgm:spPr/>
      <dgm:t>
        <a:bodyPr/>
        <a:lstStyle/>
        <a:p>
          <a:endParaRPr lang="en-US"/>
        </a:p>
      </dgm:t>
    </dgm:pt>
    <dgm:pt modelId="{333FC755-3E8C-4ADF-A1FC-777E3721A00B}" type="sibTrans" cxnId="{19B9EE29-6F4F-478C-A843-5F0ECC098158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6DE1932B-DE6B-4B91-B8DC-737D2AEE772F}">
      <dgm:prSet custT="1"/>
      <dgm:spPr/>
      <dgm:t>
        <a:bodyPr/>
        <a:lstStyle/>
        <a:p>
          <a:pPr rtl="0"/>
          <a:r>
            <a:rPr lang="en-US" sz="2000" b="1" dirty="0" smtClean="0"/>
            <a:t>Predict drug interaction</a:t>
          </a:r>
          <a:endParaRPr lang="en-US" sz="2000" b="1" dirty="0"/>
        </a:p>
      </dgm:t>
    </dgm:pt>
    <dgm:pt modelId="{0020D9D4-37AA-47D3-B41D-D63B16823B69}" type="parTrans" cxnId="{F4F38650-F993-4055-A0A7-70E3F33F329F}">
      <dgm:prSet/>
      <dgm:spPr/>
      <dgm:t>
        <a:bodyPr/>
        <a:lstStyle/>
        <a:p>
          <a:endParaRPr lang="en-US"/>
        </a:p>
      </dgm:t>
    </dgm:pt>
    <dgm:pt modelId="{38B906FE-2EC5-49D2-AE33-1279CFB480A7}" type="sibTrans" cxnId="{F4F38650-F993-4055-A0A7-70E3F33F329F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AE9E6AA-F32F-4D4F-A376-E6028E1D6B79}" type="pres">
      <dgm:prSet presAssocID="{0DDEC1E3-6427-4A3A-8D6C-6CA49647E3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12BB53-2072-4641-8036-8B90E79D361D}" type="pres">
      <dgm:prSet presAssocID="{35E089D8-0CB7-428B-9EEA-D1A4008FF8EC}" presName="node" presStyleLbl="node1" presStyleIdx="0" presStyleCnt="3" custScaleX="405665" custScaleY="1178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59A16-FB8B-454B-8BC2-8118BE95C4A8}" type="pres">
      <dgm:prSet presAssocID="{9BCFFEB5-E018-4309-9334-6D739D96E0D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F2709E8-F352-4DB9-9C57-A9FF1511B971}" type="pres">
      <dgm:prSet presAssocID="{9BCFFEB5-E018-4309-9334-6D739D96E0D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5F405F3-4615-4F89-9947-B7F4DB6106DB}" type="pres">
      <dgm:prSet presAssocID="{70E48847-26AD-4831-877E-085DF63066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62D90-C9B5-4F99-A462-C81139CA7C97}" type="pres">
      <dgm:prSet presAssocID="{333FC755-3E8C-4ADF-A1FC-777E3721A00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54E9C68-0ADD-4B92-A23B-22A67FFD385E}" type="pres">
      <dgm:prSet presAssocID="{333FC755-3E8C-4ADF-A1FC-777E3721A00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37153C3-5DAE-48AC-A33D-E69D88D588A1}" type="pres">
      <dgm:prSet presAssocID="{6DE1932B-DE6B-4B91-B8DC-737D2AEE772F}" presName="node" presStyleLbl="node1" presStyleIdx="2" presStyleCnt="3" custScaleX="1008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9789A-C17C-410B-83AA-2DF203934887}" type="pres">
      <dgm:prSet presAssocID="{38B906FE-2EC5-49D2-AE33-1279CFB480A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9EC4F05-BB5D-46FD-9185-B5EF412BAA05}" type="pres">
      <dgm:prSet presAssocID="{38B906FE-2EC5-49D2-AE33-1279CFB480A7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035F948-6EE6-2541-90EB-464E7CA17CBA}" type="presOf" srcId="{6DE1932B-DE6B-4B91-B8DC-737D2AEE772F}" destId="{737153C3-5DAE-48AC-A33D-E69D88D588A1}" srcOrd="0" destOrd="0" presId="urn:microsoft.com/office/officeart/2005/8/layout/cycle7"/>
    <dgm:cxn modelId="{C0C54D9D-EE1B-134D-8390-ACAEE03868DA}" type="presOf" srcId="{35E089D8-0CB7-428B-9EEA-D1A4008FF8EC}" destId="{7812BB53-2072-4641-8036-8B90E79D361D}" srcOrd="0" destOrd="0" presId="urn:microsoft.com/office/officeart/2005/8/layout/cycle7"/>
    <dgm:cxn modelId="{BFE9FDA4-2E08-BE40-8035-97A2CA5B7094}" type="presOf" srcId="{0DDEC1E3-6427-4A3A-8D6C-6CA49647E316}" destId="{AAE9E6AA-F32F-4D4F-A376-E6028E1D6B79}" srcOrd="0" destOrd="0" presId="urn:microsoft.com/office/officeart/2005/8/layout/cycle7"/>
    <dgm:cxn modelId="{19B9EE29-6F4F-478C-A843-5F0ECC098158}" srcId="{0DDEC1E3-6427-4A3A-8D6C-6CA49647E316}" destId="{70E48847-26AD-4831-877E-085DF63066E5}" srcOrd="1" destOrd="0" parTransId="{DEAABA9F-A70D-4D29-A9EB-3462CE224B62}" sibTransId="{333FC755-3E8C-4ADF-A1FC-777E3721A00B}"/>
    <dgm:cxn modelId="{6490585C-E2C8-4648-B644-0E277F1E5512}" type="presOf" srcId="{70E48847-26AD-4831-877E-085DF63066E5}" destId="{D5F405F3-4615-4F89-9947-B7F4DB6106DB}" srcOrd="0" destOrd="0" presId="urn:microsoft.com/office/officeart/2005/8/layout/cycle7"/>
    <dgm:cxn modelId="{0285ADA6-3A2B-1F46-93E8-D6B36033E644}" type="presOf" srcId="{333FC755-3E8C-4ADF-A1FC-777E3721A00B}" destId="{054E9C68-0ADD-4B92-A23B-22A67FFD385E}" srcOrd="1" destOrd="0" presId="urn:microsoft.com/office/officeart/2005/8/layout/cycle7"/>
    <dgm:cxn modelId="{81402D62-A072-1B4F-9FDA-1F75F0732DE8}" type="presOf" srcId="{9BCFFEB5-E018-4309-9334-6D739D96E0D4}" destId="{5F2709E8-F352-4DB9-9C57-A9FF1511B971}" srcOrd="1" destOrd="0" presId="urn:microsoft.com/office/officeart/2005/8/layout/cycle7"/>
    <dgm:cxn modelId="{62818C78-B550-E94A-A668-99B1DF7A3C37}" type="presOf" srcId="{38B906FE-2EC5-49D2-AE33-1279CFB480A7}" destId="{D9EC4F05-BB5D-46FD-9185-B5EF412BAA05}" srcOrd="1" destOrd="0" presId="urn:microsoft.com/office/officeart/2005/8/layout/cycle7"/>
    <dgm:cxn modelId="{C1D155E8-8369-F44E-96B3-4D2FCA5417D8}" type="presOf" srcId="{9BCFFEB5-E018-4309-9334-6D739D96E0D4}" destId="{69459A16-FB8B-454B-8BC2-8118BE95C4A8}" srcOrd="0" destOrd="0" presId="urn:microsoft.com/office/officeart/2005/8/layout/cycle7"/>
    <dgm:cxn modelId="{6D23D3B2-C982-E642-BB73-1346F619EFF1}" type="presOf" srcId="{38B906FE-2EC5-49D2-AE33-1279CFB480A7}" destId="{BCF9789A-C17C-410B-83AA-2DF203934887}" srcOrd="0" destOrd="0" presId="urn:microsoft.com/office/officeart/2005/8/layout/cycle7"/>
    <dgm:cxn modelId="{823855CE-4231-49F9-A195-D98FE07C927D}" srcId="{0DDEC1E3-6427-4A3A-8D6C-6CA49647E316}" destId="{35E089D8-0CB7-428B-9EEA-D1A4008FF8EC}" srcOrd="0" destOrd="0" parTransId="{584018EB-923F-4581-B4EE-50D6EAFE377B}" sibTransId="{9BCFFEB5-E018-4309-9334-6D739D96E0D4}"/>
    <dgm:cxn modelId="{6F3163C1-ED71-B142-A52A-A7BBB3E87A1E}" type="presOf" srcId="{333FC755-3E8C-4ADF-A1FC-777E3721A00B}" destId="{8E062D90-C9B5-4F99-A462-C81139CA7C97}" srcOrd="0" destOrd="0" presId="urn:microsoft.com/office/officeart/2005/8/layout/cycle7"/>
    <dgm:cxn modelId="{F4F38650-F993-4055-A0A7-70E3F33F329F}" srcId="{0DDEC1E3-6427-4A3A-8D6C-6CA49647E316}" destId="{6DE1932B-DE6B-4B91-B8DC-737D2AEE772F}" srcOrd="2" destOrd="0" parTransId="{0020D9D4-37AA-47D3-B41D-D63B16823B69}" sibTransId="{38B906FE-2EC5-49D2-AE33-1279CFB480A7}"/>
    <dgm:cxn modelId="{8D002537-2359-564B-B925-603B97B08808}" type="presParOf" srcId="{AAE9E6AA-F32F-4D4F-A376-E6028E1D6B79}" destId="{7812BB53-2072-4641-8036-8B90E79D361D}" srcOrd="0" destOrd="0" presId="urn:microsoft.com/office/officeart/2005/8/layout/cycle7"/>
    <dgm:cxn modelId="{BFA41A59-27D4-AC4E-9D23-6A6A5934AF53}" type="presParOf" srcId="{AAE9E6AA-F32F-4D4F-A376-E6028E1D6B79}" destId="{69459A16-FB8B-454B-8BC2-8118BE95C4A8}" srcOrd="1" destOrd="0" presId="urn:microsoft.com/office/officeart/2005/8/layout/cycle7"/>
    <dgm:cxn modelId="{20B2E860-EDE6-7243-BA89-B173BB6E3D06}" type="presParOf" srcId="{69459A16-FB8B-454B-8BC2-8118BE95C4A8}" destId="{5F2709E8-F352-4DB9-9C57-A9FF1511B971}" srcOrd="0" destOrd="0" presId="urn:microsoft.com/office/officeart/2005/8/layout/cycle7"/>
    <dgm:cxn modelId="{8DD4A1BC-4E70-7343-8FBC-EEC6A35CFF70}" type="presParOf" srcId="{AAE9E6AA-F32F-4D4F-A376-E6028E1D6B79}" destId="{D5F405F3-4615-4F89-9947-B7F4DB6106DB}" srcOrd="2" destOrd="0" presId="urn:microsoft.com/office/officeart/2005/8/layout/cycle7"/>
    <dgm:cxn modelId="{3ADBCA1F-EA1B-1D4A-877B-0653D1B66FAD}" type="presParOf" srcId="{AAE9E6AA-F32F-4D4F-A376-E6028E1D6B79}" destId="{8E062D90-C9B5-4F99-A462-C81139CA7C97}" srcOrd="3" destOrd="0" presId="urn:microsoft.com/office/officeart/2005/8/layout/cycle7"/>
    <dgm:cxn modelId="{4B4E1E50-EAE7-B04F-9F21-8F2349FC6D7D}" type="presParOf" srcId="{8E062D90-C9B5-4F99-A462-C81139CA7C97}" destId="{054E9C68-0ADD-4B92-A23B-22A67FFD385E}" srcOrd="0" destOrd="0" presId="urn:microsoft.com/office/officeart/2005/8/layout/cycle7"/>
    <dgm:cxn modelId="{0E5F0B16-8B30-284E-A076-80D749BD1E87}" type="presParOf" srcId="{AAE9E6AA-F32F-4D4F-A376-E6028E1D6B79}" destId="{737153C3-5DAE-48AC-A33D-E69D88D588A1}" srcOrd="4" destOrd="0" presId="urn:microsoft.com/office/officeart/2005/8/layout/cycle7"/>
    <dgm:cxn modelId="{13CDF460-C32D-9E40-A6FC-36AEB05CD21C}" type="presParOf" srcId="{AAE9E6AA-F32F-4D4F-A376-E6028E1D6B79}" destId="{BCF9789A-C17C-410B-83AA-2DF203934887}" srcOrd="5" destOrd="0" presId="urn:microsoft.com/office/officeart/2005/8/layout/cycle7"/>
    <dgm:cxn modelId="{BE45470A-3229-ED44-8D99-63D5FACC9C43}" type="presParOf" srcId="{BCF9789A-C17C-410B-83AA-2DF203934887}" destId="{D9EC4F05-BB5D-46FD-9185-B5EF412BAA0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8EC727-42F9-CE48-9D31-FE072762ED9A}" type="doc">
      <dgm:prSet loTypeId="urn:microsoft.com/office/officeart/2005/8/layout/pyramid1" loCatId="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DED0996-5171-144C-939F-1125FD8C1EC1}">
      <dgm:prSet phldrT="[Text]" custT="1"/>
      <dgm:spPr/>
      <dgm:t>
        <a:bodyPr/>
        <a:lstStyle/>
        <a:p>
          <a:r>
            <a:rPr lang="en-US" sz="1800" dirty="0" smtClean="0"/>
            <a:t>Class</a:t>
          </a:r>
          <a:endParaRPr lang="en-US" sz="1800" dirty="0"/>
        </a:p>
      </dgm:t>
    </dgm:pt>
    <dgm:pt modelId="{643AE4D1-0801-BC46-B7A3-FD3891C8B425}" type="parTrans" cxnId="{ED3B83B1-D0C1-6041-9221-06351FDBDB2D}">
      <dgm:prSet/>
      <dgm:spPr/>
      <dgm:t>
        <a:bodyPr/>
        <a:lstStyle/>
        <a:p>
          <a:endParaRPr lang="en-US" sz="800"/>
        </a:p>
      </dgm:t>
    </dgm:pt>
    <dgm:pt modelId="{0FF8D613-8C88-474E-BB07-84DE2607446B}" type="sibTrans" cxnId="{ED3B83B1-D0C1-6041-9221-06351FDBDB2D}">
      <dgm:prSet/>
      <dgm:spPr/>
      <dgm:t>
        <a:bodyPr/>
        <a:lstStyle/>
        <a:p>
          <a:endParaRPr lang="en-US" sz="800"/>
        </a:p>
      </dgm:t>
    </dgm:pt>
    <dgm:pt modelId="{FD580571-1074-A449-B5BA-5248CCB08366}">
      <dgm:prSet phldrT="[Text]" custT="1"/>
      <dgm:spPr/>
      <dgm:t>
        <a:bodyPr/>
        <a:lstStyle/>
        <a:p>
          <a:r>
            <a:rPr lang="en-US" sz="1800" dirty="0" smtClean="0"/>
            <a:t>Fold</a:t>
          </a:r>
          <a:endParaRPr lang="en-US" sz="1800" dirty="0"/>
        </a:p>
      </dgm:t>
    </dgm:pt>
    <dgm:pt modelId="{2A37BF67-B690-DC41-86A8-4FFDDBA06E1B}" type="parTrans" cxnId="{0169B189-3E1B-FE40-B356-ED18638444F9}">
      <dgm:prSet/>
      <dgm:spPr/>
      <dgm:t>
        <a:bodyPr/>
        <a:lstStyle/>
        <a:p>
          <a:endParaRPr lang="en-US" sz="800"/>
        </a:p>
      </dgm:t>
    </dgm:pt>
    <dgm:pt modelId="{FF1AC440-BB47-2644-ABD6-CA2FDBAD57DA}" type="sibTrans" cxnId="{0169B189-3E1B-FE40-B356-ED18638444F9}">
      <dgm:prSet/>
      <dgm:spPr/>
      <dgm:t>
        <a:bodyPr/>
        <a:lstStyle/>
        <a:p>
          <a:endParaRPr lang="en-US" sz="800"/>
        </a:p>
      </dgm:t>
    </dgm:pt>
    <dgm:pt modelId="{234A5D99-DEA9-7844-A835-354E9AAE7EF5}">
      <dgm:prSet phldrT="[Text]" custT="1"/>
      <dgm:spPr/>
      <dgm:t>
        <a:bodyPr/>
        <a:lstStyle/>
        <a:p>
          <a:r>
            <a:rPr lang="en-US" sz="1800" dirty="0" smtClean="0"/>
            <a:t>Superfamily</a:t>
          </a:r>
          <a:endParaRPr lang="en-US" sz="1800" dirty="0"/>
        </a:p>
      </dgm:t>
    </dgm:pt>
    <dgm:pt modelId="{713751F3-353B-0F4C-BF8C-77ECE2776005}" type="parTrans" cxnId="{43379091-E563-C54A-BFAF-ED399EA4FA34}">
      <dgm:prSet/>
      <dgm:spPr/>
      <dgm:t>
        <a:bodyPr/>
        <a:lstStyle/>
        <a:p>
          <a:endParaRPr lang="en-US" sz="800"/>
        </a:p>
      </dgm:t>
    </dgm:pt>
    <dgm:pt modelId="{00F6B9C1-760C-AD42-A239-D22AA8EF63DC}" type="sibTrans" cxnId="{43379091-E563-C54A-BFAF-ED399EA4FA34}">
      <dgm:prSet/>
      <dgm:spPr/>
      <dgm:t>
        <a:bodyPr/>
        <a:lstStyle/>
        <a:p>
          <a:endParaRPr lang="en-US" sz="800"/>
        </a:p>
      </dgm:t>
    </dgm:pt>
    <dgm:pt modelId="{C0C686F7-35B2-5E4C-B2D3-ED598C8BCDEE}">
      <dgm:prSet phldrT="[Text]" custT="1"/>
      <dgm:spPr/>
      <dgm:t>
        <a:bodyPr/>
        <a:lstStyle/>
        <a:p>
          <a:r>
            <a:rPr lang="en-US" sz="1800" dirty="0" smtClean="0"/>
            <a:t>Family</a:t>
          </a:r>
          <a:r>
            <a:rPr lang="en-US" sz="2400" dirty="0" smtClean="0"/>
            <a:t> </a:t>
          </a:r>
        </a:p>
      </dgm:t>
    </dgm:pt>
    <dgm:pt modelId="{7D84EDAA-0C77-6C49-88F6-F95CE55A963B}" type="parTrans" cxnId="{B3265A78-F10D-2A4B-9906-3922F98F986B}">
      <dgm:prSet/>
      <dgm:spPr/>
      <dgm:t>
        <a:bodyPr/>
        <a:lstStyle/>
        <a:p>
          <a:endParaRPr lang="en-US" sz="800"/>
        </a:p>
      </dgm:t>
    </dgm:pt>
    <dgm:pt modelId="{AAA8D8E5-DF87-5645-A81A-BA6621183DFD}" type="sibTrans" cxnId="{B3265A78-F10D-2A4B-9906-3922F98F986B}">
      <dgm:prSet/>
      <dgm:spPr/>
      <dgm:t>
        <a:bodyPr/>
        <a:lstStyle/>
        <a:p>
          <a:endParaRPr lang="en-US" sz="800"/>
        </a:p>
      </dgm:t>
    </dgm:pt>
    <dgm:pt modelId="{2B499241-9C50-C446-8DCC-9B09BAF7016A}" type="pres">
      <dgm:prSet presAssocID="{7B8EC727-42F9-CE48-9D31-FE072762ED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62426D-7C24-0342-8C7E-456A36404E04}" type="pres">
      <dgm:prSet presAssocID="{EDED0996-5171-144C-939F-1125FD8C1EC1}" presName="Name8" presStyleCnt="0"/>
      <dgm:spPr/>
      <dgm:t>
        <a:bodyPr/>
        <a:lstStyle/>
        <a:p>
          <a:endParaRPr lang="en-US"/>
        </a:p>
      </dgm:t>
    </dgm:pt>
    <dgm:pt modelId="{DE3F3002-A2AE-2641-967B-F08B3465EFE0}" type="pres">
      <dgm:prSet presAssocID="{EDED0996-5171-144C-939F-1125FD8C1EC1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5A624-992C-D44D-9DAE-64CD12537437}" type="pres">
      <dgm:prSet presAssocID="{EDED0996-5171-144C-939F-1125FD8C1E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0AEB5-6AEE-824F-BC24-A5F0D3D0E2DC}" type="pres">
      <dgm:prSet presAssocID="{FD580571-1074-A449-B5BA-5248CCB08366}" presName="Name8" presStyleCnt="0"/>
      <dgm:spPr/>
      <dgm:t>
        <a:bodyPr/>
        <a:lstStyle/>
        <a:p>
          <a:endParaRPr lang="en-US"/>
        </a:p>
      </dgm:t>
    </dgm:pt>
    <dgm:pt modelId="{C614229C-2020-7A4A-869E-60B8FB5C693E}" type="pres">
      <dgm:prSet presAssocID="{FD580571-1074-A449-B5BA-5248CCB0836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00883-ABCA-9C43-9071-C3F449038182}" type="pres">
      <dgm:prSet presAssocID="{FD580571-1074-A449-B5BA-5248CCB083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C6F14-E0FE-D846-B2A7-C95F34EEE028}" type="pres">
      <dgm:prSet presAssocID="{234A5D99-DEA9-7844-A835-354E9AAE7EF5}" presName="Name8" presStyleCnt="0"/>
      <dgm:spPr/>
      <dgm:t>
        <a:bodyPr/>
        <a:lstStyle/>
        <a:p>
          <a:endParaRPr lang="en-US"/>
        </a:p>
      </dgm:t>
    </dgm:pt>
    <dgm:pt modelId="{14853AD7-71BD-B645-BC0D-5844F03E5D4F}" type="pres">
      <dgm:prSet presAssocID="{234A5D99-DEA9-7844-A835-354E9AAE7EF5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3C5664-13DE-4648-BCD7-5DE86A24C759}" type="pres">
      <dgm:prSet presAssocID="{234A5D99-DEA9-7844-A835-354E9AAE7EF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A5449-6BFF-C349-B9AB-F60D8B21240F}" type="pres">
      <dgm:prSet presAssocID="{C0C686F7-35B2-5E4C-B2D3-ED598C8BCDEE}" presName="Name8" presStyleCnt="0"/>
      <dgm:spPr/>
      <dgm:t>
        <a:bodyPr/>
        <a:lstStyle/>
        <a:p>
          <a:endParaRPr lang="en-US"/>
        </a:p>
      </dgm:t>
    </dgm:pt>
    <dgm:pt modelId="{1A54E6C0-29E7-2548-85B5-0DD6B090F058}" type="pres">
      <dgm:prSet presAssocID="{C0C686F7-35B2-5E4C-B2D3-ED598C8BCDEE}" presName="level" presStyleLbl="node1" presStyleIdx="3" presStyleCnt="4" custLinFactNeighborX="-490" custLinFactNeighborY="38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F764C-DC12-0B40-9E1E-B2B8E0F902D0}" type="pres">
      <dgm:prSet presAssocID="{C0C686F7-35B2-5E4C-B2D3-ED598C8BCD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9963B6-72F9-2242-8E03-823C2ACA7513}" type="presOf" srcId="{C0C686F7-35B2-5E4C-B2D3-ED598C8BCDEE}" destId="{AFEF764C-DC12-0B40-9E1E-B2B8E0F902D0}" srcOrd="1" destOrd="0" presId="urn:microsoft.com/office/officeart/2005/8/layout/pyramid1"/>
    <dgm:cxn modelId="{43379091-E563-C54A-BFAF-ED399EA4FA34}" srcId="{7B8EC727-42F9-CE48-9D31-FE072762ED9A}" destId="{234A5D99-DEA9-7844-A835-354E9AAE7EF5}" srcOrd="2" destOrd="0" parTransId="{713751F3-353B-0F4C-BF8C-77ECE2776005}" sibTransId="{00F6B9C1-760C-AD42-A239-D22AA8EF63DC}"/>
    <dgm:cxn modelId="{F0239012-77C9-F248-AAAC-00BFBA490330}" type="presOf" srcId="{234A5D99-DEA9-7844-A835-354E9AAE7EF5}" destId="{2C3C5664-13DE-4648-BCD7-5DE86A24C759}" srcOrd="1" destOrd="0" presId="urn:microsoft.com/office/officeart/2005/8/layout/pyramid1"/>
    <dgm:cxn modelId="{ED3B83B1-D0C1-6041-9221-06351FDBDB2D}" srcId="{7B8EC727-42F9-CE48-9D31-FE072762ED9A}" destId="{EDED0996-5171-144C-939F-1125FD8C1EC1}" srcOrd="0" destOrd="0" parTransId="{643AE4D1-0801-BC46-B7A3-FD3891C8B425}" sibTransId="{0FF8D613-8C88-474E-BB07-84DE2607446B}"/>
    <dgm:cxn modelId="{1B240ECF-786F-F842-8A41-F6991D00691F}" type="presOf" srcId="{7B8EC727-42F9-CE48-9D31-FE072762ED9A}" destId="{2B499241-9C50-C446-8DCC-9B09BAF7016A}" srcOrd="0" destOrd="0" presId="urn:microsoft.com/office/officeart/2005/8/layout/pyramid1"/>
    <dgm:cxn modelId="{6F2434E1-30C8-1C4B-9C77-60C614E0F309}" type="presOf" srcId="{EDED0996-5171-144C-939F-1125FD8C1EC1}" destId="{DE3F3002-A2AE-2641-967B-F08B3465EFE0}" srcOrd="0" destOrd="0" presId="urn:microsoft.com/office/officeart/2005/8/layout/pyramid1"/>
    <dgm:cxn modelId="{0169B189-3E1B-FE40-B356-ED18638444F9}" srcId="{7B8EC727-42F9-CE48-9D31-FE072762ED9A}" destId="{FD580571-1074-A449-B5BA-5248CCB08366}" srcOrd="1" destOrd="0" parTransId="{2A37BF67-B690-DC41-86A8-4FFDDBA06E1B}" sibTransId="{FF1AC440-BB47-2644-ABD6-CA2FDBAD57DA}"/>
    <dgm:cxn modelId="{383348F3-5D0B-8440-9F02-48F691EB9D2E}" type="presOf" srcId="{FD580571-1074-A449-B5BA-5248CCB08366}" destId="{C614229C-2020-7A4A-869E-60B8FB5C693E}" srcOrd="0" destOrd="0" presId="urn:microsoft.com/office/officeart/2005/8/layout/pyramid1"/>
    <dgm:cxn modelId="{F1A98A8B-2996-C346-A321-1BEA76BA19DD}" type="presOf" srcId="{FD580571-1074-A449-B5BA-5248CCB08366}" destId="{0FF00883-ABCA-9C43-9071-C3F449038182}" srcOrd="1" destOrd="0" presId="urn:microsoft.com/office/officeart/2005/8/layout/pyramid1"/>
    <dgm:cxn modelId="{0ADD21C4-D044-9D4A-8564-B66035A7DA8F}" type="presOf" srcId="{234A5D99-DEA9-7844-A835-354E9AAE7EF5}" destId="{14853AD7-71BD-B645-BC0D-5844F03E5D4F}" srcOrd="0" destOrd="0" presId="urn:microsoft.com/office/officeart/2005/8/layout/pyramid1"/>
    <dgm:cxn modelId="{5F0EA422-FD35-824A-9F13-683E7AF6B439}" type="presOf" srcId="{C0C686F7-35B2-5E4C-B2D3-ED598C8BCDEE}" destId="{1A54E6C0-29E7-2548-85B5-0DD6B090F058}" srcOrd="0" destOrd="0" presId="urn:microsoft.com/office/officeart/2005/8/layout/pyramid1"/>
    <dgm:cxn modelId="{AE4C2EB6-ECF9-B240-85D7-654C43500C78}" type="presOf" srcId="{EDED0996-5171-144C-939F-1125FD8C1EC1}" destId="{AA45A624-992C-D44D-9DAE-64CD12537437}" srcOrd="1" destOrd="0" presId="urn:microsoft.com/office/officeart/2005/8/layout/pyramid1"/>
    <dgm:cxn modelId="{B3265A78-F10D-2A4B-9906-3922F98F986B}" srcId="{7B8EC727-42F9-CE48-9D31-FE072762ED9A}" destId="{C0C686F7-35B2-5E4C-B2D3-ED598C8BCDEE}" srcOrd="3" destOrd="0" parTransId="{7D84EDAA-0C77-6C49-88F6-F95CE55A963B}" sibTransId="{AAA8D8E5-DF87-5645-A81A-BA6621183DFD}"/>
    <dgm:cxn modelId="{69DB9982-318D-9247-812B-A63934D6CAF8}" type="presParOf" srcId="{2B499241-9C50-C446-8DCC-9B09BAF7016A}" destId="{B962426D-7C24-0342-8C7E-456A36404E04}" srcOrd="0" destOrd="0" presId="urn:microsoft.com/office/officeart/2005/8/layout/pyramid1"/>
    <dgm:cxn modelId="{0D419F38-C4F0-5644-BBF2-09CBC65F0B6E}" type="presParOf" srcId="{B962426D-7C24-0342-8C7E-456A36404E04}" destId="{DE3F3002-A2AE-2641-967B-F08B3465EFE0}" srcOrd="0" destOrd="0" presId="urn:microsoft.com/office/officeart/2005/8/layout/pyramid1"/>
    <dgm:cxn modelId="{FCC2A056-ABF0-B743-8A40-B9ABA9E8F1E3}" type="presParOf" srcId="{B962426D-7C24-0342-8C7E-456A36404E04}" destId="{AA45A624-992C-D44D-9DAE-64CD12537437}" srcOrd="1" destOrd="0" presId="urn:microsoft.com/office/officeart/2005/8/layout/pyramid1"/>
    <dgm:cxn modelId="{AEB2E665-1768-444F-A65C-621758119E6A}" type="presParOf" srcId="{2B499241-9C50-C446-8DCC-9B09BAF7016A}" destId="{DBE0AEB5-6AEE-824F-BC24-A5F0D3D0E2DC}" srcOrd="1" destOrd="0" presId="urn:microsoft.com/office/officeart/2005/8/layout/pyramid1"/>
    <dgm:cxn modelId="{EBD3F355-DBAE-7145-BBC5-B579FAF0CE5A}" type="presParOf" srcId="{DBE0AEB5-6AEE-824F-BC24-A5F0D3D0E2DC}" destId="{C614229C-2020-7A4A-869E-60B8FB5C693E}" srcOrd="0" destOrd="0" presId="urn:microsoft.com/office/officeart/2005/8/layout/pyramid1"/>
    <dgm:cxn modelId="{12457EEE-CE4B-9647-A9F5-5D89DF8F6EBC}" type="presParOf" srcId="{DBE0AEB5-6AEE-824F-BC24-A5F0D3D0E2DC}" destId="{0FF00883-ABCA-9C43-9071-C3F449038182}" srcOrd="1" destOrd="0" presId="urn:microsoft.com/office/officeart/2005/8/layout/pyramid1"/>
    <dgm:cxn modelId="{BEB33A70-5C1D-954D-BA85-21B5B1149D63}" type="presParOf" srcId="{2B499241-9C50-C446-8DCC-9B09BAF7016A}" destId="{AC5C6F14-E0FE-D846-B2A7-C95F34EEE028}" srcOrd="2" destOrd="0" presId="urn:microsoft.com/office/officeart/2005/8/layout/pyramid1"/>
    <dgm:cxn modelId="{2FFE6FFC-6665-FD4E-B6E8-EA5B79E490E5}" type="presParOf" srcId="{AC5C6F14-E0FE-D846-B2A7-C95F34EEE028}" destId="{14853AD7-71BD-B645-BC0D-5844F03E5D4F}" srcOrd="0" destOrd="0" presId="urn:microsoft.com/office/officeart/2005/8/layout/pyramid1"/>
    <dgm:cxn modelId="{30306112-25FC-704A-8678-CBCE3ECDE03F}" type="presParOf" srcId="{AC5C6F14-E0FE-D846-B2A7-C95F34EEE028}" destId="{2C3C5664-13DE-4648-BCD7-5DE86A24C759}" srcOrd="1" destOrd="0" presId="urn:microsoft.com/office/officeart/2005/8/layout/pyramid1"/>
    <dgm:cxn modelId="{77A0E15B-626A-A249-867C-81B8D4FE8A08}" type="presParOf" srcId="{2B499241-9C50-C446-8DCC-9B09BAF7016A}" destId="{7D1A5449-6BFF-C349-B9AB-F60D8B21240F}" srcOrd="3" destOrd="0" presId="urn:microsoft.com/office/officeart/2005/8/layout/pyramid1"/>
    <dgm:cxn modelId="{7363D2BB-D4EC-A741-A173-36293E79C2FB}" type="presParOf" srcId="{7D1A5449-6BFF-C349-B9AB-F60D8B21240F}" destId="{1A54E6C0-29E7-2548-85B5-0DD6B090F058}" srcOrd="0" destOrd="0" presId="urn:microsoft.com/office/officeart/2005/8/layout/pyramid1"/>
    <dgm:cxn modelId="{514DCFE7-BA2C-A143-8D64-96DE28E22194}" type="presParOf" srcId="{7D1A5449-6BFF-C349-B9AB-F60D8B21240F}" destId="{AFEF764C-DC12-0B40-9E1E-B2B8E0F902D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D6EBE31-21CD-4BD8-9406-E2358CBF7F1B}" type="doc">
      <dgm:prSet loTypeId="urn:microsoft.com/office/officeart/2005/8/layout/lProcess3" loCatId="process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BC34759-AFC1-478A-B6B9-4C4D79833840}">
      <dgm:prSet custT="1"/>
      <dgm:spPr/>
      <dgm:t>
        <a:bodyPr/>
        <a:lstStyle/>
        <a:p>
          <a:pPr rtl="0"/>
          <a:r>
            <a:rPr lang="en-US" sz="3600" dirty="0" smtClean="0"/>
            <a:t>Multiclass classification</a:t>
          </a:r>
          <a:endParaRPr lang="en-US" sz="3600" dirty="0"/>
        </a:p>
      </dgm:t>
    </dgm:pt>
    <dgm:pt modelId="{32F7AB4D-8490-4212-A85A-7F7A34450A24}" type="parTrans" cxnId="{66135FF3-F980-4076-ADAC-962DF8865239}">
      <dgm:prSet/>
      <dgm:spPr/>
      <dgm:t>
        <a:bodyPr/>
        <a:lstStyle/>
        <a:p>
          <a:endParaRPr lang="en-US"/>
        </a:p>
      </dgm:t>
    </dgm:pt>
    <dgm:pt modelId="{4B5E7E73-ED79-49D6-AB38-C6571E7DCF44}" type="sibTrans" cxnId="{66135FF3-F980-4076-ADAC-962DF8865239}">
      <dgm:prSet/>
      <dgm:spPr/>
      <dgm:t>
        <a:bodyPr/>
        <a:lstStyle/>
        <a:p>
          <a:endParaRPr lang="en-US"/>
        </a:p>
      </dgm:t>
    </dgm:pt>
    <dgm:pt modelId="{C30725DA-0810-4433-BD3C-F932C850EA2E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3600" dirty="0" smtClean="0"/>
            <a:t>Hierarchical classification</a:t>
          </a:r>
          <a:endParaRPr lang="en-US" sz="3600" dirty="0"/>
        </a:p>
      </dgm:t>
    </dgm:pt>
    <dgm:pt modelId="{D9ACF8B0-2294-44D1-BA4B-D6D931CDD7D6}" type="parTrans" cxnId="{CAA99E8C-39DB-4852-AAA3-F02B52226C91}">
      <dgm:prSet/>
      <dgm:spPr/>
      <dgm:t>
        <a:bodyPr/>
        <a:lstStyle/>
        <a:p>
          <a:endParaRPr lang="en-US"/>
        </a:p>
      </dgm:t>
    </dgm:pt>
    <dgm:pt modelId="{2E3328D4-43A7-45BF-9E7F-B3C19CD3A9B7}" type="sibTrans" cxnId="{CAA99E8C-39DB-4852-AAA3-F02B52226C91}">
      <dgm:prSet/>
      <dgm:spPr/>
      <dgm:t>
        <a:bodyPr/>
        <a:lstStyle/>
        <a:p>
          <a:endParaRPr lang="en-US"/>
        </a:p>
      </dgm:t>
    </dgm:pt>
    <dgm:pt modelId="{E28DC99A-1535-4E7D-9B60-AA2555457929}" type="pres">
      <dgm:prSet presAssocID="{AD6EBE31-21CD-4BD8-9406-E2358CBF7F1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38D32BA-20C8-4E3C-B797-68B1693623A3}" type="pres">
      <dgm:prSet presAssocID="{7BC34759-AFC1-478A-B6B9-4C4D79833840}" presName="horFlow" presStyleCnt="0"/>
      <dgm:spPr/>
      <dgm:t>
        <a:bodyPr/>
        <a:lstStyle/>
        <a:p>
          <a:endParaRPr lang="en-US"/>
        </a:p>
      </dgm:t>
    </dgm:pt>
    <dgm:pt modelId="{61D1D941-D613-4EF4-9B4F-CBB90772ADF6}" type="pres">
      <dgm:prSet presAssocID="{7BC34759-AFC1-478A-B6B9-4C4D79833840}" presName="bigChev" presStyleLbl="node1" presStyleIdx="0" presStyleCnt="2" custScaleX="199045" custScaleY="69669"/>
      <dgm:spPr/>
      <dgm:t>
        <a:bodyPr/>
        <a:lstStyle/>
        <a:p>
          <a:endParaRPr lang="en-US"/>
        </a:p>
      </dgm:t>
    </dgm:pt>
    <dgm:pt modelId="{8ABF4200-57F2-4723-BD10-6ED6D00FE5FC}" type="pres">
      <dgm:prSet presAssocID="{7BC34759-AFC1-478A-B6B9-4C4D79833840}" presName="vSp" presStyleCnt="0"/>
      <dgm:spPr/>
      <dgm:t>
        <a:bodyPr/>
        <a:lstStyle/>
        <a:p>
          <a:endParaRPr lang="en-US"/>
        </a:p>
      </dgm:t>
    </dgm:pt>
    <dgm:pt modelId="{636AEBB5-2C6B-4823-8AF4-7E8CF0347CFC}" type="pres">
      <dgm:prSet presAssocID="{C30725DA-0810-4433-BD3C-F932C850EA2E}" presName="horFlow" presStyleCnt="0"/>
      <dgm:spPr/>
      <dgm:t>
        <a:bodyPr/>
        <a:lstStyle/>
        <a:p>
          <a:endParaRPr lang="en-US"/>
        </a:p>
      </dgm:t>
    </dgm:pt>
    <dgm:pt modelId="{B209D5DF-2EF5-4591-A482-EC957F5B1916}" type="pres">
      <dgm:prSet presAssocID="{C30725DA-0810-4433-BD3C-F932C850EA2E}" presName="bigChev" presStyleLbl="node1" presStyleIdx="1" presStyleCnt="2" custScaleX="209456" custScaleY="62557" custLinFactNeighborX="-5701" custLinFactNeighborY="-620"/>
      <dgm:spPr/>
      <dgm:t>
        <a:bodyPr/>
        <a:lstStyle/>
        <a:p>
          <a:endParaRPr lang="en-US"/>
        </a:p>
      </dgm:t>
    </dgm:pt>
  </dgm:ptLst>
  <dgm:cxnLst>
    <dgm:cxn modelId="{66135FF3-F980-4076-ADAC-962DF8865239}" srcId="{AD6EBE31-21CD-4BD8-9406-E2358CBF7F1B}" destId="{7BC34759-AFC1-478A-B6B9-4C4D79833840}" srcOrd="0" destOrd="0" parTransId="{32F7AB4D-8490-4212-A85A-7F7A34450A24}" sibTransId="{4B5E7E73-ED79-49D6-AB38-C6571E7DCF44}"/>
    <dgm:cxn modelId="{5BD8358C-ADB7-41D8-A208-69E624F411D0}" type="presOf" srcId="{7BC34759-AFC1-478A-B6B9-4C4D79833840}" destId="{61D1D941-D613-4EF4-9B4F-CBB90772ADF6}" srcOrd="0" destOrd="0" presId="urn:microsoft.com/office/officeart/2005/8/layout/lProcess3"/>
    <dgm:cxn modelId="{41213524-0DDA-4FBD-B961-7D204E2768D9}" type="presOf" srcId="{C30725DA-0810-4433-BD3C-F932C850EA2E}" destId="{B209D5DF-2EF5-4591-A482-EC957F5B1916}" srcOrd="0" destOrd="0" presId="urn:microsoft.com/office/officeart/2005/8/layout/lProcess3"/>
    <dgm:cxn modelId="{CAA99E8C-39DB-4852-AAA3-F02B52226C91}" srcId="{AD6EBE31-21CD-4BD8-9406-E2358CBF7F1B}" destId="{C30725DA-0810-4433-BD3C-F932C850EA2E}" srcOrd="1" destOrd="0" parTransId="{D9ACF8B0-2294-44D1-BA4B-D6D931CDD7D6}" sibTransId="{2E3328D4-43A7-45BF-9E7F-B3C19CD3A9B7}"/>
    <dgm:cxn modelId="{4C4FD780-67D0-407C-849A-CAB4D44FAC39}" type="presOf" srcId="{AD6EBE31-21CD-4BD8-9406-E2358CBF7F1B}" destId="{E28DC99A-1535-4E7D-9B60-AA2555457929}" srcOrd="0" destOrd="0" presId="urn:microsoft.com/office/officeart/2005/8/layout/lProcess3"/>
    <dgm:cxn modelId="{E64F4613-1CCD-4547-9A0C-8DB96DCCE0D9}" type="presParOf" srcId="{E28DC99A-1535-4E7D-9B60-AA2555457929}" destId="{238D32BA-20C8-4E3C-B797-68B1693623A3}" srcOrd="0" destOrd="0" presId="urn:microsoft.com/office/officeart/2005/8/layout/lProcess3"/>
    <dgm:cxn modelId="{76CE1F04-985E-4573-8E87-E0472A045110}" type="presParOf" srcId="{238D32BA-20C8-4E3C-B797-68B1693623A3}" destId="{61D1D941-D613-4EF4-9B4F-CBB90772ADF6}" srcOrd="0" destOrd="0" presId="urn:microsoft.com/office/officeart/2005/8/layout/lProcess3"/>
    <dgm:cxn modelId="{1803A88F-249B-4B5B-A95B-023A5E2A48A4}" type="presParOf" srcId="{E28DC99A-1535-4E7D-9B60-AA2555457929}" destId="{8ABF4200-57F2-4723-BD10-6ED6D00FE5FC}" srcOrd="1" destOrd="0" presId="urn:microsoft.com/office/officeart/2005/8/layout/lProcess3"/>
    <dgm:cxn modelId="{056D50C6-8129-43AF-B120-25275E7AB028}" type="presParOf" srcId="{E28DC99A-1535-4E7D-9B60-AA2555457929}" destId="{636AEBB5-2C6B-4823-8AF4-7E8CF0347CFC}" srcOrd="2" destOrd="0" presId="urn:microsoft.com/office/officeart/2005/8/layout/lProcess3"/>
    <dgm:cxn modelId="{EE6C8F29-7B8C-4F7B-9F35-BDE33F6B2858}" type="presParOf" srcId="{636AEBB5-2C6B-4823-8AF4-7E8CF0347CFC}" destId="{B209D5DF-2EF5-4591-A482-EC957F5B191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0B5CE4-4218-4890-9B30-391ED1446565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76FA47F-240C-4EFA-AC22-348F9A9EBE6D}">
      <dgm:prSet phldrT="[Text]"/>
      <dgm:spPr/>
      <dgm:t>
        <a:bodyPr/>
        <a:lstStyle/>
        <a:p>
          <a:r>
            <a:rPr lang="en-US" dirty="0" smtClean="0"/>
            <a:t>Proteins have natural structural hierarchy</a:t>
          </a:r>
          <a:endParaRPr lang="en-US" dirty="0"/>
        </a:p>
      </dgm:t>
    </dgm:pt>
    <dgm:pt modelId="{9B00CD43-C577-44DB-845D-AFD11AFDCEF3}" type="parTrans" cxnId="{9D4B081B-C8D6-420B-8A63-D92410281C98}">
      <dgm:prSet/>
      <dgm:spPr/>
      <dgm:t>
        <a:bodyPr/>
        <a:lstStyle/>
        <a:p>
          <a:endParaRPr lang="en-US"/>
        </a:p>
      </dgm:t>
    </dgm:pt>
    <dgm:pt modelId="{B1456738-BF99-49A9-992C-2638D5F6378F}" type="sibTrans" cxnId="{9D4B081B-C8D6-420B-8A63-D92410281C98}">
      <dgm:prSet/>
      <dgm:spPr/>
      <dgm:t>
        <a:bodyPr/>
        <a:lstStyle/>
        <a:p>
          <a:endParaRPr lang="en-US"/>
        </a:p>
      </dgm:t>
    </dgm:pt>
    <dgm:pt modelId="{821D0039-506C-4CA2-9F00-FFBA5EDACE57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Can TSR-</a:t>
          </a:r>
          <a:r>
            <a:rPr lang="de-DE" dirty="0" smtClean="0"/>
            <a:t>3-D </a:t>
          </a:r>
          <a:r>
            <a:rPr lang="de-DE" dirty="0" err="1" smtClean="0"/>
            <a:t>Structural</a:t>
          </a:r>
          <a:r>
            <a:rPr lang="de-DE" dirty="0" smtClean="0"/>
            <a:t> </a:t>
          </a:r>
          <a:r>
            <a:rPr lang="de-DE" dirty="0" smtClean="0"/>
            <a:t>Fingerprints</a:t>
          </a:r>
          <a:r>
            <a:rPr lang="en-US" dirty="0" smtClean="0"/>
            <a:t> be used as structural features for performing hierarchical classification of proteins based on their structures?</a:t>
          </a:r>
          <a:endParaRPr lang="en-US" dirty="0"/>
        </a:p>
      </dgm:t>
    </dgm:pt>
    <dgm:pt modelId="{031D7B94-E780-4200-B295-F07A42A2BCAC}" type="parTrans" cxnId="{343ADCFE-EDAA-45A9-A693-D253065CF3EE}">
      <dgm:prSet/>
      <dgm:spPr/>
      <dgm:t>
        <a:bodyPr/>
        <a:lstStyle/>
        <a:p>
          <a:endParaRPr lang="en-US"/>
        </a:p>
      </dgm:t>
    </dgm:pt>
    <dgm:pt modelId="{DF738FEC-6D8E-4C5D-9CD0-44477998A34B}" type="sibTrans" cxnId="{343ADCFE-EDAA-45A9-A693-D253065CF3EE}">
      <dgm:prSet/>
      <dgm:spPr/>
      <dgm:t>
        <a:bodyPr/>
        <a:lstStyle/>
        <a:p>
          <a:endParaRPr lang="en-US"/>
        </a:p>
      </dgm:t>
    </dgm:pt>
    <dgm:pt modelId="{E07005B5-3C22-4BEA-8A42-B96EBD4122E9}">
      <dgm:prSet phldrT="[Text]"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03BFCE3C-01D8-414D-87E8-C5D7482CA02B}" type="parTrans" cxnId="{35B8A7DB-D533-4520-9776-B3F0DBA09081}">
      <dgm:prSet/>
      <dgm:spPr/>
      <dgm:t>
        <a:bodyPr/>
        <a:lstStyle/>
        <a:p>
          <a:endParaRPr lang="en-US"/>
        </a:p>
      </dgm:t>
    </dgm:pt>
    <dgm:pt modelId="{8FBDE622-2FBC-400B-886D-E7C354DE6137}" type="sibTrans" cxnId="{35B8A7DB-D533-4520-9776-B3F0DBA09081}">
      <dgm:prSet/>
      <dgm:spPr/>
      <dgm:t>
        <a:bodyPr/>
        <a:lstStyle/>
        <a:p>
          <a:endParaRPr lang="en-US"/>
        </a:p>
      </dgm:t>
    </dgm:pt>
    <dgm:pt modelId="{F6AB9CD7-9EBB-4781-A712-2C7D11DE8FB1}" type="pres">
      <dgm:prSet presAssocID="{3D0B5CE4-4218-4890-9B30-391ED14465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66BA91-333E-4802-875D-FA59C343231F}" type="pres">
      <dgm:prSet presAssocID="{F76FA47F-240C-4EFA-AC22-348F9A9EBE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2BE5A-2394-46CD-9395-4CD175BB344E}" type="pres">
      <dgm:prSet presAssocID="{F76FA47F-240C-4EFA-AC22-348F9A9EBE6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3ADCFE-EDAA-45A9-A693-D253065CF3EE}" srcId="{F76FA47F-240C-4EFA-AC22-348F9A9EBE6D}" destId="{821D0039-506C-4CA2-9F00-FFBA5EDACE57}" srcOrd="1" destOrd="0" parTransId="{031D7B94-E780-4200-B295-F07A42A2BCAC}" sibTransId="{DF738FEC-6D8E-4C5D-9CD0-44477998A34B}"/>
    <dgm:cxn modelId="{88F436D3-4C67-41A5-9F61-C10F052797BA}" type="presOf" srcId="{E07005B5-3C22-4BEA-8A42-B96EBD4122E9}" destId="{A852BE5A-2394-46CD-9395-4CD175BB344E}" srcOrd="0" destOrd="0" presId="urn:microsoft.com/office/officeart/2005/8/layout/vList2"/>
    <dgm:cxn modelId="{BCC348DD-A491-46BC-85E6-D6C118D85EA2}" type="presOf" srcId="{3D0B5CE4-4218-4890-9B30-391ED1446565}" destId="{F6AB9CD7-9EBB-4781-A712-2C7D11DE8FB1}" srcOrd="0" destOrd="0" presId="urn:microsoft.com/office/officeart/2005/8/layout/vList2"/>
    <dgm:cxn modelId="{21424962-A432-4CF6-9554-ADF7110C05B6}" type="presOf" srcId="{F76FA47F-240C-4EFA-AC22-348F9A9EBE6D}" destId="{AC66BA91-333E-4802-875D-FA59C343231F}" srcOrd="0" destOrd="0" presId="urn:microsoft.com/office/officeart/2005/8/layout/vList2"/>
    <dgm:cxn modelId="{9D4B081B-C8D6-420B-8A63-D92410281C98}" srcId="{3D0B5CE4-4218-4890-9B30-391ED1446565}" destId="{F76FA47F-240C-4EFA-AC22-348F9A9EBE6D}" srcOrd="0" destOrd="0" parTransId="{9B00CD43-C577-44DB-845D-AFD11AFDCEF3}" sibTransId="{B1456738-BF99-49A9-992C-2638D5F6378F}"/>
    <dgm:cxn modelId="{35B8A7DB-D533-4520-9776-B3F0DBA09081}" srcId="{F76FA47F-240C-4EFA-AC22-348F9A9EBE6D}" destId="{E07005B5-3C22-4BEA-8A42-B96EBD4122E9}" srcOrd="0" destOrd="0" parTransId="{03BFCE3C-01D8-414D-87E8-C5D7482CA02B}" sibTransId="{8FBDE622-2FBC-400B-886D-E7C354DE6137}"/>
    <dgm:cxn modelId="{CEB74647-1864-4A10-B8DF-3CF6F1551505}" type="presOf" srcId="{821D0039-506C-4CA2-9F00-FFBA5EDACE57}" destId="{A852BE5A-2394-46CD-9395-4CD175BB344E}" srcOrd="0" destOrd="1" presId="urn:microsoft.com/office/officeart/2005/8/layout/vList2"/>
    <dgm:cxn modelId="{BEE4BBF4-2F60-413E-B7B6-788F4925B6FF}" type="presParOf" srcId="{F6AB9CD7-9EBB-4781-A712-2C7D11DE8FB1}" destId="{AC66BA91-333E-4802-875D-FA59C343231F}" srcOrd="0" destOrd="0" presId="urn:microsoft.com/office/officeart/2005/8/layout/vList2"/>
    <dgm:cxn modelId="{78EBD70D-873D-4FC3-94ED-AA1D086B85F0}" type="presParOf" srcId="{F6AB9CD7-9EBB-4781-A712-2C7D11DE8FB1}" destId="{A852BE5A-2394-46CD-9395-4CD175BB344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2E32F35-FC40-4DE2-8FEF-66DA67F036AF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4C374D9-EA4F-410C-AA9E-49F53191E22A}">
      <dgm:prSet phldrT="[Text]" custT="1"/>
      <dgm:spPr/>
      <dgm:t>
        <a:bodyPr/>
        <a:lstStyle/>
        <a:p>
          <a:r>
            <a:rPr lang="en-US" sz="1200" dirty="0" smtClean="0"/>
            <a:t>Local classifier per parent node </a:t>
          </a:r>
          <a:endParaRPr lang="en-US" sz="1200" dirty="0"/>
        </a:p>
      </dgm:t>
    </dgm:pt>
    <dgm:pt modelId="{5A34B6FF-0238-422D-ABE6-C1E6B93C7D3C}" type="parTrans" cxnId="{A2F45427-4120-4678-B0D1-90DE6F2F3999}">
      <dgm:prSet/>
      <dgm:spPr/>
      <dgm:t>
        <a:bodyPr/>
        <a:lstStyle/>
        <a:p>
          <a:endParaRPr lang="en-US"/>
        </a:p>
      </dgm:t>
    </dgm:pt>
    <dgm:pt modelId="{51848F0C-D76E-4121-9071-B46F28AD434A}" type="sibTrans" cxnId="{A2F45427-4120-4678-B0D1-90DE6F2F3999}">
      <dgm:prSet/>
      <dgm:spPr/>
      <dgm:t>
        <a:bodyPr/>
        <a:lstStyle/>
        <a:p>
          <a:endParaRPr lang="en-US"/>
        </a:p>
      </dgm:t>
    </dgm:pt>
    <dgm:pt modelId="{BB0AA2D8-3403-405D-8217-317E3126C918}">
      <dgm:prSet phldrT="[Text]" custT="1"/>
      <dgm:spPr/>
      <dgm:t>
        <a:bodyPr/>
        <a:lstStyle/>
        <a:p>
          <a:r>
            <a:rPr lang="en-US" sz="1200" dirty="0" smtClean="0"/>
            <a:t>Attribute selection per parent node</a:t>
          </a:r>
          <a:endParaRPr lang="en-US" sz="1200" dirty="0"/>
        </a:p>
      </dgm:t>
    </dgm:pt>
    <dgm:pt modelId="{90439593-A104-49AE-88A6-88CDE2E2FD4F}" type="parTrans" cxnId="{6646DDC6-48AE-4B17-9B13-F9D237D77632}">
      <dgm:prSet/>
      <dgm:spPr/>
      <dgm:t>
        <a:bodyPr/>
        <a:lstStyle/>
        <a:p>
          <a:endParaRPr lang="en-US"/>
        </a:p>
      </dgm:t>
    </dgm:pt>
    <dgm:pt modelId="{5ABB8BC2-661F-43B6-A418-EB5BFC3CBB34}" type="sibTrans" cxnId="{6646DDC6-48AE-4B17-9B13-F9D237D77632}">
      <dgm:prSet/>
      <dgm:spPr/>
      <dgm:t>
        <a:bodyPr/>
        <a:lstStyle/>
        <a:p>
          <a:endParaRPr lang="en-US"/>
        </a:p>
      </dgm:t>
    </dgm:pt>
    <dgm:pt modelId="{128B7C0C-CE97-455B-AE3C-68630390741D}">
      <dgm:prSet phldrT="[Text]" custT="1"/>
      <dgm:spPr/>
      <dgm:t>
        <a:bodyPr/>
        <a:lstStyle/>
        <a:p>
          <a:r>
            <a:rPr lang="en-US" sz="1200" dirty="0" smtClean="0"/>
            <a:t>Training set selection policy for multiclass hierarchical classification</a:t>
          </a:r>
          <a:endParaRPr lang="en-US" sz="1200" dirty="0"/>
        </a:p>
      </dgm:t>
    </dgm:pt>
    <dgm:pt modelId="{B519A72D-71B8-4D98-9F43-252DC167FBC5}" type="parTrans" cxnId="{0BB28A05-C381-4287-99FD-EB8793B940B0}">
      <dgm:prSet/>
      <dgm:spPr/>
      <dgm:t>
        <a:bodyPr/>
        <a:lstStyle/>
        <a:p>
          <a:endParaRPr lang="en-US"/>
        </a:p>
      </dgm:t>
    </dgm:pt>
    <dgm:pt modelId="{A3AD695F-A5BA-4B72-B704-4C2FF191DDBD}" type="sibTrans" cxnId="{0BB28A05-C381-4287-99FD-EB8793B940B0}">
      <dgm:prSet/>
      <dgm:spPr/>
      <dgm:t>
        <a:bodyPr/>
        <a:lstStyle/>
        <a:p>
          <a:endParaRPr lang="en-US"/>
        </a:p>
      </dgm:t>
    </dgm:pt>
    <dgm:pt modelId="{C57B0199-B760-47A7-9DEB-290195C26600}">
      <dgm:prSet custT="1"/>
      <dgm:spPr/>
      <dgm:t>
        <a:bodyPr/>
        <a:lstStyle/>
        <a:p>
          <a:r>
            <a:rPr lang="en-US" sz="1400" dirty="0" smtClean="0"/>
            <a:t>Trains classifier only at parent nodes</a:t>
          </a:r>
          <a:endParaRPr lang="en-US" sz="1400" dirty="0"/>
        </a:p>
      </dgm:t>
    </dgm:pt>
    <dgm:pt modelId="{5BAD2F65-BF79-46D2-AC67-20D0EC4E8464}" type="parTrans" cxnId="{92FAB6FC-3732-4A12-B92D-400FC2174B72}">
      <dgm:prSet/>
      <dgm:spPr/>
      <dgm:t>
        <a:bodyPr/>
        <a:lstStyle/>
        <a:p>
          <a:endParaRPr lang="en-US"/>
        </a:p>
      </dgm:t>
    </dgm:pt>
    <dgm:pt modelId="{17A2CF75-F494-4C56-AF84-46721C2C7544}" type="sibTrans" cxnId="{92FAB6FC-3732-4A12-B92D-400FC2174B72}">
      <dgm:prSet/>
      <dgm:spPr/>
      <dgm:t>
        <a:bodyPr/>
        <a:lstStyle/>
        <a:p>
          <a:endParaRPr lang="en-US"/>
        </a:p>
      </dgm:t>
    </dgm:pt>
    <dgm:pt modelId="{121B17F2-17DA-4541-B71E-091287A95585}">
      <dgm:prSet custT="1"/>
      <dgm:spPr/>
      <dgm:t>
        <a:bodyPr/>
        <a:lstStyle/>
        <a:p>
          <a:r>
            <a:rPr lang="en-US" sz="1400" dirty="0" smtClean="0"/>
            <a:t>Truly hierarchical</a:t>
          </a:r>
        </a:p>
      </dgm:t>
    </dgm:pt>
    <dgm:pt modelId="{F5E08298-E9A8-4C71-A5BE-E7C0109DA2F6}" type="parTrans" cxnId="{D16D63EC-E318-4CD2-9884-34EA80B24E79}">
      <dgm:prSet/>
      <dgm:spPr/>
      <dgm:t>
        <a:bodyPr/>
        <a:lstStyle/>
        <a:p>
          <a:endParaRPr lang="en-US"/>
        </a:p>
      </dgm:t>
    </dgm:pt>
    <dgm:pt modelId="{1A9FE222-3459-46AF-9938-0D9B8E89952B}" type="sibTrans" cxnId="{D16D63EC-E318-4CD2-9884-34EA80B24E79}">
      <dgm:prSet/>
      <dgm:spPr/>
      <dgm:t>
        <a:bodyPr/>
        <a:lstStyle/>
        <a:p>
          <a:endParaRPr lang="en-US"/>
        </a:p>
      </dgm:t>
    </dgm:pt>
    <dgm:pt modelId="{86DF330D-CE65-4BE6-AFBE-B497B9C396D0}">
      <dgm:prSet custT="1"/>
      <dgm:spPr/>
      <dgm:t>
        <a:bodyPr/>
        <a:lstStyle/>
        <a:p>
          <a:r>
            <a:rPr lang="en-US" sz="1400" dirty="0" smtClean="0"/>
            <a:t>Decision tree based attribute selection</a:t>
          </a:r>
          <a:endParaRPr lang="en-US" sz="1400" dirty="0"/>
        </a:p>
      </dgm:t>
    </dgm:pt>
    <dgm:pt modelId="{F4227FAA-5B9C-4D1A-B36F-E7461B21DC9A}" type="parTrans" cxnId="{51A025D4-61C0-4DC7-B202-142989032020}">
      <dgm:prSet/>
      <dgm:spPr/>
      <dgm:t>
        <a:bodyPr/>
        <a:lstStyle/>
        <a:p>
          <a:endParaRPr lang="en-US"/>
        </a:p>
      </dgm:t>
    </dgm:pt>
    <dgm:pt modelId="{8DE87F20-EAFA-4F39-BEFB-710B219C83FD}" type="sibTrans" cxnId="{51A025D4-61C0-4DC7-B202-142989032020}">
      <dgm:prSet/>
      <dgm:spPr/>
      <dgm:t>
        <a:bodyPr/>
        <a:lstStyle/>
        <a:p>
          <a:endParaRPr lang="en-US"/>
        </a:p>
      </dgm:t>
    </dgm:pt>
    <dgm:pt modelId="{0D5D9677-E803-4FBB-8151-756EC49D5515}">
      <dgm:prSet custT="1"/>
      <dgm:spPr/>
      <dgm:t>
        <a:bodyPr/>
        <a:lstStyle/>
        <a:p>
          <a:endParaRPr lang="en-US" sz="1200" dirty="0"/>
        </a:p>
      </dgm:t>
    </dgm:pt>
    <dgm:pt modelId="{3D1B44F2-A6D6-4051-B021-F79FDACD1F22}" type="parTrans" cxnId="{69547F36-2E06-47D1-B202-638A9D5742A9}">
      <dgm:prSet/>
      <dgm:spPr/>
      <dgm:t>
        <a:bodyPr/>
        <a:lstStyle/>
        <a:p>
          <a:endParaRPr lang="en-US"/>
        </a:p>
      </dgm:t>
    </dgm:pt>
    <dgm:pt modelId="{FB5BD838-37C3-4106-BAA6-D460321D5E6F}" type="sibTrans" cxnId="{69547F36-2E06-47D1-B202-638A9D5742A9}">
      <dgm:prSet/>
      <dgm:spPr/>
      <dgm:t>
        <a:bodyPr/>
        <a:lstStyle/>
        <a:p>
          <a:endParaRPr lang="en-US"/>
        </a:p>
      </dgm:t>
    </dgm:pt>
    <dgm:pt modelId="{BFF46D52-A126-4ED9-911B-B7577B5977FA}">
      <dgm:prSet custT="1"/>
      <dgm:spPr/>
      <dgm:t>
        <a:bodyPr/>
        <a:lstStyle/>
        <a:p>
          <a:r>
            <a:rPr lang="en-US" sz="1400" i="1" dirty="0" smtClean="0"/>
            <a:t>All-descendants’ policy</a:t>
          </a:r>
          <a:endParaRPr lang="en-US" sz="1400" dirty="0"/>
        </a:p>
      </dgm:t>
    </dgm:pt>
    <dgm:pt modelId="{96955145-8E27-477E-B232-81CEBB05B619}" type="parTrans" cxnId="{23020C01-4A1D-4EB1-B1F7-5AA5A7FF5709}">
      <dgm:prSet/>
      <dgm:spPr/>
      <dgm:t>
        <a:bodyPr/>
        <a:lstStyle/>
        <a:p>
          <a:endParaRPr lang="en-US"/>
        </a:p>
      </dgm:t>
    </dgm:pt>
    <dgm:pt modelId="{E6FC2F5B-A6B4-466B-8070-74DE593554EB}" type="sibTrans" cxnId="{23020C01-4A1D-4EB1-B1F7-5AA5A7FF5709}">
      <dgm:prSet/>
      <dgm:spPr/>
      <dgm:t>
        <a:bodyPr/>
        <a:lstStyle/>
        <a:p>
          <a:endParaRPr lang="en-US"/>
        </a:p>
      </dgm:t>
    </dgm:pt>
    <dgm:pt modelId="{7663F410-EA19-4135-A740-58BF74E20633}">
      <dgm:prSet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1EF35B6D-28D5-488C-BF91-D63306E00FE3}" type="parTrans" cxnId="{4F2E18A0-A05B-4CC5-B90E-9F9D5213C34E}">
      <dgm:prSet/>
      <dgm:spPr/>
      <dgm:t>
        <a:bodyPr/>
        <a:lstStyle/>
        <a:p>
          <a:endParaRPr lang="en-US"/>
        </a:p>
      </dgm:t>
    </dgm:pt>
    <dgm:pt modelId="{115AB272-E50B-4AF9-8300-2DEDEB476665}" type="sibTrans" cxnId="{4F2E18A0-A05B-4CC5-B90E-9F9D5213C34E}">
      <dgm:prSet/>
      <dgm:spPr/>
      <dgm:t>
        <a:bodyPr/>
        <a:lstStyle/>
        <a:p>
          <a:endParaRPr lang="en-US"/>
        </a:p>
      </dgm:t>
    </dgm:pt>
    <dgm:pt modelId="{EFD7750E-6A41-40CB-881D-2A46F21F61A9}">
      <dgm:prSet custT="1"/>
      <dgm:spPr/>
      <dgm:t>
        <a:bodyPr/>
        <a:lstStyle/>
        <a:p>
          <a:r>
            <a:rPr lang="en-US" sz="1400" dirty="0" smtClean="0"/>
            <a:t>Misclassification at any level is penalized and the instance is considered incorrectly classified</a:t>
          </a:r>
          <a:endParaRPr lang="en-US" sz="1400" dirty="0"/>
        </a:p>
      </dgm:t>
    </dgm:pt>
    <dgm:pt modelId="{6184A9C2-A546-48BE-A5E6-0DE0D17DC70A}" type="parTrans" cxnId="{F163C823-9777-4322-8CD3-1E0FEDD50344}">
      <dgm:prSet/>
      <dgm:spPr/>
      <dgm:t>
        <a:bodyPr/>
        <a:lstStyle/>
        <a:p>
          <a:endParaRPr lang="en-US"/>
        </a:p>
      </dgm:t>
    </dgm:pt>
    <dgm:pt modelId="{969F369F-BD39-4FC8-BFB0-C76681E9A4DE}" type="sibTrans" cxnId="{F163C823-9777-4322-8CD3-1E0FEDD50344}">
      <dgm:prSet/>
      <dgm:spPr/>
      <dgm:t>
        <a:bodyPr/>
        <a:lstStyle/>
        <a:p>
          <a:endParaRPr lang="en-US"/>
        </a:p>
      </dgm:t>
    </dgm:pt>
    <dgm:pt modelId="{BD43B29F-81FB-4B9F-8E24-7BF984F9BC61}" type="pres">
      <dgm:prSet presAssocID="{A2E32F35-FC40-4DE2-8FEF-66DA67F036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E516EC-8A05-4FC3-8AC4-B89D2B413276}" type="pres">
      <dgm:prSet presAssocID="{D4C374D9-EA4F-410C-AA9E-49F53191E22A}" presName="parentLin" presStyleCnt="0"/>
      <dgm:spPr/>
    </dgm:pt>
    <dgm:pt modelId="{379A91E8-F3CE-452C-860F-55B7E541FFFC}" type="pres">
      <dgm:prSet presAssocID="{D4C374D9-EA4F-410C-AA9E-49F53191E22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FAE5F77-8D02-46B7-8928-12963A09B0A6}" type="pres">
      <dgm:prSet presAssocID="{D4C374D9-EA4F-410C-AA9E-49F53191E22A}" presName="parentText" presStyleLbl="node1" presStyleIdx="0" presStyleCnt="4" custScaleY="1267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C3BD3-02D8-4241-9D6D-7BDA3F7457A7}" type="pres">
      <dgm:prSet presAssocID="{D4C374D9-EA4F-410C-AA9E-49F53191E22A}" presName="negativeSpace" presStyleCnt="0"/>
      <dgm:spPr/>
    </dgm:pt>
    <dgm:pt modelId="{9C7A8D8A-6FD9-4795-A1C7-1D6322BB52AA}" type="pres">
      <dgm:prSet presAssocID="{D4C374D9-EA4F-410C-AA9E-49F53191E22A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1B040-2D4D-4AC6-94AC-226F999EA9C2}" type="pres">
      <dgm:prSet presAssocID="{51848F0C-D76E-4121-9071-B46F28AD434A}" presName="spaceBetweenRectangles" presStyleCnt="0"/>
      <dgm:spPr/>
    </dgm:pt>
    <dgm:pt modelId="{2EE19A96-1681-4F09-A2E7-03E5F4D8A376}" type="pres">
      <dgm:prSet presAssocID="{BB0AA2D8-3403-405D-8217-317E3126C918}" presName="parentLin" presStyleCnt="0"/>
      <dgm:spPr/>
    </dgm:pt>
    <dgm:pt modelId="{CE7403C6-064D-4086-BDE0-3C733DBCD610}" type="pres">
      <dgm:prSet presAssocID="{BB0AA2D8-3403-405D-8217-317E3126C91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E6B9881-121E-413C-9D03-B8CE74B5430B}" type="pres">
      <dgm:prSet presAssocID="{BB0AA2D8-3403-405D-8217-317E3126C91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67218-D563-4A34-978E-FBC196B74098}" type="pres">
      <dgm:prSet presAssocID="{BB0AA2D8-3403-405D-8217-317E3126C918}" presName="negativeSpace" presStyleCnt="0"/>
      <dgm:spPr/>
    </dgm:pt>
    <dgm:pt modelId="{B198B072-18AB-4ADE-9009-8DE788E513F4}" type="pres">
      <dgm:prSet presAssocID="{BB0AA2D8-3403-405D-8217-317E3126C918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E2CD3-1E51-4637-AE13-3B9F54D9C57F}" type="pres">
      <dgm:prSet presAssocID="{5ABB8BC2-661F-43B6-A418-EB5BFC3CBB34}" presName="spaceBetweenRectangles" presStyleCnt="0"/>
      <dgm:spPr/>
    </dgm:pt>
    <dgm:pt modelId="{DD5C06A3-9771-4D16-BE70-BF5EBCE6AEF5}" type="pres">
      <dgm:prSet presAssocID="{128B7C0C-CE97-455B-AE3C-68630390741D}" presName="parentLin" presStyleCnt="0"/>
      <dgm:spPr/>
    </dgm:pt>
    <dgm:pt modelId="{9F9903E1-045B-4FC3-AD3B-BF088AC910D1}" type="pres">
      <dgm:prSet presAssocID="{128B7C0C-CE97-455B-AE3C-68630390741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4F5834B4-8841-4AD2-BDD9-4EE7DABC48BE}" type="pres">
      <dgm:prSet presAssocID="{128B7C0C-CE97-455B-AE3C-68630390741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2926A-FB35-429F-9DA6-7D92A41D6C33}" type="pres">
      <dgm:prSet presAssocID="{128B7C0C-CE97-455B-AE3C-68630390741D}" presName="negativeSpace" presStyleCnt="0"/>
      <dgm:spPr/>
    </dgm:pt>
    <dgm:pt modelId="{F33DA162-1C0F-4F60-B170-6322D637B06A}" type="pres">
      <dgm:prSet presAssocID="{128B7C0C-CE97-455B-AE3C-68630390741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118D1-804E-4AE3-BB1B-AB9E2211A98A}" type="pres">
      <dgm:prSet presAssocID="{A3AD695F-A5BA-4B72-B704-4C2FF191DDBD}" presName="spaceBetweenRectangles" presStyleCnt="0"/>
      <dgm:spPr/>
    </dgm:pt>
    <dgm:pt modelId="{9CA4CD48-F453-4C8F-A4CE-6C84AF199695}" type="pres">
      <dgm:prSet presAssocID="{7663F410-EA19-4135-A740-58BF74E20633}" presName="parentLin" presStyleCnt="0"/>
      <dgm:spPr/>
    </dgm:pt>
    <dgm:pt modelId="{77957880-EFB9-4506-A7D7-643DCA6594F4}" type="pres">
      <dgm:prSet presAssocID="{7663F410-EA19-4135-A740-58BF74E2063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E935AA4D-FBCD-466C-A5D7-D9C31BDF252A}" type="pres">
      <dgm:prSet presAssocID="{7663F410-EA19-4135-A740-58BF74E2063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FEB16-9D5B-4CFF-BF17-DF0D52813CE0}" type="pres">
      <dgm:prSet presAssocID="{7663F410-EA19-4135-A740-58BF74E20633}" presName="negativeSpace" presStyleCnt="0"/>
      <dgm:spPr/>
    </dgm:pt>
    <dgm:pt modelId="{48CE4670-D78B-4254-BD2E-69C22611FB49}" type="pres">
      <dgm:prSet presAssocID="{7663F410-EA19-4135-A740-58BF74E2063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547F36-2E06-47D1-B202-638A9D5742A9}" srcId="{BB0AA2D8-3403-405D-8217-317E3126C918}" destId="{0D5D9677-E803-4FBB-8151-756EC49D5515}" srcOrd="1" destOrd="0" parTransId="{3D1B44F2-A6D6-4051-B021-F79FDACD1F22}" sibTransId="{FB5BD838-37C3-4106-BAA6-D460321D5E6F}"/>
    <dgm:cxn modelId="{A2F45427-4120-4678-B0D1-90DE6F2F3999}" srcId="{A2E32F35-FC40-4DE2-8FEF-66DA67F036AF}" destId="{D4C374D9-EA4F-410C-AA9E-49F53191E22A}" srcOrd="0" destOrd="0" parTransId="{5A34B6FF-0238-422D-ABE6-C1E6B93C7D3C}" sibTransId="{51848F0C-D76E-4121-9071-B46F28AD434A}"/>
    <dgm:cxn modelId="{BD14F8BE-3E40-461E-B94D-832D3EF00DB2}" type="presOf" srcId="{86DF330D-CE65-4BE6-AFBE-B497B9C396D0}" destId="{B198B072-18AB-4ADE-9009-8DE788E513F4}" srcOrd="0" destOrd="0" presId="urn:microsoft.com/office/officeart/2005/8/layout/list1"/>
    <dgm:cxn modelId="{C27E08F9-CC1D-4851-AB64-2A4357ADFC56}" type="presOf" srcId="{A2E32F35-FC40-4DE2-8FEF-66DA67F036AF}" destId="{BD43B29F-81FB-4B9F-8E24-7BF984F9BC61}" srcOrd="0" destOrd="0" presId="urn:microsoft.com/office/officeart/2005/8/layout/list1"/>
    <dgm:cxn modelId="{0BB28A05-C381-4287-99FD-EB8793B940B0}" srcId="{A2E32F35-FC40-4DE2-8FEF-66DA67F036AF}" destId="{128B7C0C-CE97-455B-AE3C-68630390741D}" srcOrd="2" destOrd="0" parTransId="{B519A72D-71B8-4D98-9F43-252DC167FBC5}" sibTransId="{A3AD695F-A5BA-4B72-B704-4C2FF191DDBD}"/>
    <dgm:cxn modelId="{21A529F6-EBBD-42B0-805A-CD76BD264EDD}" type="presOf" srcId="{BB0AA2D8-3403-405D-8217-317E3126C918}" destId="{4E6B9881-121E-413C-9D03-B8CE74B5430B}" srcOrd="1" destOrd="0" presId="urn:microsoft.com/office/officeart/2005/8/layout/list1"/>
    <dgm:cxn modelId="{8A753C10-51E8-4781-BD20-0571DF098178}" type="presOf" srcId="{7663F410-EA19-4135-A740-58BF74E20633}" destId="{E935AA4D-FBCD-466C-A5D7-D9C31BDF252A}" srcOrd="1" destOrd="0" presId="urn:microsoft.com/office/officeart/2005/8/layout/list1"/>
    <dgm:cxn modelId="{4F2E18A0-A05B-4CC5-B90E-9F9D5213C34E}" srcId="{A2E32F35-FC40-4DE2-8FEF-66DA67F036AF}" destId="{7663F410-EA19-4135-A740-58BF74E20633}" srcOrd="3" destOrd="0" parTransId="{1EF35B6D-28D5-488C-BF91-D63306E00FE3}" sibTransId="{115AB272-E50B-4AF9-8300-2DEDEB476665}"/>
    <dgm:cxn modelId="{8933451D-2355-4EE0-B458-922C519CDA8C}" type="presOf" srcId="{121B17F2-17DA-4541-B71E-091287A95585}" destId="{9C7A8D8A-6FD9-4795-A1C7-1D6322BB52AA}" srcOrd="0" destOrd="1" presId="urn:microsoft.com/office/officeart/2005/8/layout/list1"/>
    <dgm:cxn modelId="{B559800C-08DE-4D60-B5C1-0E1BBDFEE2A5}" type="presOf" srcId="{0D5D9677-E803-4FBB-8151-756EC49D5515}" destId="{B198B072-18AB-4ADE-9009-8DE788E513F4}" srcOrd="0" destOrd="1" presId="urn:microsoft.com/office/officeart/2005/8/layout/list1"/>
    <dgm:cxn modelId="{51A025D4-61C0-4DC7-B202-142989032020}" srcId="{BB0AA2D8-3403-405D-8217-317E3126C918}" destId="{86DF330D-CE65-4BE6-AFBE-B497B9C396D0}" srcOrd="0" destOrd="0" parTransId="{F4227FAA-5B9C-4D1A-B36F-E7461B21DC9A}" sibTransId="{8DE87F20-EAFA-4F39-BEFB-710B219C83FD}"/>
    <dgm:cxn modelId="{D9DD3F70-4F46-460C-A16A-0F80C41811C7}" type="presOf" srcId="{BFF46D52-A126-4ED9-911B-B7577B5977FA}" destId="{F33DA162-1C0F-4F60-B170-6322D637B06A}" srcOrd="0" destOrd="0" presId="urn:microsoft.com/office/officeart/2005/8/layout/list1"/>
    <dgm:cxn modelId="{210672DF-50E9-48F2-8C15-AC1995874807}" type="presOf" srcId="{C57B0199-B760-47A7-9DEB-290195C26600}" destId="{9C7A8D8A-6FD9-4795-A1C7-1D6322BB52AA}" srcOrd="0" destOrd="0" presId="urn:microsoft.com/office/officeart/2005/8/layout/list1"/>
    <dgm:cxn modelId="{3CD0EF8B-2A0E-463D-B08E-5DF8BE92D3D2}" type="presOf" srcId="{7663F410-EA19-4135-A740-58BF74E20633}" destId="{77957880-EFB9-4506-A7D7-643DCA6594F4}" srcOrd="0" destOrd="0" presId="urn:microsoft.com/office/officeart/2005/8/layout/list1"/>
    <dgm:cxn modelId="{8406F289-01FA-4F06-9FE9-6721200D8DC0}" type="presOf" srcId="{D4C374D9-EA4F-410C-AA9E-49F53191E22A}" destId="{4FAE5F77-8D02-46B7-8928-12963A09B0A6}" srcOrd="1" destOrd="0" presId="urn:microsoft.com/office/officeart/2005/8/layout/list1"/>
    <dgm:cxn modelId="{92FAB6FC-3732-4A12-B92D-400FC2174B72}" srcId="{D4C374D9-EA4F-410C-AA9E-49F53191E22A}" destId="{C57B0199-B760-47A7-9DEB-290195C26600}" srcOrd="0" destOrd="0" parTransId="{5BAD2F65-BF79-46D2-AC67-20D0EC4E8464}" sibTransId="{17A2CF75-F494-4C56-AF84-46721C2C7544}"/>
    <dgm:cxn modelId="{D97AEA21-C69D-46A2-B9DC-56C2702AC30F}" type="presOf" srcId="{128B7C0C-CE97-455B-AE3C-68630390741D}" destId="{4F5834B4-8841-4AD2-BDD9-4EE7DABC48BE}" srcOrd="1" destOrd="0" presId="urn:microsoft.com/office/officeart/2005/8/layout/list1"/>
    <dgm:cxn modelId="{D16D63EC-E318-4CD2-9884-34EA80B24E79}" srcId="{D4C374D9-EA4F-410C-AA9E-49F53191E22A}" destId="{121B17F2-17DA-4541-B71E-091287A95585}" srcOrd="1" destOrd="0" parTransId="{F5E08298-E9A8-4C71-A5BE-E7C0109DA2F6}" sibTransId="{1A9FE222-3459-46AF-9938-0D9B8E89952B}"/>
    <dgm:cxn modelId="{117DF3EA-1379-4BC1-87AC-594FC61E4B3F}" type="presOf" srcId="{D4C374D9-EA4F-410C-AA9E-49F53191E22A}" destId="{379A91E8-F3CE-452C-860F-55B7E541FFFC}" srcOrd="0" destOrd="0" presId="urn:microsoft.com/office/officeart/2005/8/layout/list1"/>
    <dgm:cxn modelId="{F163C823-9777-4322-8CD3-1E0FEDD50344}" srcId="{7663F410-EA19-4135-A740-58BF74E20633}" destId="{EFD7750E-6A41-40CB-881D-2A46F21F61A9}" srcOrd="0" destOrd="0" parTransId="{6184A9C2-A546-48BE-A5E6-0DE0D17DC70A}" sibTransId="{969F369F-BD39-4FC8-BFB0-C76681E9A4DE}"/>
    <dgm:cxn modelId="{6D6519ED-F2EB-4FBB-9AE0-074B80D74F54}" type="presOf" srcId="{BB0AA2D8-3403-405D-8217-317E3126C918}" destId="{CE7403C6-064D-4086-BDE0-3C733DBCD610}" srcOrd="0" destOrd="0" presId="urn:microsoft.com/office/officeart/2005/8/layout/list1"/>
    <dgm:cxn modelId="{6646DDC6-48AE-4B17-9B13-F9D237D77632}" srcId="{A2E32F35-FC40-4DE2-8FEF-66DA67F036AF}" destId="{BB0AA2D8-3403-405D-8217-317E3126C918}" srcOrd="1" destOrd="0" parTransId="{90439593-A104-49AE-88A6-88CDE2E2FD4F}" sibTransId="{5ABB8BC2-661F-43B6-A418-EB5BFC3CBB34}"/>
    <dgm:cxn modelId="{CF621C7C-18CB-4947-A311-077F5D2CD7DB}" type="presOf" srcId="{EFD7750E-6A41-40CB-881D-2A46F21F61A9}" destId="{48CE4670-D78B-4254-BD2E-69C22611FB49}" srcOrd="0" destOrd="0" presId="urn:microsoft.com/office/officeart/2005/8/layout/list1"/>
    <dgm:cxn modelId="{23020C01-4A1D-4EB1-B1F7-5AA5A7FF5709}" srcId="{128B7C0C-CE97-455B-AE3C-68630390741D}" destId="{BFF46D52-A126-4ED9-911B-B7577B5977FA}" srcOrd="0" destOrd="0" parTransId="{96955145-8E27-477E-B232-81CEBB05B619}" sibTransId="{E6FC2F5B-A6B4-466B-8070-74DE593554EB}"/>
    <dgm:cxn modelId="{0783B4C1-F991-4FE0-8618-2E220864F9F3}" type="presOf" srcId="{128B7C0C-CE97-455B-AE3C-68630390741D}" destId="{9F9903E1-045B-4FC3-AD3B-BF088AC910D1}" srcOrd="0" destOrd="0" presId="urn:microsoft.com/office/officeart/2005/8/layout/list1"/>
    <dgm:cxn modelId="{4E8168A4-4CF3-4F7B-8F52-C1D2E55EFFC4}" type="presParOf" srcId="{BD43B29F-81FB-4B9F-8E24-7BF984F9BC61}" destId="{61E516EC-8A05-4FC3-8AC4-B89D2B413276}" srcOrd="0" destOrd="0" presId="urn:microsoft.com/office/officeart/2005/8/layout/list1"/>
    <dgm:cxn modelId="{6CEEE1F9-BACC-4818-8DBE-1315EAB259E7}" type="presParOf" srcId="{61E516EC-8A05-4FC3-8AC4-B89D2B413276}" destId="{379A91E8-F3CE-452C-860F-55B7E541FFFC}" srcOrd="0" destOrd="0" presId="urn:microsoft.com/office/officeart/2005/8/layout/list1"/>
    <dgm:cxn modelId="{610DBE5E-1C07-4EC8-9E3A-024CF9738CA2}" type="presParOf" srcId="{61E516EC-8A05-4FC3-8AC4-B89D2B413276}" destId="{4FAE5F77-8D02-46B7-8928-12963A09B0A6}" srcOrd="1" destOrd="0" presId="urn:microsoft.com/office/officeart/2005/8/layout/list1"/>
    <dgm:cxn modelId="{780BD84B-271D-4CD5-ADE3-F9231DD92618}" type="presParOf" srcId="{BD43B29F-81FB-4B9F-8E24-7BF984F9BC61}" destId="{8C0C3BD3-02D8-4241-9D6D-7BDA3F7457A7}" srcOrd="1" destOrd="0" presId="urn:microsoft.com/office/officeart/2005/8/layout/list1"/>
    <dgm:cxn modelId="{9AF5E2A3-1E5D-481C-982E-AA72968584A7}" type="presParOf" srcId="{BD43B29F-81FB-4B9F-8E24-7BF984F9BC61}" destId="{9C7A8D8A-6FD9-4795-A1C7-1D6322BB52AA}" srcOrd="2" destOrd="0" presId="urn:microsoft.com/office/officeart/2005/8/layout/list1"/>
    <dgm:cxn modelId="{E4090D9D-0E89-4E2A-982B-9C1B7041C446}" type="presParOf" srcId="{BD43B29F-81FB-4B9F-8E24-7BF984F9BC61}" destId="{1061B040-2D4D-4AC6-94AC-226F999EA9C2}" srcOrd="3" destOrd="0" presId="urn:microsoft.com/office/officeart/2005/8/layout/list1"/>
    <dgm:cxn modelId="{3CCB5D81-F588-468E-AFC9-A5346F84474F}" type="presParOf" srcId="{BD43B29F-81FB-4B9F-8E24-7BF984F9BC61}" destId="{2EE19A96-1681-4F09-A2E7-03E5F4D8A376}" srcOrd="4" destOrd="0" presId="urn:microsoft.com/office/officeart/2005/8/layout/list1"/>
    <dgm:cxn modelId="{797AC33B-D305-4869-840C-E3C96DDF3206}" type="presParOf" srcId="{2EE19A96-1681-4F09-A2E7-03E5F4D8A376}" destId="{CE7403C6-064D-4086-BDE0-3C733DBCD610}" srcOrd="0" destOrd="0" presId="urn:microsoft.com/office/officeart/2005/8/layout/list1"/>
    <dgm:cxn modelId="{C8715C25-1EA3-45A0-AD1A-D7BFBDC972CE}" type="presParOf" srcId="{2EE19A96-1681-4F09-A2E7-03E5F4D8A376}" destId="{4E6B9881-121E-413C-9D03-B8CE74B5430B}" srcOrd="1" destOrd="0" presId="urn:microsoft.com/office/officeart/2005/8/layout/list1"/>
    <dgm:cxn modelId="{5918637F-8E24-4092-AB61-B88A0E392F79}" type="presParOf" srcId="{BD43B29F-81FB-4B9F-8E24-7BF984F9BC61}" destId="{62867218-D563-4A34-978E-FBC196B74098}" srcOrd="5" destOrd="0" presId="urn:microsoft.com/office/officeart/2005/8/layout/list1"/>
    <dgm:cxn modelId="{15F9A420-BE7B-4D50-B830-D9A91016078A}" type="presParOf" srcId="{BD43B29F-81FB-4B9F-8E24-7BF984F9BC61}" destId="{B198B072-18AB-4ADE-9009-8DE788E513F4}" srcOrd="6" destOrd="0" presId="urn:microsoft.com/office/officeart/2005/8/layout/list1"/>
    <dgm:cxn modelId="{904AB2C6-E2B9-466D-988E-8F8931FE70C9}" type="presParOf" srcId="{BD43B29F-81FB-4B9F-8E24-7BF984F9BC61}" destId="{755E2CD3-1E51-4637-AE13-3B9F54D9C57F}" srcOrd="7" destOrd="0" presId="urn:microsoft.com/office/officeart/2005/8/layout/list1"/>
    <dgm:cxn modelId="{A955680D-2DE0-4383-8BEC-150D8A15D966}" type="presParOf" srcId="{BD43B29F-81FB-4B9F-8E24-7BF984F9BC61}" destId="{DD5C06A3-9771-4D16-BE70-BF5EBCE6AEF5}" srcOrd="8" destOrd="0" presId="urn:microsoft.com/office/officeart/2005/8/layout/list1"/>
    <dgm:cxn modelId="{C542DEE6-DF0A-480E-B8B4-09C54D03A774}" type="presParOf" srcId="{DD5C06A3-9771-4D16-BE70-BF5EBCE6AEF5}" destId="{9F9903E1-045B-4FC3-AD3B-BF088AC910D1}" srcOrd="0" destOrd="0" presId="urn:microsoft.com/office/officeart/2005/8/layout/list1"/>
    <dgm:cxn modelId="{AAC5DBE0-6E82-4E0D-A07E-DB195DCCACEB}" type="presParOf" srcId="{DD5C06A3-9771-4D16-BE70-BF5EBCE6AEF5}" destId="{4F5834B4-8841-4AD2-BDD9-4EE7DABC48BE}" srcOrd="1" destOrd="0" presId="urn:microsoft.com/office/officeart/2005/8/layout/list1"/>
    <dgm:cxn modelId="{D6980B52-7536-40F3-B4DE-D0E278A3A6C3}" type="presParOf" srcId="{BD43B29F-81FB-4B9F-8E24-7BF984F9BC61}" destId="{26B2926A-FB35-429F-9DA6-7D92A41D6C33}" srcOrd="9" destOrd="0" presId="urn:microsoft.com/office/officeart/2005/8/layout/list1"/>
    <dgm:cxn modelId="{DA04B98C-FB61-42FF-BA38-394783218F62}" type="presParOf" srcId="{BD43B29F-81FB-4B9F-8E24-7BF984F9BC61}" destId="{F33DA162-1C0F-4F60-B170-6322D637B06A}" srcOrd="10" destOrd="0" presId="urn:microsoft.com/office/officeart/2005/8/layout/list1"/>
    <dgm:cxn modelId="{CD17F8A2-EB51-4BFB-BDC9-319EA6C6BB85}" type="presParOf" srcId="{BD43B29F-81FB-4B9F-8E24-7BF984F9BC61}" destId="{3EE118D1-804E-4AE3-BB1B-AB9E2211A98A}" srcOrd="11" destOrd="0" presId="urn:microsoft.com/office/officeart/2005/8/layout/list1"/>
    <dgm:cxn modelId="{946ECC07-780D-4D41-A4AA-9B5DA8696CD0}" type="presParOf" srcId="{BD43B29F-81FB-4B9F-8E24-7BF984F9BC61}" destId="{9CA4CD48-F453-4C8F-A4CE-6C84AF199695}" srcOrd="12" destOrd="0" presId="urn:microsoft.com/office/officeart/2005/8/layout/list1"/>
    <dgm:cxn modelId="{DF102A7B-4704-4B53-BB61-3EADA7316DDA}" type="presParOf" srcId="{9CA4CD48-F453-4C8F-A4CE-6C84AF199695}" destId="{77957880-EFB9-4506-A7D7-643DCA6594F4}" srcOrd="0" destOrd="0" presId="urn:microsoft.com/office/officeart/2005/8/layout/list1"/>
    <dgm:cxn modelId="{FFA09E68-DDE9-4DB8-849F-CBEBE80A62C9}" type="presParOf" srcId="{9CA4CD48-F453-4C8F-A4CE-6C84AF199695}" destId="{E935AA4D-FBCD-466C-A5D7-D9C31BDF252A}" srcOrd="1" destOrd="0" presId="urn:microsoft.com/office/officeart/2005/8/layout/list1"/>
    <dgm:cxn modelId="{676770EB-2174-4D0A-8041-4CB6FD88FC0F}" type="presParOf" srcId="{BD43B29F-81FB-4B9F-8E24-7BF984F9BC61}" destId="{F73FEB16-9D5B-4CFF-BF17-DF0D52813CE0}" srcOrd="13" destOrd="0" presId="urn:microsoft.com/office/officeart/2005/8/layout/list1"/>
    <dgm:cxn modelId="{1D5865DB-080D-4BEC-828B-BED941916F70}" type="presParOf" srcId="{BD43B29F-81FB-4B9F-8E24-7BF984F9BC61}" destId="{48CE4670-D78B-4254-BD2E-69C22611FB4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7F55A1-45CC-334F-B035-B5578ECA2AAB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D4E5D6-39B3-664F-85AF-FB0D1BA04B3F}">
      <dgm:prSet/>
      <dgm:spPr/>
      <dgm:t>
        <a:bodyPr/>
        <a:lstStyle/>
        <a:p>
          <a:pPr rtl="0"/>
          <a:r>
            <a:rPr lang="en-US" dirty="0" smtClean="0"/>
            <a:t>Define Structural Unit</a:t>
          </a:r>
          <a:endParaRPr lang="en-US" dirty="0"/>
        </a:p>
      </dgm:t>
    </dgm:pt>
    <dgm:pt modelId="{E8AE8977-8F8E-1941-947C-36BA37010598}" type="parTrans" cxnId="{BAC64679-C175-5A46-90A9-958454492FA5}">
      <dgm:prSet/>
      <dgm:spPr/>
      <dgm:t>
        <a:bodyPr/>
        <a:lstStyle/>
        <a:p>
          <a:endParaRPr lang="en-US"/>
        </a:p>
      </dgm:t>
    </dgm:pt>
    <dgm:pt modelId="{3C8AB1C3-1FD4-9743-84D1-B7A841A198D9}" type="sibTrans" cxnId="{BAC64679-C175-5A46-90A9-958454492FA5}">
      <dgm:prSet/>
      <dgm:spPr/>
      <dgm:t>
        <a:bodyPr/>
        <a:lstStyle/>
        <a:p>
          <a:endParaRPr lang="en-US"/>
        </a:p>
      </dgm:t>
    </dgm:pt>
    <dgm:pt modelId="{FB4ACC77-1E89-8443-BBA4-4FFBC4E760F3}">
      <dgm:prSet/>
      <dgm:spPr/>
      <dgm:t>
        <a:bodyPr/>
        <a:lstStyle/>
        <a:p>
          <a:pPr rtl="0"/>
          <a:r>
            <a:rPr lang="en-US" dirty="0" smtClean="0"/>
            <a:t>Degree of Comparison</a:t>
          </a:r>
          <a:endParaRPr lang="en-US" dirty="0"/>
        </a:p>
      </dgm:t>
    </dgm:pt>
    <dgm:pt modelId="{27095F9F-3E1B-5742-92CC-2C2637AF2E56}" type="parTrans" cxnId="{6EC4B86C-9DE7-F947-AA14-394ABB0FEE96}">
      <dgm:prSet/>
      <dgm:spPr/>
      <dgm:t>
        <a:bodyPr/>
        <a:lstStyle/>
        <a:p>
          <a:endParaRPr lang="en-US"/>
        </a:p>
      </dgm:t>
    </dgm:pt>
    <dgm:pt modelId="{503C2299-2A99-3841-8897-1650467A89E6}" type="sibTrans" cxnId="{6EC4B86C-9DE7-F947-AA14-394ABB0FEE96}">
      <dgm:prSet/>
      <dgm:spPr/>
      <dgm:t>
        <a:bodyPr/>
        <a:lstStyle/>
        <a:p>
          <a:endParaRPr lang="en-US"/>
        </a:p>
      </dgm:t>
    </dgm:pt>
    <dgm:pt modelId="{080BB055-1ACD-0546-8897-55EA313AE5B3}">
      <dgm:prSet/>
      <dgm:spPr/>
      <dgm:t>
        <a:bodyPr/>
        <a:lstStyle/>
        <a:p>
          <a:pPr rtl="0"/>
          <a:r>
            <a:rPr lang="en-US" dirty="0" smtClean="0"/>
            <a:t>Method for Comparing</a:t>
          </a:r>
          <a:endParaRPr lang="en-US" dirty="0"/>
        </a:p>
      </dgm:t>
    </dgm:pt>
    <dgm:pt modelId="{CE7D8049-AAB8-ED44-B88D-A399F750E255}" type="parTrans" cxnId="{A1EB7A0A-A58B-1F48-B4A6-D8DB9E900442}">
      <dgm:prSet/>
      <dgm:spPr/>
      <dgm:t>
        <a:bodyPr/>
        <a:lstStyle/>
        <a:p>
          <a:endParaRPr lang="en-US"/>
        </a:p>
      </dgm:t>
    </dgm:pt>
    <dgm:pt modelId="{6565E91C-FD0B-0444-83D1-D5F3B76FA819}" type="sibTrans" cxnId="{A1EB7A0A-A58B-1F48-B4A6-D8DB9E900442}">
      <dgm:prSet/>
      <dgm:spPr/>
      <dgm:t>
        <a:bodyPr/>
        <a:lstStyle/>
        <a:p>
          <a:endParaRPr lang="en-US"/>
        </a:p>
      </dgm:t>
    </dgm:pt>
    <dgm:pt modelId="{EFF396E5-0C37-2748-818D-1FD21E669741}">
      <dgm:prSet/>
      <dgm:spPr/>
      <dgm:t>
        <a:bodyPr/>
        <a:lstStyle/>
        <a:p>
          <a:pPr rtl="0"/>
          <a:r>
            <a:rPr lang="en-US" dirty="0" smtClean="0"/>
            <a:t>Establishing Statistical Equivalence</a:t>
          </a:r>
          <a:endParaRPr lang="en-US" dirty="0"/>
        </a:p>
      </dgm:t>
    </dgm:pt>
    <dgm:pt modelId="{427320D1-093A-3E43-B932-4DF13C44F08C}" type="parTrans" cxnId="{18FD42A5-B9F7-EE42-9414-E68D40B1DA91}">
      <dgm:prSet/>
      <dgm:spPr/>
      <dgm:t>
        <a:bodyPr/>
        <a:lstStyle/>
        <a:p>
          <a:endParaRPr lang="en-US"/>
        </a:p>
      </dgm:t>
    </dgm:pt>
    <dgm:pt modelId="{0BE9EB17-7770-5B4C-BDAB-CB943134B018}" type="sibTrans" cxnId="{18FD42A5-B9F7-EE42-9414-E68D40B1DA91}">
      <dgm:prSet/>
      <dgm:spPr/>
      <dgm:t>
        <a:bodyPr/>
        <a:lstStyle/>
        <a:p>
          <a:endParaRPr lang="en-US"/>
        </a:p>
      </dgm:t>
    </dgm:pt>
    <dgm:pt modelId="{68142658-D207-9445-83ED-9EB4FEF3C4BE}" type="pres">
      <dgm:prSet presAssocID="{5B7F55A1-45CC-334F-B035-B5578ECA2AA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7E533A-4DD5-D744-ABA3-9FC668C77D2F}" type="pres">
      <dgm:prSet presAssocID="{24D4E5D6-39B3-664F-85AF-FB0D1BA04B3F}" presName="parentLin" presStyleCnt="0"/>
      <dgm:spPr/>
    </dgm:pt>
    <dgm:pt modelId="{B1E11FF8-F2A0-4F47-AC9A-F21548DBB9C6}" type="pres">
      <dgm:prSet presAssocID="{24D4E5D6-39B3-664F-85AF-FB0D1BA04B3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E0992FE-DB02-A94B-937A-5B7569B7FA14}" type="pres">
      <dgm:prSet presAssocID="{24D4E5D6-39B3-664F-85AF-FB0D1BA04B3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7FC9A-C867-E048-9A2A-532CBFE23403}" type="pres">
      <dgm:prSet presAssocID="{24D4E5D6-39B3-664F-85AF-FB0D1BA04B3F}" presName="negativeSpace" presStyleCnt="0"/>
      <dgm:spPr/>
    </dgm:pt>
    <dgm:pt modelId="{D2AFA947-22A8-1E4B-98F9-069594625C30}" type="pres">
      <dgm:prSet presAssocID="{24D4E5D6-39B3-664F-85AF-FB0D1BA04B3F}" presName="childText" presStyleLbl="conFgAcc1" presStyleIdx="0" presStyleCnt="4">
        <dgm:presLayoutVars>
          <dgm:bulletEnabled val="1"/>
        </dgm:presLayoutVars>
      </dgm:prSet>
      <dgm:spPr/>
    </dgm:pt>
    <dgm:pt modelId="{DD61649E-84D2-E44B-8735-6E8F60D61CB4}" type="pres">
      <dgm:prSet presAssocID="{3C8AB1C3-1FD4-9743-84D1-B7A841A198D9}" presName="spaceBetweenRectangles" presStyleCnt="0"/>
      <dgm:spPr/>
    </dgm:pt>
    <dgm:pt modelId="{6453CF6D-E52C-7940-857F-C1FE60D53EC9}" type="pres">
      <dgm:prSet presAssocID="{FB4ACC77-1E89-8443-BBA4-4FFBC4E760F3}" presName="parentLin" presStyleCnt="0"/>
      <dgm:spPr/>
    </dgm:pt>
    <dgm:pt modelId="{BE68EE2F-1126-B242-9BFF-67843D41FB9B}" type="pres">
      <dgm:prSet presAssocID="{FB4ACC77-1E89-8443-BBA4-4FFBC4E760F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020E1FB-1D44-2E4D-A9F8-6C8711F2721C}" type="pres">
      <dgm:prSet presAssocID="{FB4ACC77-1E89-8443-BBA4-4FFBC4E760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64D47-1107-B040-817A-6067122C7373}" type="pres">
      <dgm:prSet presAssocID="{FB4ACC77-1E89-8443-BBA4-4FFBC4E760F3}" presName="negativeSpace" presStyleCnt="0"/>
      <dgm:spPr/>
    </dgm:pt>
    <dgm:pt modelId="{7FBDCC98-1BD1-BB46-8855-78D9C4BDEB47}" type="pres">
      <dgm:prSet presAssocID="{FB4ACC77-1E89-8443-BBA4-4FFBC4E760F3}" presName="childText" presStyleLbl="conFgAcc1" presStyleIdx="1" presStyleCnt="4">
        <dgm:presLayoutVars>
          <dgm:bulletEnabled val="1"/>
        </dgm:presLayoutVars>
      </dgm:prSet>
      <dgm:spPr/>
    </dgm:pt>
    <dgm:pt modelId="{87E75B61-89E5-3642-B210-BC1232927061}" type="pres">
      <dgm:prSet presAssocID="{503C2299-2A99-3841-8897-1650467A89E6}" presName="spaceBetweenRectangles" presStyleCnt="0"/>
      <dgm:spPr/>
    </dgm:pt>
    <dgm:pt modelId="{8632B42A-FDE9-D547-B602-E4A79BACFBF0}" type="pres">
      <dgm:prSet presAssocID="{080BB055-1ACD-0546-8897-55EA313AE5B3}" presName="parentLin" presStyleCnt="0"/>
      <dgm:spPr/>
    </dgm:pt>
    <dgm:pt modelId="{97AFB91D-3C44-7649-BCEE-1EE539FCDB39}" type="pres">
      <dgm:prSet presAssocID="{080BB055-1ACD-0546-8897-55EA313AE5B3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E4252871-1334-9043-AC09-C225AB3D8076}" type="pres">
      <dgm:prSet presAssocID="{080BB055-1ACD-0546-8897-55EA313AE5B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3FC8E-13D0-B640-8A66-D280A8F0CEE2}" type="pres">
      <dgm:prSet presAssocID="{080BB055-1ACD-0546-8897-55EA313AE5B3}" presName="negativeSpace" presStyleCnt="0"/>
      <dgm:spPr/>
    </dgm:pt>
    <dgm:pt modelId="{1079BBC0-D1B1-2E4E-A318-770C97C0D275}" type="pres">
      <dgm:prSet presAssocID="{080BB055-1ACD-0546-8897-55EA313AE5B3}" presName="childText" presStyleLbl="conFgAcc1" presStyleIdx="2" presStyleCnt="4">
        <dgm:presLayoutVars>
          <dgm:bulletEnabled val="1"/>
        </dgm:presLayoutVars>
      </dgm:prSet>
      <dgm:spPr/>
    </dgm:pt>
    <dgm:pt modelId="{82F0137E-E694-CF40-8CBC-629D17893EEB}" type="pres">
      <dgm:prSet presAssocID="{6565E91C-FD0B-0444-83D1-D5F3B76FA819}" presName="spaceBetweenRectangles" presStyleCnt="0"/>
      <dgm:spPr/>
    </dgm:pt>
    <dgm:pt modelId="{C1B6902A-1D29-5242-8835-905F01C9A452}" type="pres">
      <dgm:prSet presAssocID="{EFF396E5-0C37-2748-818D-1FD21E669741}" presName="parentLin" presStyleCnt="0"/>
      <dgm:spPr/>
    </dgm:pt>
    <dgm:pt modelId="{9E2AF23B-A2E7-CC48-843C-7111D498402B}" type="pres">
      <dgm:prSet presAssocID="{EFF396E5-0C37-2748-818D-1FD21E66974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8C5C5F3-F025-894B-81E2-D3C7DB6D311B}" type="pres">
      <dgm:prSet presAssocID="{EFF396E5-0C37-2748-818D-1FD21E66974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159B8-4611-7140-84FE-2EF920F120E5}" type="pres">
      <dgm:prSet presAssocID="{EFF396E5-0C37-2748-818D-1FD21E669741}" presName="negativeSpace" presStyleCnt="0"/>
      <dgm:spPr/>
    </dgm:pt>
    <dgm:pt modelId="{EAD3BCFA-0B41-C941-AA7B-C1422B136BB3}" type="pres">
      <dgm:prSet presAssocID="{EFF396E5-0C37-2748-818D-1FD21E66974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1212B89-33F8-6F41-96A2-2ADFD193BF4A}" type="presOf" srcId="{EFF396E5-0C37-2748-818D-1FD21E669741}" destId="{18C5C5F3-F025-894B-81E2-D3C7DB6D311B}" srcOrd="1" destOrd="0" presId="urn:microsoft.com/office/officeart/2005/8/layout/list1"/>
    <dgm:cxn modelId="{815904AC-FC70-6644-AB1F-346F00482AAD}" type="presOf" srcId="{080BB055-1ACD-0546-8897-55EA313AE5B3}" destId="{E4252871-1334-9043-AC09-C225AB3D8076}" srcOrd="1" destOrd="0" presId="urn:microsoft.com/office/officeart/2005/8/layout/list1"/>
    <dgm:cxn modelId="{A550701B-43E2-E846-BAE5-B8A7F21A9E1C}" type="presOf" srcId="{24D4E5D6-39B3-664F-85AF-FB0D1BA04B3F}" destId="{B1E11FF8-F2A0-4F47-AC9A-F21548DBB9C6}" srcOrd="0" destOrd="0" presId="urn:microsoft.com/office/officeart/2005/8/layout/list1"/>
    <dgm:cxn modelId="{12923843-9544-5D4E-ABF9-2847DCA58837}" type="presOf" srcId="{EFF396E5-0C37-2748-818D-1FD21E669741}" destId="{9E2AF23B-A2E7-CC48-843C-7111D498402B}" srcOrd="0" destOrd="0" presId="urn:microsoft.com/office/officeart/2005/8/layout/list1"/>
    <dgm:cxn modelId="{BAC64679-C175-5A46-90A9-958454492FA5}" srcId="{5B7F55A1-45CC-334F-B035-B5578ECA2AAB}" destId="{24D4E5D6-39B3-664F-85AF-FB0D1BA04B3F}" srcOrd="0" destOrd="0" parTransId="{E8AE8977-8F8E-1941-947C-36BA37010598}" sibTransId="{3C8AB1C3-1FD4-9743-84D1-B7A841A198D9}"/>
    <dgm:cxn modelId="{2807CA18-93EF-C848-9BD4-BCC24FA512D5}" type="presOf" srcId="{5B7F55A1-45CC-334F-B035-B5578ECA2AAB}" destId="{68142658-D207-9445-83ED-9EB4FEF3C4BE}" srcOrd="0" destOrd="0" presId="urn:microsoft.com/office/officeart/2005/8/layout/list1"/>
    <dgm:cxn modelId="{A1EB7A0A-A58B-1F48-B4A6-D8DB9E900442}" srcId="{5B7F55A1-45CC-334F-B035-B5578ECA2AAB}" destId="{080BB055-1ACD-0546-8897-55EA313AE5B3}" srcOrd="2" destOrd="0" parTransId="{CE7D8049-AAB8-ED44-B88D-A399F750E255}" sibTransId="{6565E91C-FD0B-0444-83D1-D5F3B76FA819}"/>
    <dgm:cxn modelId="{236D728A-D7B0-1F47-8E62-329FCAB8C901}" type="presOf" srcId="{080BB055-1ACD-0546-8897-55EA313AE5B3}" destId="{97AFB91D-3C44-7649-BCEE-1EE539FCDB39}" srcOrd="0" destOrd="0" presId="urn:microsoft.com/office/officeart/2005/8/layout/list1"/>
    <dgm:cxn modelId="{853F8A2C-A19D-F640-B853-7E0BF3AFDCC8}" type="presOf" srcId="{FB4ACC77-1E89-8443-BBA4-4FFBC4E760F3}" destId="{BE68EE2F-1126-B242-9BFF-67843D41FB9B}" srcOrd="0" destOrd="0" presId="urn:microsoft.com/office/officeart/2005/8/layout/list1"/>
    <dgm:cxn modelId="{6EC4B86C-9DE7-F947-AA14-394ABB0FEE96}" srcId="{5B7F55A1-45CC-334F-B035-B5578ECA2AAB}" destId="{FB4ACC77-1E89-8443-BBA4-4FFBC4E760F3}" srcOrd="1" destOrd="0" parTransId="{27095F9F-3E1B-5742-92CC-2C2637AF2E56}" sibTransId="{503C2299-2A99-3841-8897-1650467A89E6}"/>
    <dgm:cxn modelId="{18FD42A5-B9F7-EE42-9414-E68D40B1DA91}" srcId="{5B7F55A1-45CC-334F-B035-B5578ECA2AAB}" destId="{EFF396E5-0C37-2748-818D-1FD21E669741}" srcOrd="3" destOrd="0" parTransId="{427320D1-093A-3E43-B932-4DF13C44F08C}" sibTransId="{0BE9EB17-7770-5B4C-BDAB-CB943134B018}"/>
    <dgm:cxn modelId="{CB18D792-C462-1A4F-A42B-F02B667836F4}" type="presOf" srcId="{24D4E5D6-39B3-664F-85AF-FB0D1BA04B3F}" destId="{1E0992FE-DB02-A94B-937A-5B7569B7FA14}" srcOrd="1" destOrd="0" presId="urn:microsoft.com/office/officeart/2005/8/layout/list1"/>
    <dgm:cxn modelId="{7D40A4CF-F606-7145-BD47-61202C251A3B}" type="presOf" srcId="{FB4ACC77-1E89-8443-BBA4-4FFBC4E760F3}" destId="{6020E1FB-1D44-2E4D-A9F8-6C8711F2721C}" srcOrd="1" destOrd="0" presId="urn:microsoft.com/office/officeart/2005/8/layout/list1"/>
    <dgm:cxn modelId="{D51388A6-40B6-E947-8F11-1A0C8710FA88}" type="presParOf" srcId="{68142658-D207-9445-83ED-9EB4FEF3C4BE}" destId="{B87E533A-4DD5-D744-ABA3-9FC668C77D2F}" srcOrd="0" destOrd="0" presId="urn:microsoft.com/office/officeart/2005/8/layout/list1"/>
    <dgm:cxn modelId="{7DB95D7F-B28F-4447-91E1-26F72DE9AD03}" type="presParOf" srcId="{B87E533A-4DD5-D744-ABA3-9FC668C77D2F}" destId="{B1E11FF8-F2A0-4F47-AC9A-F21548DBB9C6}" srcOrd="0" destOrd="0" presId="urn:microsoft.com/office/officeart/2005/8/layout/list1"/>
    <dgm:cxn modelId="{6217611B-F506-404C-AFC7-587ED96AA44A}" type="presParOf" srcId="{B87E533A-4DD5-D744-ABA3-9FC668C77D2F}" destId="{1E0992FE-DB02-A94B-937A-5B7569B7FA14}" srcOrd="1" destOrd="0" presId="urn:microsoft.com/office/officeart/2005/8/layout/list1"/>
    <dgm:cxn modelId="{DAF79519-AB2F-CA44-84E9-87A4D83C0A23}" type="presParOf" srcId="{68142658-D207-9445-83ED-9EB4FEF3C4BE}" destId="{85C7FC9A-C867-E048-9A2A-532CBFE23403}" srcOrd="1" destOrd="0" presId="urn:microsoft.com/office/officeart/2005/8/layout/list1"/>
    <dgm:cxn modelId="{ECC26EE7-85EA-5B4D-BBDD-B3009FE76362}" type="presParOf" srcId="{68142658-D207-9445-83ED-9EB4FEF3C4BE}" destId="{D2AFA947-22A8-1E4B-98F9-069594625C30}" srcOrd="2" destOrd="0" presId="urn:microsoft.com/office/officeart/2005/8/layout/list1"/>
    <dgm:cxn modelId="{A6307D0A-A719-0147-BBD8-55359ACB9908}" type="presParOf" srcId="{68142658-D207-9445-83ED-9EB4FEF3C4BE}" destId="{DD61649E-84D2-E44B-8735-6E8F60D61CB4}" srcOrd="3" destOrd="0" presId="urn:microsoft.com/office/officeart/2005/8/layout/list1"/>
    <dgm:cxn modelId="{D2D88FC0-1400-864B-92BE-0A04A6F94D29}" type="presParOf" srcId="{68142658-D207-9445-83ED-9EB4FEF3C4BE}" destId="{6453CF6D-E52C-7940-857F-C1FE60D53EC9}" srcOrd="4" destOrd="0" presId="urn:microsoft.com/office/officeart/2005/8/layout/list1"/>
    <dgm:cxn modelId="{C37CE17A-C1E6-5A4C-858F-4F06473B84ED}" type="presParOf" srcId="{6453CF6D-E52C-7940-857F-C1FE60D53EC9}" destId="{BE68EE2F-1126-B242-9BFF-67843D41FB9B}" srcOrd="0" destOrd="0" presId="urn:microsoft.com/office/officeart/2005/8/layout/list1"/>
    <dgm:cxn modelId="{91BB971A-228C-B34F-B29A-E05931792A14}" type="presParOf" srcId="{6453CF6D-E52C-7940-857F-C1FE60D53EC9}" destId="{6020E1FB-1D44-2E4D-A9F8-6C8711F2721C}" srcOrd="1" destOrd="0" presId="urn:microsoft.com/office/officeart/2005/8/layout/list1"/>
    <dgm:cxn modelId="{59DC8B43-7F87-3A4D-87EE-6E0C6CD6A755}" type="presParOf" srcId="{68142658-D207-9445-83ED-9EB4FEF3C4BE}" destId="{0BF64D47-1107-B040-817A-6067122C7373}" srcOrd="5" destOrd="0" presId="urn:microsoft.com/office/officeart/2005/8/layout/list1"/>
    <dgm:cxn modelId="{87A3E41D-7CA8-664C-8D00-661DF2C2F889}" type="presParOf" srcId="{68142658-D207-9445-83ED-9EB4FEF3C4BE}" destId="{7FBDCC98-1BD1-BB46-8855-78D9C4BDEB47}" srcOrd="6" destOrd="0" presId="urn:microsoft.com/office/officeart/2005/8/layout/list1"/>
    <dgm:cxn modelId="{AA50A19E-4102-B447-8F7A-4BA3EE38C14B}" type="presParOf" srcId="{68142658-D207-9445-83ED-9EB4FEF3C4BE}" destId="{87E75B61-89E5-3642-B210-BC1232927061}" srcOrd="7" destOrd="0" presId="urn:microsoft.com/office/officeart/2005/8/layout/list1"/>
    <dgm:cxn modelId="{782E6CAE-23C9-774F-A3EE-B7F573DD0907}" type="presParOf" srcId="{68142658-D207-9445-83ED-9EB4FEF3C4BE}" destId="{8632B42A-FDE9-D547-B602-E4A79BACFBF0}" srcOrd="8" destOrd="0" presId="urn:microsoft.com/office/officeart/2005/8/layout/list1"/>
    <dgm:cxn modelId="{BFE2C5C7-EC27-6249-BD99-8656D5439A52}" type="presParOf" srcId="{8632B42A-FDE9-D547-B602-E4A79BACFBF0}" destId="{97AFB91D-3C44-7649-BCEE-1EE539FCDB39}" srcOrd="0" destOrd="0" presId="urn:microsoft.com/office/officeart/2005/8/layout/list1"/>
    <dgm:cxn modelId="{13B249A6-0B50-FF48-B768-080D041E2A05}" type="presParOf" srcId="{8632B42A-FDE9-D547-B602-E4A79BACFBF0}" destId="{E4252871-1334-9043-AC09-C225AB3D8076}" srcOrd="1" destOrd="0" presId="urn:microsoft.com/office/officeart/2005/8/layout/list1"/>
    <dgm:cxn modelId="{B755B4A0-9C73-1F4D-B4FF-251ED58CE1FF}" type="presParOf" srcId="{68142658-D207-9445-83ED-9EB4FEF3C4BE}" destId="{85A3FC8E-13D0-B640-8A66-D280A8F0CEE2}" srcOrd="9" destOrd="0" presId="urn:microsoft.com/office/officeart/2005/8/layout/list1"/>
    <dgm:cxn modelId="{D5F08A50-4D9F-0F45-8414-5A7C4F7AFD39}" type="presParOf" srcId="{68142658-D207-9445-83ED-9EB4FEF3C4BE}" destId="{1079BBC0-D1B1-2E4E-A318-770C97C0D275}" srcOrd="10" destOrd="0" presId="urn:microsoft.com/office/officeart/2005/8/layout/list1"/>
    <dgm:cxn modelId="{A32C4017-9EE1-2242-930D-BD798AADF94E}" type="presParOf" srcId="{68142658-D207-9445-83ED-9EB4FEF3C4BE}" destId="{82F0137E-E694-CF40-8CBC-629D17893EEB}" srcOrd="11" destOrd="0" presId="urn:microsoft.com/office/officeart/2005/8/layout/list1"/>
    <dgm:cxn modelId="{1769DEB8-FA1C-5144-BAE3-C00B828BDC3F}" type="presParOf" srcId="{68142658-D207-9445-83ED-9EB4FEF3C4BE}" destId="{C1B6902A-1D29-5242-8835-905F01C9A452}" srcOrd="12" destOrd="0" presId="urn:microsoft.com/office/officeart/2005/8/layout/list1"/>
    <dgm:cxn modelId="{D0A24198-3B83-994F-9397-D0CE2BD08BC7}" type="presParOf" srcId="{C1B6902A-1D29-5242-8835-905F01C9A452}" destId="{9E2AF23B-A2E7-CC48-843C-7111D498402B}" srcOrd="0" destOrd="0" presId="urn:microsoft.com/office/officeart/2005/8/layout/list1"/>
    <dgm:cxn modelId="{A354A111-2B57-234A-804D-75BF65047BED}" type="presParOf" srcId="{C1B6902A-1D29-5242-8835-905F01C9A452}" destId="{18C5C5F3-F025-894B-81E2-D3C7DB6D311B}" srcOrd="1" destOrd="0" presId="urn:microsoft.com/office/officeart/2005/8/layout/list1"/>
    <dgm:cxn modelId="{5F2DBFEB-F317-4D43-B70D-234568143FC0}" type="presParOf" srcId="{68142658-D207-9445-83ED-9EB4FEF3C4BE}" destId="{476159B8-4611-7140-84FE-2EF920F120E5}" srcOrd="13" destOrd="0" presId="urn:microsoft.com/office/officeart/2005/8/layout/list1"/>
    <dgm:cxn modelId="{A4333517-6473-AE44-9F67-D698F55A92A7}" type="presParOf" srcId="{68142658-D207-9445-83ED-9EB4FEF3C4BE}" destId="{EAD3BCFA-0B41-C941-AA7B-C1422B136BB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50E132-A954-2D41-A67E-EF8E2A49DC33}" type="doc">
      <dgm:prSet loTypeId="urn:microsoft.com/office/officeart/2005/8/layout/radial4" loCatId="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B20E177-ECEE-9141-8166-E40A5E972BD8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1" i="1" dirty="0" smtClean="0"/>
            <a:t>(x, y, z)</a:t>
          </a:r>
          <a:r>
            <a:rPr lang="en-US" sz="1400" b="1" dirty="0" smtClean="0"/>
            <a:t> coordinates for every atom of every amino acid in sequence</a:t>
          </a:r>
          <a:endParaRPr lang="en-US" sz="1400" b="1" dirty="0"/>
        </a:p>
      </dgm:t>
    </dgm:pt>
    <dgm:pt modelId="{E8E8F21E-60DA-904F-8AE3-93545F0A4B4A}" type="parTrans" cxnId="{746F5107-18B7-E645-859F-69A9D161F16E}">
      <dgm:prSet/>
      <dgm:spPr/>
      <dgm:t>
        <a:bodyPr/>
        <a:lstStyle/>
        <a:p>
          <a:endParaRPr lang="en-US" sz="1800"/>
        </a:p>
      </dgm:t>
    </dgm:pt>
    <dgm:pt modelId="{12405167-EC0A-2345-BF95-C000D14D4DA7}" type="sibTrans" cxnId="{746F5107-18B7-E645-859F-69A9D161F16E}">
      <dgm:prSet/>
      <dgm:spPr/>
      <dgm:t>
        <a:bodyPr/>
        <a:lstStyle/>
        <a:p>
          <a:endParaRPr lang="en-US" sz="1800"/>
        </a:p>
      </dgm:t>
    </dgm:pt>
    <dgm:pt modelId="{C6CCA16E-603C-764B-B089-B6D4A8FB3A0B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 smtClean="0"/>
            <a:t>X-ray diffraction method-</a:t>
          </a:r>
          <a:r>
            <a:rPr lang="en-US" sz="1800" b="1" dirty="0" smtClean="0"/>
            <a:t>Only one </a:t>
          </a:r>
          <a:r>
            <a:rPr lang="en-US" sz="1800" b="1" i="1" dirty="0" smtClean="0"/>
            <a:t>Rigid Model</a:t>
          </a:r>
        </a:p>
      </dgm:t>
    </dgm:pt>
    <dgm:pt modelId="{710BAA9A-04D9-5D4B-94CB-CDFFAB220629}" type="parTrans" cxnId="{39167EF1-E106-BF49-BF51-7DD2F162817A}">
      <dgm:prSet/>
      <dgm:spPr/>
      <dgm:t>
        <a:bodyPr/>
        <a:lstStyle/>
        <a:p>
          <a:endParaRPr lang="en-US" sz="1800"/>
        </a:p>
      </dgm:t>
    </dgm:pt>
    <dgm:pt modelId="{911EED46-8E34-0345-918C-740E4FDEB441}" type="sibTrans" cxnId="{39167EF1-E106-BF49-BF51-7DD2F162817A}">
      <dgm:prSet/>
      <dgm:spPr/>
      <dgm:t>
        <a:bodyPr/>
        <a:lstStyle/>
        <a:p>
          <a:endParaRPr lang="en-US" sz="1800"/>
        </a:p>
      </dgm:t>
    </dgm:pt>
    <dgm:pt modelId="{142424A0-795B-0648-BD19-CE6ECA7A7FB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1800" dirty="0" smtClean="0"/>
            <a:t>Nuclear magnetic resonance method</a:t>
          </a:r>
          <a:r>
            <a:rPr lang="en-US" sz="1800" b="1" dirty="0" smtClean="0"/>
            <a:t>- Multiple </a:t>
          </a:r>
          <a:r>
            <a:rPr lang="en-US" sz="1800" b="1" i="1" dirty="0" smtClean="0"/>
            <a:t>Flexible Models</a:t>
          </a:r>
          <a:endParaRPr lang="en-US" sz="1800" b="1" i="1" dirty="0"/>
        </a:p>
      </dgm:t>
    </dgm:pt>
    <dgm:pt modelId="{37C73476-C248-3943-BEF5-0E28EEBCA8D4}" type="parTrans" cxnId="{1AF63AF1-08F2-D942-9AC6-2B0BEC267038}">
      <dgm:prSet/>
      <dgm:spPr/>
      <dgm:t>
        <a:bodyPr/>
        <a:lstStyle/>
        <a:p>
          <a:endParaRPr lang="en-US" sz="1800"/>
        </a:p>
      </dgm:t>
    </dgm:pt>
    <dgm:pt modelId="{29A366AE-E8F8-EF4B-9FF0-49E84E6EA703}" type="sibTrans" cxnId="{1AF63AF1-08F2-D942-9AC6-2B0BEC267038}">
      <dgm:prSet/>
      <dgm:spPr/>
      <dgm:t>
        <a:bodyPr/>
        <a:lstStyle/>
        <a:p>
          <a:endParaRPr lang="en-US" sz="1800"/>
        </a:p>
      </dgm:t>
    </dgm:pt>
    <dgm:pt modelId="{D0C403E1-3A05-5748-A569-3803CF21BDF2}" type="pres">
      <dgm:prSet presAssocID="{A750E132-A954-2D41-A67E-EF8E2A49DC3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B1E46F-39B4-5A49-B585-B7E18F201933}" type="pres">
      <dgm:prSet presAssocID="{2B20E177-ECEE-9141-8166-E40A5E972BD8}" presName="centerShape" presStyleLbl="node0" presStyleIdx="0" presStyleCnt="1" custScaleX="84541" custScaleY="70178"/>
      <dgm:spPr/>
      <dgm:t>
        <a:bodyPr/>
        <a:lstStyle/>
        <a:p>
          <a:endParaRPr lang="en-US"/>
        </a:p>
      </dgm:t>
    </dgm:pt>
    <dgm:pt modelId="{B3774E2E-EABA-F34D-983E-01D5E5B0015D}" type="pres">
      <dgm:prSet presAssocID="{710BAA9A-04D9-5D4B-94CB-CDFFAB220629}" presName="parTrans" presStyleLbl="bgSibTrans2D1" presStyleIdx="0" presStyleCnt="2"/>
      <dgm:spPr/>
      <dgm:t>
        <a:bodyPr/>
        <a:lstStyle/>
        <a:p>
          <a:endParaRPr lang="en-US"/>
        </a:p>
      </dgm:t>
    </dgm:pt>
    <dgm:pt modelId="{58295D08-DED6-4747-8E92-D3D826185A06}" type="pres">
      <dgm:prSet presAssocID="{C6CCA16E-603C-764B-B089-B6D4A8FB3A0B}" presName="node" presStyleLbl="node1" presStyleIdx="0" presStyleCnt="2" custRadScaleRad="114411" custRadScaleInc="4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782BF-0DB3-0047-A529-3B7B4AAC828E}" type="pres">
      <dgm:prSet presAssocID="{37C73476-C248-3943-BEF5-0E28EEBCA8D4}" presName="parTrans" presStyleLbl="bgSibTrans2D1" presStyleIdx="1" presStyleCnt="2"/>
      <dgm:spPr/>
      <dgm:t>
        <a:bodyPr/>
        <a:lstStyle/>
        <a:p>
          <a:endParaRPr lang="en-US"/>
        </a:p>
      </dgm:t>
    </dgm:pt>
    <dgm:pt modelId="{29CD82CB-FD0F-C240-8315-6C145E0353C5}" type="pres">
      <dgm:prSet presAssocID="{142424A0-795B-0648-BD19-CE6ECA7A7FB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E9B5DA-1BBD-6C4B-9196-2FA8234A490D}" type="presOf" srcId="{710BAA9A-04D9-5D4B-94CB-CDFFAB220629}" destId="{B3774E2E-EABA-F34D-983E-01D5E5B0015D}" srcOrd="0" destOrd="0" presId="urn:microsoft.com/office/officeart/2005/8/layout/radial4"/>
    <dgm:cxn modelId="{1AF63AF1-08F2-D942-9AC6-2B0BEC267038}" srcId="{2B20E177-ECEE-9141-8166-E40A5E972BD8}" destId="{142424A0-795B-0648-BD19-CE6ECA7A7FB7}" srcOrd="1" destOrd="0" parTransId="{37C73476-C248-3943-BEF5-0E28EEBCA8D4}" sibTransId="{29A366AE-E8F8-EF4B-9FF0-49E84E6EA703}"/>
    <dgm:cxn modelId="{00BDA4FB-B851-A54D-9D7A-3B65F88B5FB1}" type="presOf" srcId="{142424A0-795B-0648-BD19-CE6ECA7A7FB7}" destId="{29CD82CB-FD0F-C240-8315-6C145E0353C5}" srcOrd="0" destOrd="0" presId="urn:microsoft.com/office/officeart/2005/8/layout/radial4"/>
    <dgm:cxn modelId="{5DADD248-101B-DE43-B055-2DEE21B1F9BB}" type="presOf" srcId="{A750E132-A954-2D41-A67E-EF8E2A49DC33}" destId="{D0C403E1-3A05-5748-A569-3803CF21BDF2}" srcOrd="0" destOrd="0" presId="urn:microsoft.com/office/officeart/2005/8/layout/radial4"/>
    <dgm:cxn modelId="{B6B75D2E-6CFF-C240-8B4E-FAED554C69D3}" type="presOf" srcId="{2B20E177-ECEE-9141-8166-E40A5E972BD8}" destId="{E4B1E46F-39B4-5A49-B585-B7E18F201933}" srcOrd="0" destOrd="0" presId="urn:microsoft.com/office/officeart/2005/8/layout/radial4"/>
    <dgm:cxn modelId="{4870A577-F7F2-114E-ABB3-58DEF38B52FD}" type="presOf" srcId="{37C73476-C248-3943-BEF5-0E28EEBCA8D4}" destId="{4AF782BF-0DB3-0047-A529-3B7B4AAC828E}" srcOrd="0" destOrd="0" presId="urn:microsoft.com/office/officeart/2005/8/layout/radial4"/>
    <dgm:cxn modelId="{39167EF1-E106-BF49-BF51-7DD2F162817A}" srcId="{2B20E177-ECEE-9141-8166-E40A5E972BD8}" destId="{C6CCA16E-603C-764B-B089-B6D4A8FB3A0B}" srcOrd="0" destOrd="0" parTransId="{710BAA9A-04D9-5D4B-94CB-CDFFAB220629}" sibTransId="{911EED46-8E34-0345-918C-740E4FDEB441}"/>
    <dgm:cxn modelId="{A628ADC6-0749-2143-ACD2-52235B697883}" type="presOf" srcId="{C6CCA16E-603C-764B-B089-B6D4A8FB3A0B}" destId="{58295D08-DED6-4747-8E92-D3D826185A06}" srcOrd="0" destOrd="0" presId="urn:microsoft.com/office/officeart/2005/8/layout/radial4"/>
    <dgm:cxn modelId="{746F5107-18B7-E645-859F-69A9D161F16E}" srcId="{A750E132-A954-2D41-A67E-EF8E2A49DC33}" destId="{2B20E177-ECEE-9141-8166-E40A5E972BD8}" srcOrd="0" destOrd="0" parTransId="{E8E8F21E-60DA-904F-8AE3-93545F0A4B4A}" sibTransId="{12405167-EC0A-2345-BF95-C000D14D4DA7}"/>
    <dgm:cxn modelId="{2241EDE6-1C33-514B-99D8-BCCBFF317092}" type="presParOf" srcId="{D0C403E1-3A05-5748-A569-3803CF21BDF2}" destId="{E4B1E46F-39B4-5A49-B585-B7E18F201933}" srcOrd="0" destOrd="0" presId="urn:microsoft.com/office/officeart/2005/8/layout/radial4"/>
    <dgm:cxn modelId="{54315379-DD1F-E74D-8BBC-BD1199E834F3}" type="presParOf" srcId="{D0C403E1-3A05-5748-A569-3803CF21BDF2}" destId="{B3774E2E-EABA-F34D-983E-01D5E5B0015D}" srcOrd="1" destOrd="0" presId="urn:microsoft.com/office/officeart/2005/8/layout/radial4"/>
    <dgm:cxn modelId="{DD554109-8AC3-0144-97EC-CD2574B63593}" type="presParOf" srcId="{D0C403E1-3A05-5748-A569-3803CF21BDF2}" destId="{58295D08-DED6-4747-8E92-D3D826185A06}" srcOrd="2" destOrd="0" presId="urn:microsoft.com/office/officeart/2005/8/layout/radial4"/>
    <dgm:cxn modelId="{D864DAFA-0356-3846-BE77-AA1CECDD5750}" type="presParOf" srcId="{D0C403E1-3A05-5748-A569-3803CF21BDF2}" destId="{4AF782BF-0DB3-0047-A529-3B7B4AAC828E}" srcOrd="3" destOrd="0" presId="urn:microsoft.com/office/officeart/2005/8/layout/radial4"/>
    <dgm:cxn modelId="{38DF6C09-8CEC-4E41-80E5-37F5FC091014}" type="presParOf" srcId="{D0C403E1-3A05-5748-A569-3803CF21BDF2}" destId="{29CD82CB-FD0F-C240-8315-6C145E0353C5}" srcOrd="4" destOrd="0" presId="urn:microsoft.com/office/officeart/2005/8/layout/radial4"/>
  </dgm:cxnLst>
  <dgm:bg/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447FED-84DE-426D-AF9B-BC96BC84BD7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5462B6D-B35E-4D7B-AD3B-81A159FC20C7}">
      <dgm:prSet phldrT="[Text]" custT="1"/>
      <dgm:spPr/>
      <dgm:t>
        <a:bodyPr/>
        <a:lstStyle/>
        <a:p>
          <a:pPr algn="ctr"/>
          <a:r>
            <a:rPr lang="en-US" sz="1800" dirty="0" smtClean="0"/>
            <a:t>Computational expenses and inefficient for real time database search</a:t>
          </a:r>
          <a:endParaRPr lang="en-US" sz="1800" dirty="0"/>
        </a:p>
      </dgm:t>
    </dgm:pt>
    <dgm:pt modelId="{E37A8A64-C13A-4B5C-B418-988B019485C9}" type="parTrans" cxnId="{9749707E-F21A-48F5-AE3E-AAB7C202A987}">
      <dgm:prSet/>
      <dgm:spPr/>
      <dgm:t>
        <a:bodyPr/>
        <a:lstStyle/>
        <a:p>
          <a:pPr algn="ctr"/>
          <a:endParaRPr lang="en-US"/>
        </a:p>
      </dgm:t>
    </dgm:pt>
    <dgm:pt modelId="{649E5494-D235-4489-8430-8F7D2E886EF6}" type="sibTrans" cxnId="{9749707E-F21A-48F5-AE3E-AAB7C202A987}">
      <dgm:prSet/>
      <dgm:spPr/>
      <dgm:t>
        <a:bodyPr/>
        <a:lstStyle/>
        <a:p>
          <a:pPr algn="ctr"/>
          <a:endParaRPr lang="en-US"/>
        </a:p>
      </dgm:t>
    </dgm:pt>
    <dgm:pt modelId="{6BF0E509-AF87-44BC-99B1-621C7DD50B9B}">
      <dgm:prSet phldrT="[Text]"/>
      <dgm:spPr/>
      <dgm:t>
        <a:bodyPr/>
        <a:lstStyle/>
        <a:p>
          <a:pPr algn="ctr"/>
          <a:r>
            <a:rPr lang="en-US" dirty="0" smtClean="0"/>
            <a:t>Lack of sequence information</a:t>
          </a:r>
          <a:endParaRPr lang="en-US" dirty="0"/>
        </a:p>
      </dgm:t>
    </dgm:pt>
    <dgm:pt modelId="{555E0A1A-3DBE-447A-9177-D78E09083A31}" type="parTrans" cxnId="{65CFA635-B1D7-4983-A229-B78DA5259095}">
      <dgm:prSet/>
      <dgm:spPr/>
      <dgm:t>
        <a:bodyPr/>
        <a:lstStyle/>
        <a:p>
          <a:pPr algn="ctr"/>
          <a:endParaRPr lang="en-US"/>
        </a:p>
      </dgm:t>
    </dgm:pt>
    <dgm:pt modelId="{F948A7B9-444A-462D-B7E1-3920B5FFD518}" type="sibTrans" cxnId="{65CFA635-B1D7-4983-A229-B78DA5259095}">
      <dgm:prSet/>
      <dgm:spPr/>
      <dgm:t>
        <a:bodyPr/>
        <a:lstStyle/>
        <a:p>
          <a:pPr algn="ctr"/>
          <a:endParaRPr lang="en-US"/>
        </a:p>
      </dgm:t>
    </dgm:pt>
    <dgm:pt modelId="{A85B6B2E-5D57-408A-9BF6-86F1372154AC}">
      <dgm:prSet phldrT="[Text]"/>
      <dgm:spPr/>
      <dgm:t>
        <a:bodyPr/>
        <a:lstStyle/>
        <a:p>
          <a:pPr algn="ctr"/>
          <a:r>
            <a:rPr lang="en-US" dirty="0" smtClean="0"/>
            <a:t>Lack of scale sensitivity</a:t>
          </a:r>
          <a:endParaRPr lang="en-US" dirty="0"/>
        </a:p>
      </dgm:t>
    </dgm:pt>
    <dgm:pt modelId="{466D3D8C-26E8-466B-97BF-6ADE8BE72B2C}" type="parTrans" cxnId="{9B92BC4A-A491-4BBD-B451-E9BA3FFBD27C}">
      <dgm:prSet/>
      <dgm:spPr/>
      <dgm:t>
        <a:bodyPr/>
        <a:lstStyle/>
        <a:p>
          <a:pPr algn="ctr"/>
          <a:endParaRPr lang="en-US"/>
        </a:p>
      </dgm:t>
    </dgm:pt>
    <dgm:pt modelId="{F3966182-4004-4C85-9645-9A09D528209D}" type="sibTrans" cxnId="{9B92BC4A-A491-4BBD-B451-E9BA3FFBD27C}">
      <dgm:prSet/>
      <dgm:spPr/>
      <dgm:t>
        <a:bodyPr/>
        <a:lstStyle/>
        <a:p>
          <a:pPr algn="ctr"/>
          <a:endParaRPr lang="en-US"/>
        </a:p>
      </dgm:t>
    </dgm:pt>
    <dgm:pt modelId="{5A3FDC4B-59C3-48AD-97EF-21854ED0914D}">
      <dgm:prSet custT="1"/>
      <dgm:spPr/>
      <dgm:t>
        <a:bodyPr/>
        <a:lstStyle/>
        <a:p>
          <a:pPr algn="ctr"/>
          <a:r>
            <a:rPr lang="en-US" sz="1800" dirty="0" smtClean="0"/>
            <a:t>Global alignment </a:t>
          </a:r>
          <a:r>
            <a:rPr lang="en-US" sz="1800" b="1" u="sng" dirty="0" smtClean="0"/>
            <a:t>does not mean good local alignment</a:t>
          </a:r>
          <a:endParaRPr lang="en-US" sz="1800" u="sng" dirty="0"/>
        </a:p>
      </dgm:t>
    </dgm:pt>
    <dgm:pt modelId="{7AB2CB45-8BBB-48EA-A3D9-2A69BB2B0E3E}" type="parTrans" cxnId="{FC2ADCDA-5BF9-4D46-81B5-256FCE2883A9}">
      <dgm:prSet/>
      <dgm:spPr/>
      <dgm:t>
        <a:bodyPr/>
        <a:lstStyle/>
        <a:p>
          <a:endParaRPr lang="en-US"/>
        </a:p>
      </dgm:t>
    </dgm:pt>
    <dgm:pt modelId="{9856D3AA-E8CA-4EB9-8559-CD4344D177C6}" type="sibTrans" cxnId="{FC2ADCDA-5BF9-4D46-81B5-256FCE2883A9}">
      <dgm:prSet/>
      <dgm:spPr/>
      <dgm:t>
        <a:bodyPr/>
        <a:lstStyle/>
        <a:p>
          <a:endParaRPr lang="en-US"/>
        </a:p>
      </dgm:t>
    </dgm:pt>
    <dgm:pt modelId="{E896E196-D3B1-514D-8D3D-EE52DB0CE5E7}">
      <dgm:prSet/>
      <dgm:spPr/>
      <dgm:t>
        <a:bodyPr/>
        <a:lstStyle/>
        <a:p>
          <a:pPr algn="ctr"/>
          <a:r>
            <a:rPr lang="en-US" dirty="0" smtClean="0"/>
            <a:t>Sequential</a:t>
          </a:r>
          <a:endParaRPr lang="en-US" dirty="0"/>
        </a:p>
      </dgm:t>
    </dgm:pt>
    <dgm:pt modelId="{82296EFC-3627-3443-A3AC-9CE15E79CDE9}" type="parTrans" cxnId="{4AFB968F-F986-0B40-AB4D-6AC53F0D5540}">
      <dgm:prSet/>
      <dgm:spPr/>
      <dgm:t>
        <a:bodyPr/>
        <a:lstStyle/>
        <a:p>
          <a:endParaRPr lang="en-US"/>
        </a:p>
      </dgm:t>
    </dgm:pt>
    <dgm:pt modelId="{3B5C34A0-A793-5447-ABF3-2E8EFC614498}" type="sibTrans" cxnId="{4AFB968F-F986-0B40-AB4D-6AC53F0D5540}">
      <dgm:prSet/>
      <dgm:spPr/>
      <dgm:t>
        <a:bodyPr/>
        <a:lstStyle/>
        <a:p>
          <a:endParaRPr lang="en-US"/>
        </a:p>
      </dgm:t>
    </dgm:pt>
    <dgm:pt modelId="{EE2914CE-5576-40AF-9BF2-D9DD8B5ACDED}" type="pres">
      <dgm:prSet presAssocID="{6E447FED-84DE-426D-AF9B-BC96BC84BD7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AC3E68-96B4-4C56-A4DC-6D392D614D3F}" type="pres">
      <dgm:prSet presAssocID="{25462B6D-B35E-4D7B-AD3B-81A159FC20C7}" presName="parentLin" presStyleCnt="0"/>
      <dgm:spPr/>
      <dgm:t>
        <a:bodyPr/>
        <a:lstStyle/>
        <a:p>
          <a:endParaRPr lang="en-US"/>
        </a:p>
      </dgm:t>
    </dgm:pt>
    <dgm:pt modelId="{F057231E-2A46-4892-9659-ECEBB21D4C36}" type="pres">
      <dgm:prSet presAssocID="{25462B6D-B35E-4D7B-AD3B-81A159FC20C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CDB032F1-F5E5-4DEB-9D36-28DBE2C02540}" type="pres">
      <dgm:prSet presAssocID="{25462B6D-B35E-4D7B-AD3B-81A159FC20C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A46E4-3402-4A7C-80C7-92AED1A089BE}" type="pres">
      <dgm:prSet presAssocID="{25462B6D-B35E-4D7B-AD3B-81A159FC20C7}" presName="negativeSpace" presStyleCnt="0"/>
      <dgm:spPr/>
      <dgm:t>
        <a:bodyPr/>
        <a:lstStyle/>
        <a:p>
          <a:endParaRPr lang="en-US"/>
        </a:p>
      </dgm:t>
    </dgm:pt>
    <dgm:pt modelId="{D7F41A73-DD18-41C5-B29E-626A9066C112}" type="pres">
      <dgm:prSet presAssocID="{25462B6D-B35E-4D7B-AD3B-81A159FC20C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AEF1B-E5DD-477B-ACA4-59594E75F621}" type="pres">
      <dgm:prSet presAssocID="{649E5494-D235-4489-8430-8F7D2E886EF6}" presName="spaceBetweenRectangles" presStyleCnt="0"/>
      <dgm:spPr/>
      <dgm:t>
        <a:bodyPr/>
        <a:lstStyle/>
        <a:p>
          <a:endParaRPr lang="en-US"/>
        </a:p>
      </dgm:t>
    </dgm:pt>
    <dgm:pt modelId="{6C232EF3-8120-4444-9A17-94442FFBD596}" type="pres">
      <dgm:prSet presAssocID="{5A3FDC4B-59C3-48AD-97EF-21854ED0914D}" presName="parentLin" presStyleCnt="0"/>
      <dgm:spPr/>
    </dgm:pt>
    <dgm:pt modelId="{63D0FD90-976A-4ADC-AC10-A426FEBB30A0}" type="pres">
      <dgm:prSet presAssocID="{5A3FDC4B-59C3-48AD-97EF-21854ED0914D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3DC84822-6F39-490D-B099-5087F6FBCEEC}" type="pres">
      <dgm:prSet presAssocID="{5A3FDC4B-59C3-48AD-97EF-21854ED0914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D87C8-2C1E-45C7-A8DF-E04DD725029F}" type="pres">
      <dgm:prSet presAssocID="{5A3FDC4B-59C3-48AD-97EF-21854ED0914D}" presName="negativeSpace" presStyleCnt="0"/>
      <dgm:spPr/>
    </dgm:pt>
    <dgm:pt modelId="{C33108DC-5BDF-4677-829D-4A4A26069FE6}" type="pres">
      <dgm:prSet presAssocID="{5A3FDC4B-59C3-48AD-97EF-21854ED0914D}" presName="childText" presStyleLbl="conFgAcc1" presStyleIdx="1" presStyleCnt="5">
        <dgm:presLayoutVars>
          <dgm:bulletEnabled val="1"/>
        </dgm:presLayoutVars>
      </dgm:prSet>
      <dgm:spPr/>
    </dgm:pt>
    <dgm:pt modelId="{E605DC05-0985-4206-B088-7951A634861F}" type="pres">
      <dgm:prSet presAssocID="{9856D3AA-E8CA-4EB9-8559-CD4344D177C6}" presName="spaceBetweenRectangles" presStyleCnt="0"/>
      <dgm:spPr/>
    </dgm:pt>
    <dgm:pt modelId="{8366B915-E748-4060-96F1-9A3E733A015A}" type="pres">
      <dgm:prSet presAssocID="{6BF0E509-AF87-44BC-99B1-621C7DD50B9B}" presName="parentLin" presStyleCnt="0"/>
      <dgm:spPr/>
      <dgm:t>
        <a:bodyPr/>
        <a:lstStyle/>
        <a:p>
          <a:endParaRPr lang="en-US"/>
        </a:p>
      </dgm:t>
    </dgm:pt>
    <dgm:pt modelId="{5A4678C7-921B-45B5-B40B-9C165CEE4678}" type="pres">
      <dgm:prSet presAssocID="{6BF0E509-AF87-44BC-99B1-621C7DD50B9B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E153880A-B131-4E55-9EF1-171702E33327}" type="pres">
      <dgm:prSet presAssocID="{6BF0E509-AF87-44BC-99B1-621C7DD50B9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07BB0-05CF-4219-8DD7-0683F904F3AF}" type="pres">
      <dgm:prSet presAssocID="{6BF0E509-AF87-44BC-99B1-621C7DD50B9B}" presName="negativeSpace" presStyleCnt="0"/>
      <dgm:spPr/>
      <dgm:t>
        <a:bodyPr/>
        <a:lstStyle/>
        <a:p>
          <a:endParaRPr lang="en-US"/>
        </a:p>
      </dgm:t>
    </dgm:pt>
    <dgm:pt modelId="{3254291D-DA0E-4B85-AC3A-989669514B01}" type="pres">
      <dgm:prSet presAssocID="{6BF0E509-AF87-44BC-99B1-621C7DD50B9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6BEE6-8BAB-4AE5-9910-FAE35A91B37E}" type="pres">
      <dgm:prSet presAssocID="{F948A7B9-444A-462D-B7E1-3920B5FFD518}" presName="spaceBetweenRectangles" presStyleCnt="0"/>
      <dgm:spPr/>
      <dgm:t>
        <a:bodyPr/>
        <a:lstStyle/>
        <a:p>
          <a:endParaRPr lang="en-US"/>
        </a:p>
      </dgm:t>
    </dgm:pt>
    <dgm:pt modelId="{5122C9A7-1E33-449A-B9C0-3906218125B6}" type="pres">
      <dgm:prSet presAssocID="{A85B6B2E-5D57-408A-9BF6-86F1372154AC}" presName="parentLin" presStyleCnt="0"/>
      <dgm:spPr/>
      <dgm:t>
        <a:bodyPr/>
        <a:lstStyle/>
        <a:p>
          <a:endParaRPr lang="en-US"/>
        </a:p>
      </dgm:t>
    </dgm:pt>
    <dgm:pt modelId="{9DB91192-7FAB-4147-871E-406A58FA235A}" type="pres">
      <dgm:prSet presAssocID="{A85B6B2E-5D57-408A-9BF6-86F1372154AC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0119BFA5-7A46-4ACE-A846-2BC217636D14}" type="pres">
      <dgm:prSet presAssocID="{A85B6B2E-5D57-408A-9BF6-86F1372154A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625D4-9D2A-42C7-AA9A-1A97383716AC}" type="pres">
      <dgm:prSet presAssocID="{A85B6B2E-5D57-408A-9BF6-86F1372154AC}" presName="negativeSpace" presStyleCnt="0"/>
      <dgm:spPr/>
      <dgm:t>
        <a:bodyPr/>
        <a:lstStyle/>
        <a:p>
          <a:endParaRPr lang="en-US"/>
        </a:p>
      </dgm:t>
    </dgm:pt>
    <dgm:pt modelId="{BECF4A32-A680-4781-AB4D-406C0D0AC027}" type="pres">
      <dgm:prSet presAssocID="{A85B6B2E-5D57-408A-9BF6-86F1372154A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1D2A2-8783-844E-97B8-688855DD2860}" type="pres">
      <dgm:prSet presAssocID="{F3966182-4004-4C85-9645-9A09D528209D}" presName="spaceBetweenRectangles" presStyleCnt="0"/>
      <dgm:spPr/>
    </dgm:pt>
    <dgm:pt modelId="{DDC0128A-422D-C24A-A316-BBBC4B214229}" type="pres">
      <dgm:prSet presAssocID="{E896E196-D3B1-514D-8D3D-EE52DB0CE5E7}" presName="parentLin" presStyleCnt="0"/>
      <dgm:spPr/>
    </dgm:pt>
    <dgm:pt modelId="{662495A1-8A40-9E4C-B200-0EF30E7B0D90}" type="pres">
      <dgm:prSet presAssocID="{E896E196-D3B1-514D-8D3D-EE52DB0CE5E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8381BE13-6C62-7C44-AAB0-6711958B82E1}" type="pres">
      <dgm:prSet presAssocID="{E896E196-D3B1-514D-8D3D-EE52DB0CE5E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CB30-E775-8347-B2AF-6A6C424162F4}" type="pres">
      <dgm:prSet presAssocID="{E896E196-D3B1-514D-8D3D-EE52DB0CE5E7}" presName="negativeSpace" presStyleCnt="0"/>
      <dgm:spPr/>
    </dgm:pt>
    <dgm:pt modelId="{4696030F-86B3-684E-801A-2AEA763C4658}" type="pres">
      <dgm:prSet presAssocID="{E896E196-D3B1-514D-8D3D-EE52DB0CE5E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A781D24-9F8B-A442-9442-9EE17E16FC32}" type="presOf" srcId="{25462B6D-B35E-4D7B-AD3B-81A159FC20C7}" destId="{F057231E-2A46-4892-9659-ECEBB21D4C36}" srcOrd="0" destOrd="0" presId="urn:microsoft.com/office/officeart/2005/8/layout/list1"/>
    <dgm:cxn modelId="{9749707E-F21A-48F5-AE3E-AAB7C202A987}" srcId="{6E447FED-84DE-426D-AF9B-BC96BC84BD76}" destId="{25462B6D-B35E-4D7B-AD3B-81A159FC20C7}" srcOrd="0" destOrd="0" parTransId="{E37A8A64-C13A-4B5C-B418-988B019485C9}" sibTransId="{649E5494-D235-4489-8430-8F7D2E886EF6}"/>
    <dgm:cxn modelId="{DB71D32C-810E-C645-9490-DF126C9D7BE8}" type="presOf" srcId="{A85B6B2E-5D57-408A-9BF6-86F1372154AC}" destId="{0119BFA5-7A46-4ACE-A846-2BC217636D14}" srcOrd="1" destOrd="0" presId="urn:microsoft.com/office/officeart/2005/8/layout/list1"/>
    <dgm:cxn modelId="{25A7C5B3-468D-7242-B3C0-63D42E4948CE}" type="presOf" srcId="{6BF0E509-AF87-44BC-99B1-621C7DD50B9B}" destId="{E153880A-B131-4E55-9EF1-171702E33327}" srcOrd="1" destOrd="0" presId="urn:microsoft.com/office/officeart/2005/8/layout/list1"/>
    <dgm:cxn modelId="{321E311E-BC7A-9845-9C46-C8DD1C93CB6F}" type="presOf" srcId="{25462B6D-B35E-4D7B-AD3B-81A159FC20C7}" destId="{CDB032F1-F5E5-4DEB-9D36-28DBE2C02540}" srcOrd="1" destOrd="0" presId="urn:microsoft.com/office/officeart/2005/8/layout/list1"/>
    <dgm:cxn modelId="{9196F81C-B37A-B449-A8C1-5B6DFB9BE076}" type="presOf" srcId="{6E447FED-84DE-426D-AF9B-BC96BC84BD76}" destId="{EE2914CE-5576-40AF-9BF2-D9DD8B5ACDED}" srcOrd="0" destOrd="0" presId="urn:microsoft.com/office/officeart/2005/8/layout/list1"/>
    <dgm:cxn modelId="{63AC0A10-DE81-8845-924E-EB6C4D527A86}" type="presOf" srcId="{E896E196-D3B1-514D-8D3D-EE52DB0CE5E7}" destId="{8381BE13-6C62-7C44-AAB0-6711958B82E1}" srcOrd="1" destOrd="0" presId="urn:microsoft.com/office/officeart/2005/8/layout/list1"/>
    <dgm:cxn modelId="{35CAE6A7-164C-2C40-99AF-5F917A86C4F7}" type="presOf" srcId="{5A3FDC4B-59C3-48AD-97EF-21854ED0914D}" destId="{63D0FD90-976A-4ADC-AC10-A426FEBB30A0}" srcOrd="0" destOrd="0" presId="urn:microsoft.com/office/officeart/2005/8/layout/list1"/>
    <dgm:cxn modelId="{5365FFD5-654D-D346-9CD1-8CE961763C3D}" type="presOf" srcId="{5A3FDC4B-59C3-48AD-97EF-21854ED0914D}" destId="{3DC84822-6F39-490D-B099-5087F6FBCEEC}" srcOrd="1" destOrd="0" presId="urn:microsoft.com/office/officeart/2005/8/layout/list1"/>
    <dgm:cxn modelId="{65CFA635-B1D7-4983-A229-B78DA5259095}" srcId="{6E447FED-84DE-426D-AF9B-BC96BC84BD76}" destId="{6BF0E509-AF87-44BC-99B1-621C7DD50B9B}" srcOrd="2" destOrd="0" parTransId="{555E0A1A-3DBE-447A-9177-D78E09083A31}" sibTransId="{F948A7B9-444A-462D-B7E1-3920B5FFD518}"/>
    <dgm:cxn modelId="{9B92BC4A-A491-4BBD-B451-E9BA3FFBD27C}" srcId="{6E447FED-84DE-426D-AF9B-BC96BC84BD76}" destId="{A85B6B2E-5D57-408A-9BF6-86F1372154AC}" srcOrd="3" destOrd="0" parTransId="{466D3D8C-26E8-466B-97BF-6ADE8BE72B2C}" sibTransId="{F3966182-4004-4C85-9645-9A09D528209D}"/>
    <dgm:cxn modelId="{E1B1BD48-2E38-FD45-93AC-82C6CD0D06B1}" type="presOf" srcId="{E896E196-D3B1-514D-8D3D-EE52DB0CE5E7}" destId="{662495A1-8A40-9E4C-B200-0EF30E7B0D90}" srcOrd="0" destOrd="0" presId="urn:microsoft.com/office/officeart/2005/8/layout/list1"/>
    <dgm:cxn modelId="{9FED4622-2918-F842-8889-B024F393FA1C}" type="presOf" srcId="{6BF0E509-AF87-44BC-99B1-621C7DD50B9B}" destId="{5A4678C7-921B-45B5-B40B-9C165CEE4678}" srcOrd="0" destOrd="0" presId="urn:microsoft.com/office/officeart/2005/8/layout/list1"/>
    <dgm:cxn modelId="{5158EECC-3977-7C45-8721-F4D274AA3EC3}" type="presOf" srcId="{A85B6B2E-5D57-408A-9BF6-86F1372154AC}" destId="{9DB91192-7FAB-4147-871E-406A58FA235A}" srcOrd="0" destOrd="0" presId="urn:microsoft.com/office/officeart/2005/8/layout/list1"/>
    <dgm:cxn modelId="{4AFB968F-F986-0B40-AB4D-6AC53F0D5540}" srcId="{6E447FED-84DE-426D-AF9B-BC96BC84BD76}" destId="{E896E196-D3B1-514D-8D3D-EE52DB0CE5E7}" srcOrd="4" destOrd="0" parTransId="{82296EFC-3627-3443-A3AC-9CE15E79CDE9}" sibTransId="{3B5C34A0-A793-5447-ABF3-2E8EFC614498}"/>
    <dgm:cxn modelId="{FC2ADCDA-5BF9-4D46-81B5-256FCE2883A9}" srcId="{6E447FED-84DE-426D-AF9B-BC96BC84BD76}" destId="{5A3FDC4B-59C3-48AD-97EF-21854ED0914D}" srcOrd="1" destOrd="0" parTransId="{7AB2CB45-8BBB-48EA-A3D9-2A69BB2B0E3E}" sibTransId="{9856D3AA-E8CA-4EB9-8559-CD4344D177C6}"/>
    <dgm:cxn modelId="{D6B6E8EE-4408-1B42-871C-BA58C02B28A1}" type="presParOf" srcId="{EE2914CE-5576-40AF-9BF2-D9DD8B5ACDED}" destId="{19AC3E68-96B4-4C56-A4DC-6D392D614D3F}" srcOrd="0" destOrd="0" presId="urn:microsoft.com/office/officeart/2005/8/layout/list1"/>
    <dgm:cxn modelId="{BED30A39-BAD2-9549-98F9-8A98800B48A9}" type="presParOf" srcId="{19AC3E68-96B4-4C56-A4DC-6D392D614D3F}" destId="{F057231E-2A46-4892-9659-ECEBB21D4C36}" srcOrd="0" destOrd="0" presId="urn:microsoft.com/office/officeart/2005/8/layout/list1"/>
    <dgm:cxn modelId="{DF1C8324-AAE8-CC40-A0D7-6DC7DF4E4EA0}" type="presParOf" srcId="{19AC3E68-96B4-4C56-A4DC-6D392D614D3F}" destId="{CDB032F1-F5E5-4DEB-9D36-28DBE2C02540}" srcOrd="1" destOrd="0" presId="urn:microsoft.com/office/officeart/2005/8/layout/list1"/>
    <dgm:cxn modelId="{3238E44E-812D-AF47-8AA8-77CA4ACB730B}" type="presParOf" srcId="{EE2914CE-5576-40AF-9BF2-D9DD8B5ACDED}" destId="{9CAA46E4-3402-4A7C-80C7-92AED1A089BE}" srcOrd="1" destOrd="0" presId="urn:microsoft.com/office/officeart/2005/8/layout/list1"/>
    <dgm:cxn modelId="{3DE5F1B2-D551-FC4D-816F-105613E14694}" type="presParOf" srcId="{EE2914CE-5576-40AF-9BF2-D9DD8B5ACDED}" destId="{D7F41A73-DD18-41C5-B29E-626A9066C112}" srcOrd="2" destOrd="0" presId="urn:microsoft.com/office/officeart/2005/8/layout/list1"/>
    <dgm:cxn modelId="{0B70EACE-CF26-4342-B20A-DA2EA3FB00E8}" type="presParOf" srcId="{EE2914CE-5576-40AF-9BF2-D9DD8B5ACDED}" destId="{C63AEF1B-E5DD-477B-ACA4-59594E75F621}" srcOrd="3" destOrd="0" presId="urn:microsoft.com/office/officeart/2005/8/layout/list1"/>
    <dgm:cxn modelId="{063E2977-0759-164E-A0B8-1DB52CE0C132}" type="presParOf" srcId="{EE2914CE-5576-40AF-9BF2-D9DD8B5ACDED}" destId="{6C232EF3-8120-4444-9A17-94442FFBD596}" srcOrd="4" destOrd="0" presId="urn:microsoft.com/office/officeart/2005/8/layout/list1"/>
    <dgm:cxn modelId="{0319BDBB-5207-A147-A8FB-80C5075551D3}" type="presParOf" srcId="{6C232EF3-8120-4444-9A17-94442FFBD596}" destId="{63D0FD90-976A-4ADC-AC10-A426FEBB30A0}" srcOrd="0" destOrd="0" presId="urn:microsoft.com/office/officeart/2005/8/layout/list1"/>
    <dgm:cxn modelId="{A8F0FB7E-926F-3C4F-B8F2-8B9D2A65EF5A}" type="presParOf" srcId="{6C232EF3-8120-4444-9A17-94442FFBD596}" destId="{3DC84822-6F39-490D-B099-5087F6FBCEEC}" srcOrd="1" destOrd="0" presId="urn:microsoft.com/office/officeart/2005/8/layout/list1"/>
    <dgm:cxn modelId="{D6FC9E3D-9007-4648-8681-7F9BAD467028}" type="presParOf" srcId="{EE2914CE-5576-40AF-9BF2-D9DD8B5ACDED}" destId="{238D87C8-2C1E-45C7-A8DF-E04DD725029F}" srcOrd="5" destOrd="0" presId="urn:microsoft.com/office/officeart/2005/8/layout/list1"/>
    <dgm:cxn modelId="{1DC3860F-08A3-E046-B5BF-E5FA22F2EABB}" type="presParOf" srcId="{EE2914CE-5576-40AF-9BF2-D9DD8B5ACDED}" destId="{C33108DC-5BDF-4677-829D-4A4A26069FE6}" srcOrd="6" destOrd="0" presId="urn:microsoft.com/office/officeart/2005/8/layout/list1"/>
    <dgm:cxn modelId="{461DCEEE-1EBF-054D-9402-F1A126E2A5D9}" type="presParOf" srcId="{EE2914CE-5576-40AF-9BF2-D9DD8B5ACDED}" destId="{E605DC05-0985-4206-B088-7951A634861F}" srcOrd="7" destOrd="0" presId="urn:microsoft.com/office/officeart/2005/8/layout/list1"/>
    <dgm:cxn modelId="{7FEF3ADE-01C7-7743-8837-C537C6DBC60F}" type="presParOf" srcId="{EE2914CE-5576-40AF-9BF2-D9DD8B5ACDED}" destId="{8366B915-E748-4060-96F1-9A3E733A015A}" srcOrd="8" destOrd="0" presId="urn:microsoft.com/office/officeart/2005/8/layout/list1"/>
    <dgm:cxn modelId="{F6B54D64-EF8A-BD4C-A9CE-5C132C58324E}" type="presParOf" srcId="{8366B915-E748-4060-96F1-9A3E733A015A}" destId="{5A4678C7-921B-45B5-B40B-9C165CEE4678}" srcOrd="0" destOrd="0" presId="urn:microsoft.com/office/officeart/2005/8/layout/list1"/>
    <dgm:cxn modelId="{E3998667-3602-584C-8DC0-F4958B50B5D0}" type="presParOf" srcId="{8366B915-E748-4060-96F1-9A3E733A015A}" destId="{E153880A-B131-4E55-9EF1-171702E33327}" srcOrd="1" destOrd="0" presId="urn:microsoft.com/office/officeart/2005/8/layout/list1"/>
    <dgm:cxn modelId="{7171725A-40F3-E64B-BD35-39C280329AF0}" type="presParOf" srcId="{EE2914CE-5576-40AF-9BF2-D9DD8B5ACDED}" destId="{5AC07BB0-05CF-4219-8DD7-0683F904F3AF}" srcOrd="9" destOrd="0" presId="urn:microsoft.com/office/officeart/2005/8/layout/list1"/>
    <dgm:cxn modelId="{12D9A16C-B8B1-C247-AE64-2783ABFC7B45}" type="presParOf" srcId="{EE2914CE-5576-40AF-9BF2-D9DD8B5ACDED}" destId="{3254291D-DA0E-4B85-AC3A-989669514B01}" srcOrd="10" destOrd="0" presId="urn:microsoft.com/office/officeart/2005/8/layout/list1"/>
    <dgm:cxn modelId="{624C30D7-F6FB-D548-BD0A-8620E6849AFB}" type="presParOf" srcId="{EE2914CE-5576-40AF-9BF2-D9DD8B5ACDED}" destId="{3516BEE6-8BAB-4AE5-9910-FAE35A91B37E}" srcOrd="11" destOrd="0" presId="urn:microsoft.com/office/officeart/2005/8/layout/list1"/>
    <dgm:cxn modelId="{226733DA-4792-C34B-B542-C97F0C2CEF79}" type="presParOf" srcId="{EE2914CE-5576-40AF-9BF2-D9DD8B5ACDED}" destId="{5122C9A7-1E33-449A-B9C0-3906218125B6}" srcOrd="12" destOrd="0" presId="urn:microsoft.com/office/officeart/2005/8/layout/list1"/>
    <dgm:cxn modelId="{1B5DFFC2-B50D-954C-B21F-38C7174BDC40}" type="presParOf" srcId="{5122C9A7-1E33-449A-B9C0-3906218125B6}" destId="{9DB91192-7FAB-4147-871E-406A58FA235A}" srcOrd="0" destOrd="0" presId="urn:microsoft.com/office/officeart/2005/8/layout/list1"/>
    <dgm:cxn modelId="{5A794354-877D-B14F-8171-5598966907A6}" type="presParOf" srcId="{5122C9A7-1E33-449A-B9C0-3906218125B6}" destId="{0119BFA5-7A46-4ACE-A846-2BC217636D14}" srcOrd="1" destOrd="0" presId="urn:microsoft.com/office/officeart/2005/8/layout/list1"/>
    <dgm:cxn modelId="{FA27BC19-7C3E-A64B-935C-5E0CEDF67029}" type="presParOf" srcId="{EE2914CE-5576-40AF-9BF2-D9DD8B5ACDED}" destId="{D1B625D4-9D2A-42C7-AA9A-1A97383716AC}" srcOrd="13" destOrd="0" presId="urn:microsoft.com/office/officeart/2005/8/layout/list1"/>
    <dgm:cxn modelId="{445C6694-2EE7-1342-A60B-C6F5CA100D5F}" type="presParOf" srcId="{EE2914CE-5576-40AF-9BF2-D9DD8B5ACDED}" destId="{BECF4A32-A680-4781-AB4D-406C0D0AC027}" srcOrd="14" destOrd="0" presId="urn:microsoft.com/office/officeart/2005/8/layout/list1"/>
    <dgm:cxn modelId="{E44702C7-C5A3-2344-9864-3DB85C05A052}" type="presParOf" srcId="{EE2914CE-5576-40AF-9BF2-D9DD8B5ACDED}" destId="{8241D2A2-8783-844E-97B8-688855DD2860}" srcOrd="15" destOrd="0" presId="urn:microsoft.com/office/officeart/2005/8/layout/list1"/>
    <dgm:cxn modelId="{7403A6E6-2116-8D4F-AEC7-7DD391C9B031}" type="presParOf" srcId="{EE2914CE-5576-40AF-9BF2-D9DD8B5ACDED}" destId="{DDC0128A-422D-C24A-A316-BBBC4B214229}" srcOrd="16" destOrd="0" presId="urn:microsoft.com/office/officeart/2005/8/layout/list1"/>
    <dgm:cxn modelId="{3E6C772F-E2F7-0C49-8B3B-F827B2C7E42D}" type="presParOf" srcId="{DDC0128A-422D-C24A-A316-BBBC4B214229}" destId="{662495A1-8A40-9E4C-B200-0EF30E7B0D90}" srcOrd="0" destOrd="0" presId="urn:microsoft.com/office/officeart/2005/8/layout/list1"/>
    <dgm:cxn modelId="{AC6D097A-8D8A-034C-8094-DFB6EBAF428E}" type="presParOf" srcId="{DDC0128A-422D-C24A-A316-BBBC4B214229}" destId="{8381BE13-6C62-7C44-AAB0-6711958B82E1}" srcOrd="1" destOrd="0" presId="urn:microsoft.com/office/officeart/2005/8/layout/list1"/>
    <dgm:cxn modelId="{503A4DB5-8898-5F4C-B7BA-22985C7B666D}" type="presParOf" srcId="{EE2914CE-5576-40AF-9BF2-D9DD8B5ACDED}" destId="{5362CB30-E775-8347-B2AF-6A6C424162F4}" srcOrd="17" destOrd="0" presId="urn:microsoft.com/office/officeart/2005/8/layout/list1"/>
    <dgm:cxn modelId="{ECCA9897-E3B4-8C43-AAD5-8299A38350B1}" type="presParOf" srcId="{EE2914CE-5576-40AF-9BF2-D9DD8B5ACDED}" destId="{4696030F-86B3-684E-801A-2AEA763C465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D35CFC-483F-2047-9F9C-F548F54B3AA6}" type="doc">
      <dgm:prSet loTypeId="urn:microsoft.com/office/officeart/2005/8/layout/process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6FF376-D64A-EC41-A875-23E62E83FBFF}">
      <dgm:prSet/>
      <dgm:spPr/>
      <dgm:t>
        <a:bodyPr/>
        <a:lstStyle/>
        <a:p>
          <a:pPr rtl="0"/>
          <a:r>
            <a:rPr lang="en-US" dirty="0" smtClean="0"/>
            <a:t>High similarity reflects common ancestry (homology)  or convergence to a similar structure from independent origin ( analogy)</a:t>
          </a:r>
          <a:endParaRPr lang="en-US" dirty="0"/>
        </a:p>
      </dgm:t>
    </dgm:pt>
    <dgm:pt modelId="{4B05361F-CE72-864F-AC2C-6F170EBD271E}" type="parTrans" cxnId="{C8BE9D5F-D650-9245-A668-5A6E431CC1EA}">
      <dgm:prSet/>
      <dgm:spPr/>
      <dgm:t>
        <a:bodyPr/>
        <a:lstStyle/>
        <a:p>
          <a:endParaRPr lang="en-US"/>
        </a:p>
      </dgm:t>
    </dgm:pt>
    <dgm:pt modelId="{D4AE541A-9BA0-AF4C-BA7D-04CFC8F30303}" type="sibTrans" cxnId="{C8BE9D5F-D650-9245-A668-5A6E431CC1EA}">
      <dgm:prSet/>
      <dgm:spPr/>
      <dgm:t>
        <a:bodyPr/>
        <a:lstStyle/>
        <a:p>
          <a:endParaRPr lang="en-US"/>
        </a:p>
      </dgm:t>
    </dgm:pt>
    <dgm:pt modelId="{6704756E-C40D-7049-ADD0-83D29A7D2A86}">
      <dgm:prSet/>
      <dgm:spPr/>
      <dgm:t>
        <a:bodyPr/>
        <a:lstStyle/>
        <a:p>
          <a:pPr rtl="0"/>
          <a:r>
            <a:rPr lang="en-US" dirty="0" smtClean="0"/>
            <a:t>To address this concern: Unrelated sequence with less than 40% known homology is utilized</a:t>
          </a:r>
          <a:endParaRPr lang="en-US" dirty="0"/>
        </a:p>
      </dgm:t>
    </dgm:pt>
    <dgm:pt modelId="{055C8CE0-BEDC-7941-8AA9-31D9B839C0D3}" type="parTrans" cxnId="{76EEB1CE-9FFB-BB42-BCF8-4D7538263899}">
      <dgm:prSet/>
      <dgm:spPr/>
      <dgm:t>
        <a:bodyPr/>
        <a:lstStyle/>
        <a:p>
          <a:endParaRPr lang="en-US"/>
        </a:p>
      </dgm:t>
    </dgm:pt>
    <dgm:pt modelId="{32639724-8B9B-4749-A03C-E108FD157250}" type="sibTrans" cxnId="{76EEB1CE-9FFB-BB42-BCF8-4D7538263899}">
      <dgm:prSet/>
      <dgm:spPr/>
      <dgm:t>
        <a:bodyPr/>
        <a:lstStyle/>
        <a:p>
          <a:endParaRPr lang="en-US"/>
        </a:p>
      </dgm:t>
    </dgm:pt>
    <dgm:pt modelId="{7D458C7F-C6B1-6640-82F7-5689E1C9B535}">
      <dgm:prSet/>
      <dgm:spPr/>
      <dgm:t>
        <a:bodyPr/>
        <a:lstStyle/>
        <a:p>
          <a:pPr rtl="0"/>
          <a:r>
            <a:rPr lang="en-US" dirty="0" smtClean="0"/>
            <a:t>Establish statistical significance using Extreme value deviation or Normal distribution</a:t>
          </a:r>
          <a:endParaRPr lang="en-US" dirty="0"/>
        </a:p>
      </dgm:t>
    </dgm:pt>
    <dgm:pt modelId="{FD054569-9FD1-2647-89DA-10D712402D0A}" type="parTrans" cxnId="{8B69EC09-F3A2-DA4C-B58A-46FC39953D74}">
      <dgm:prSet/>
      <dgm:spPr/>
      <dgm:t>
        <a:bodyPr/>
        <a:lstStyle/>
        <a:p>
          <a:endParaRPr lang="en-US"/>
        </a:p>
      </dgm:t>
    </dgm:pt>
    <dgm:pt modelId="{B961E279-F641-2E45-9C2B-53967B0C081D}" type="sibTrans" cxnId="{8B69EC09-F3A2-DA4C-B58A-46FC39953D74}">
      <dgm:prSet/>
      <dgm:spPr/>
      <dgm:t>
        <a:bodyPr/>
        <a:lstStyle/>
        <a:p>
          <a:endParaRPr lang="en-US"/>
        </a:p>
      </dgm:t>
    </dgm:pt>
    <dgm:pt modelId="{E5900DDC-A7DD-524D-8EC5-9DE41EDB1991}">
      <dgm:prSet/>
      <dgm:spPr/>
      <dgm:t>
        <a:bodyPr/>
        <a:lstStyle/>
        <a:p>
          <a:pPr rtl="0"/>
          <a:r>
            <a:rPr lang="en-US" dirty="0" smtClean="0"/>
            <a:t>Poisson distribution to estimate the closeness of estimate and expected value using the prior knowledge</a:t>
          </a:r>
          <a:endParaRPr lang="en-US" dirty="0"/>
        </a:p>
      </dgm:t>
    </dgm:pt>
    <dgm:pt modelId="{823D0689-E7B9-4C49-B32C-1E88AF12A481}" type="parTrans" cxnId="{99B11B02-B240-6D4A-96D3-59E4D1B893D6}">
      <dgm:prSet/>
      <dgm:spPr/>
      <dgm:t>
        <a:bodyPr/>
        <a:lstStyle/>
        <a:p>
          <a:endParaRPr lang="en-US"/>
        </a:p>
      </dgm:t>
    </dgm:pt>
    <dgm:pt modelId="{210B5124-2895-2A4B-B23E-23BC4C3FB316}" type="sibTrans" cxnId="{99B11B02-B240-6D4A-96D3-59E4D1B893D6}">
      <dgm:prSet/>
      <dgm:spPr/>
      <dgm:t>
        <a:bodyPr/>
        <a:lstStyle/>
        <a:p>
          <a:endParaRPr lang="en-US"/>
        </a:p>
      </dgm:t>
    </dgm:pt>
    <dgm:pt modelId="{9593AAA7-7CD5-CA41-B727-A129706F9675}" type="pres">
      <dgm:prSet presAssocID="{D9D35CFC-483F-2047-9F9C-F548F54B3A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BEFB17-B450-3849-90DE-F659C5C8CED6}" type="pres">
      <dgm:prSet presAssocID="{E5900DDC-A7DD-524D-8EC5-9DE41EDB1991}" presName="boxAndChildren" presStyleCnt="0"/>
      <dgm:spPr/>
    </dgm:pt>
    <dgm:pt modelId="{687F0990-CAFB-1749-9B6A-4CF7AD0FD6F1}" type="pres">
      <dgm:prSet presAssocID="{E5900DDC-A7DD-524D-8EC5-9DE41EDB1991}" presName="parentTextBox" presStyleLbl="node1" presStyleIdx="0" presStyleCnt="4"/>
      <dgm:spPr/>
      <dgm:t>
        <a:bodyPr/>
        <a:lstStyle/>
        <a:p>
          <a:endParaRPr lang="en-US"/>
        </a:p>
      </dgm:t>
    </dgm:pt>
    <dgm:pt modelId="{31E3A0D8-67EE-6149-BF42-F0509153F054}" type="pres">
      <dgm:prSet presAssocID="{B961E279-F641-2E45-9C2B-53967B0C081D}" presName="sp" presStyleCnt="0"/>
      <dgm:spPr/>
    </dgm:pt>
    <dgm:pt modelId="{056395B3-2AB8-324A-AB2C-0FA35D7607B2}" type="pres">
      <dgm:prSet presAssocID="{7D458C7F-C6B1-6640-82F7-5689E1C9B535}" presName="arrowAndChildren" presStyleCnt="0"/>
      <dgm:spPr/>
    </dgm:pt>
    <dgm:pt modelId="{F2B62170-98B0-214E-9FAD-EADADF09941A}" type="pres">
      <dgm:prSet presAssocID="{7D458C7F-C6B1-6640-82F7-5689E1C9B535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743B5EB9-9929-594E-9904-E8E95EF17E8E}" type="pres">
      <dgm:prSet presAssocID="{32639724-8B9B-4749-A03C-E108FD157250}" presName="sp" presStyleCnt="0"/>
      <dgm:spPr/>
    </dgm:pt>
    <dgm:pt modelId="{914B821E-1D2E-624C-A8EA-6D8F8A1244E5}" type="pres">
      <dgm:prSet presAssocID="{6704756E-C40D-7049-ADD0-83D29A7D2A86}" presName="arrowAndChildren" presStyleCnt="0"/>
      <dgm:spPr/>
    </dgm:pt>
    <dgm:pt modelId="{16BC9DB7-4E12-944C-9C8C-006E40145C75}" type="pres">
      <dgm:prSet presAssocID="{6704756E-C40D-7049-ADD0-83D29A7D2A86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FE0446A2-3472-454A-9187-A104E748A8E2}" type="pres">
      <dgm:prSet presAssocID="{D4AE541A-9BA0-AF4C-BA7D-04CFC8F30303}" presName="sp" presStyleCnt="0"/>
      <dgm:spPr/>
    </dgm:pt>
    <dgm:pt modelId="{96A8CC0C-58DC-E74A-BE08-D94AD13823D8}" type="pres">
      <dgm:prSet presAssocID="{A16FF376-D64A-EC41-A875-23E62E83FBFF}" presName="arrowAndChildren" presStyleCnt="0"/>
      <dgm:spPr/>
    </dgm:pt>
    <dgm:pt modelId="{319C74CB-5278-6348-9F2E-A38402E2F339}" type="pres">
      <dgm:prSet presAssocID="{A16FF376-D64A-EC41-A875-23E62E83FBFF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B69EC09-F3A2-DA4C-B58A-46FC39953D74}" srcId="{D9D35CFC-483F-2047-9F9C-F548F54B3AA6}" destId="{7D458C7F-C6B1-6640-82F7-5689E1C9B535}" srcOrd="2" destOrd="0" parTransId="{FD054569-9FD1-2647-89DA-10D712402D0A}" sibTransId="{B961E279-F641-2E45-9C2B-53967B0C081D}"/>
    <dgm:cxn modelId="{76EEB1CE-9FFB-BB42-BCF8-4D7538263899}" srcId="{D9D35CFC-483F-2047-9F9C-F548F54B3AA6}" destId="{6704756E-C40D-7049-ADD0-83D29A7D2A86}" srcOrd="1" destOrd="0" parTransId="{055C8CE0-BEDC-7941-8AA9-31D9B839C0D3}" sibTransId="{32639724-8B9B-4749-A03C-E108FD157250}"/>
    <dgm:cxn modelId="{6A04E8C5-81B8-C243-B14A-D0C7E0EA5A38}" type="presOf" srcId="{E5900DDC-A7DD-524D-8EC5-9DE41EDB1991}" destId="{687F0990-CAFB-1749-9B6A-4CF7AD0FD6F1}" srcOrd="0" destOrd="0" presId="urn:microsoft.com/office/officeart/2005/8/layout/process4"/>
    <dgm:cxn modelId="{1CEF092D-3D8B-5146-8294-604D6FA1A846}" type="presOf" srcId="{A16FF376-D64A-EC41-A875-23E62E83FBFF}" destId="{319C74CB-5278-6348-9F2E-A38402E2F339}" srcOrd="0" destOrd="0" presId="urn:microsoft.com/office/officeart/2005/8/layout/process4"/>
    <dgm:cxn modelId="{50882256-51B6-8649-9BB3-D7D7B2F4562F}" type="presOf" srcId="{7D458C7F-C6B1-6640-82F7-5689E1C9B535}" destId="{F2B62170-98B0-214E-9FAD-EADADF09941A}" srcOrd="0" destOrd="0" presId="urn:microsoft.com/office/officeart/2005/8/layout/process4"/>
    <dgm:cxn modelId="{99B11B02-B240-6D4A-96D3-59E4D1B893D6}" srcId="{D9D35CFC-483F-2047-9F9C-F548F54B3AA6}" destId="{E5900DDC-A7DD-524D-8EC5-9DE41EDB1991}" srcOrd="3" destOrd="0" parTransId="{823D0689-E7B9-4C49-B32C-1E88AF12A481}" sibTransId="{210B5124-2895-2A4B-B23E-23BC4C3FB316}"/>
    <dgm:cxn modelId="{57625CC9-6239-0B45-BAF8-0D717C19B6AD}" type="presOf" srcId="{D9D35CFC-483F-2047-9F9C-F548F54B3AA6}" destId="{9593AAA7-7CD5-CA41-B727-A129706F9675}" srcOrd="0" destOrd="0" presId="urn:microsoft.com/office/officeart/2005/8/layout/process4"/>
    <dgm:cxn modelId="{126BBEC7-0671-5240-B737-90DCB7BCF27F}" type="presOf" srcId="{6704756E-C40D-7049-ADD0-83D29A7D2A86}" destId="{16BC9DB7-4E12-944C-9C8C-006E40145C75}" srcOrd="0" destOrd="0" presId="urn:microsoft.com/office/officeart/2005/8/layout/process4"/>
    <dgm:cxn modelId="{C8BE9D5F-D650-9245-A668-5A6E431CC1EA}" srcId="{D9D35CFC-483F-2047-9F9C-F548F54B3AA6}" destId="{A16FF376-D64A-EC41-A875-23E62E83FBFF}" srcOrd="0" destOrd="0" parTransId="{4B05361F-CE72-864F-AC2C-6F170EBD271E}" sibTransId="{D4AE541A-9BA0-AF4C-BA7D-04CFC8F30303}"/>
    <dgm:cxn modelId="{C92BF2A7-77B7-BB47-9021-A1C33C1AA4D0}" type="presParOf" srcId="{9593AAA7-7CD5-CA41-B727-A129706F9675}" destId="{2CBEFB17-B450-3849-90DE-F659C5C8CED6}" srcOrd="0" destOrd="0" presId="urn:microsoft.com/office/officeart/2005/8/layout/process4"/>
    <dgm:cxn modelId="{5155ACEC-29A5-D94C-9208-10D25C0D3F30}" type="presParOf" srcId="{2CBEFB17-B450-3849-90DE-F659C5C8CED6}" destId="{687F0990-CAFB-1749-9B6A-4CF7AD0FD6F1}" srcOrd="0" destOrd="0" presId="urn:microsoft.com/office/officeart/2005/8/layout/process4"/>
    <dgm:cxn modelId="{53293D11-5114-CD49-821D-E3572029897D}" type="presParOf" srcId="{9593AAA7-7CD5-CA41-B727-A129706F9675}" destId="{31E3A0D8-67EE-6149-BF42-F0509153F054}" srcOrd="1" destOrd="0" presId="urn:microsoft.com/office/officeart/2005/8/layout/process4"/>
    <dgm:cxn modelId="{33A33742-9007-7948-85C8-8764536088C2}" type="presParOf" srcId="{9593AAA7-7CD5-CA41-B727-A129706F9675}" destId="{056395B3-2AB8-324A-AB2C-0FA35D7607B2}" srcOrd="2" destOrd="0" presId="urn:microsoft.com/office/officeart/2005/8/layout/process4"/>
    <dgm:cxn modelId="{F17DD0C2-FD05-BC4E-8971-A434C63626B1}" type="presParOf" srcId="{056395B3-2AB8-324A-AB2C-0FA35D7607B2}" destId="{F2B62170-98B0-214E-9FAD-EADADF09941A}" srcOrd="0" destOrd="0" presId="urn:microsoft.com/office/officeart/2005/8/layout/process4"/>
    <dgm:cxn modelId="{75775E8D-4031-0743-8490-B03B2508B5FC}" type="presParOf" srcId="{9593AAA7-7CD5-CA41-B727-A129706F9675}" destId="{743B5EB9-9929-594E-9904-E8E95EF17E8E}" srcOrd="3" destOrd="0" presId="urn:microsoft.com/office/officeart/2005/8/layout/process4"/>
    <dgm:cxn modelId="{3596CA75-7CF6-8F42-97CC-65723CEFBE78}" type="presParOf" srcId="{9593AAA7-7CD5-CA41-B727-A129706F9675}" destId="{914B821E-1D2E-624C-A8EA-6D8F8A1244E5}" srcOrd="4" destOrd="0" presId="urn:microsoft.com/office/officeart/2005/8/layout/process4"/>
    <dgm:cxn modelId="{E3CF09D6-9F5C-C444-B255-D9CF8DB30616}" type="presParOf" srcId="{914B821E-1D2E-624C-A8EA-6D8F8A1244E5}" destId="{16BC9DB7-4E12-944C-9C8C-006E40145C75}" srcOrd="0" destOrd="0" presId="urn:microsoft.com/office/officeart/2005/8/layout/process4"/>
    <dgm:cxn modelId="{13D2E14A-85DF-B344-BDDB-772F57ED765B}" type="presParOf" srcId="{9593AAA7-7CD5-CA41-B727-A129706F9675}" destId="{FE0446A2-3472-454A-9187-A104E748A8E2}" srcOrd="5" destOrd="0" presId="urn:microsoft.com/office/officeart/2005/8/layout/process4"/>
    <dgm:cxn modelId="{C5C746C8-6122-8B47-9139-ED7B8727C306}" type="presParOf" srcId="{9593AAA7-7CD5-CA41-B727-A129706F9675}" destId="{96A8CC0C-58DC-E74A-BE08-D94AD13823D8}" srcOrd="6" destOrd="0" presId="urn:microsoft.com/office/officeart/2005/8/layout/process4"/>
    <dgm:cxn modelId="{E19461AC-6D3B-3C4B-93D3-F7F0ADC3F201}" type="presParOf" srcId="{96A8CC0C-58DC-E74A-BE08-D94AD13823D8}" destId="{319C74CB-5278-6348-9F2E-A38402E2F3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066292-D966-C642-AD82-D4FE45CBE14E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4B5331-3D1D-0D46-A039-067A05321667}">
      <dgm:prSet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3200" dirty="0" smtClean="0"/>
            <a:t>Reference frame transformation</a:t>
          </a:r>
          <a:endParaRPr lang="en-US" sz="3200" dirty="0"/>
        </a:p>
      </dgm:t>
    </dgm:pt>
    <dgm:pt modelId="{AE01F9C4-AFFC-2E43-BCD5-0ADA2FD78B66}" type="parTrans" cxnId="{F9C14607-B20C-544D-B68A-BFEBD01BDD23}">
      <dgm:prSet/>
      <dgm:spPr/>
      <dgm:t>
        <a:bodyPr/>
        <a:lstStyle/>
        <a:p>
          <a:endParaRPr lang="en-US"/>
        </a:p>
      </dgm:t>
    </dgm:pt>
    <dgm:pt modelId="{4CEE8B0C-3649-C24D-8337-29651A57724F}" type="sibTrans" cxnId="{F9C14607-B20C-544D-B68A-BFEBD01BDD23}">
      <dgm:prSet/>
      <dgm:spPr/>
      <dgm:t>
        <a:bodyPr/>
        <a:lstStyle/>
        <a:p>
          <a:endParaRPr lang="en-US"/>
        </a:p>
      </dgm:t>
    </dgm:pt>
    <dgm:pt modelId="{013D78FD-73E7-2E42-B357-5CF46DAFB351}">
      <dgm:prSet custT="1"/>
      <dgm:spPr>
        <a:noFill/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3200" dirty="0" smtClean="0"/>
            <a:t>Residue information</a:t>
          </a:r>
          <a:endParaRPr lang="en-US" sz="3200" dirty="0"/>
        </a:p>
      </dgm:t>
    </dgm:pt>
    <dgm:pt modelId="{8557D3E9-3719-2A42-B619-3259FDC9FA4C}" type="parTrans" cxnId="{6FA4E95D-D08A-1F4D-80B5-1137CC7EEE90}">
      <dgm:prSet/>
      <dgm:spPr/>
      <dgm:t>
        <a:bodyPr/>
        <a:lstStyle/>
        <a:p>
          <a:endParaRPr lang="en-US"/>
        </a:p>
      </dgm:t>
    </dgm:pt>
    <dgm:pt modelId="{ED5A43FC-16E2-A34E-BD4B-2117876BC409}" type="sibTrans" cxnId="{6FA4E95D-D08A-1F4D-80B5-1137CC7EEE90}">
      <dgm:prSet/>
      <dgm:spPr/>
      <dgm:t>
        <a:bodyPr/>
        <a:lstStyle/>
        <a:p>
          <a:endParaRPr lang="en-US"/>
        </a:p>
      </dgm:t>
    </dgm:pt>
    <dgm:pt modelId="{66A2DA83-B09C-F54C-AB50-7A80907EB921}">
      <dgm:prSet custT="1"/>
      <dgm:spPr>
        <a:noFill/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3200" dirty="0" smtClean="0"/>
            <a:t>Non-Sequential Local comparisons</a:t>
          </a:r>
          <a:endParaRPr lang="en-US" sz="3200" dirty="0"/>
        </a:p>
      </dgm:t>
    </dgm:pt>
    <dgm:pt modelId="{5A25B505-8FF5-C948-AD6B-AA5CE0D6984D}" type="parTrans" cxnId="{197F46CE-4F69-EB4A-8975-2FBD163EAACA}">
      <dgm:prSet/>
      <dgm:spPr/>
      <dgm:t>
        <a:bodyPr/>
        <a:lstStyle/>
        <a:p>
          <a:endParaRPr lang="en-US"/>
        </a:p>
      </dgm:t>
    </dgm:pt>
    <dgm:pt modelId="{B7D6FA5B-C7DC-3947-B47C-864B83888356}" type="sibTrans" cxnId="{197F46CE-4F69-EB4A-8975-2FBD163EAACA}">
      <dgm:prSet/>
      <dgm:spPr/>
      <dgm:t>
        <a:bodyPr/>
        <a:lstStyle/>
        <a:p>
          <a:endParaRPr lang="en-US"/>
        </a:p>
      </dgm:t>
    </dgm:pt>
    <dgm:pt modelId="{1C218415-D411-7B43-8D33-29D6444586FD}" type="pres">
      <dgm:prSet presAssocID="{21066292-D966-C642-AD82-D4FE45CBE1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BC6A1C-E2AD-AB46-B5B1-BE979C87B9CD}" type="pres">
      <dgm:prSet presAssocID="{BC4B5331-3D1D-0D46-A039-067A053216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1E852A-76DD-0C48-83FD-FBEC4EE5B576}" type="pres">
      <dgm:prSet presAssocID="{4CEE8B0C-3649-C24D-8337-29651A57724F}" presName="spacer" presStyleCnt="0"/>
      <dgm:spPr/>
    </dgm:pt>
    <dgm:pt modelId="{DDFB9A73-617E-7241-A457-AB4C188C164B}" type="pres">
      <dgm:prSet presAssocID="{013D78FD-73E7-2E42-B357-5CF46DAFB35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A3B81-905A-804E-87BF-2DC75DBCF544}" type="pres">
      <dgm:prSet presAssocID="{ED5A43FC-16E2-A34E-BD4B-2117876BC409}" presName="spacer" presStyleCnt="0"/>
      <dgm:spPr/>
    </dgm:pt>
    <dgm:pt modelId="{6675C380-EC8E-7947-B2FE-D26D805D1246}" type="pres">
      <dgm:prSet presAssocID="{66A2DA83-B09C-F54C-AB50-7A80907EB92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50272-ABCA-5746-A40E-742ED93DD772}" type="presOf" srcId="{013D78FD-73E7-2E42-B357-5CF46DAFB351}" destId="{DDFB9A73-617E-7241-A457-AB4C188C164B}" srcOrd="0" destOrd="0" presId="urn:microsoft.com/office/officeart/2005/8/layout/vList2"/>
    <dgm:cxn modelId="{31807EC3-DD9E-FD42-8B23-93A202F682DB}" type="presOf" srcId="{BC4B5331-3D1D-0D46-A039-067A05321667}" destId="{BBBC6A1C-E2AD-AB46-B5B1-BE979C87B9CD}" srcOrd="0" destOrd="0" presId="urn:microsoft.com/office/officeart/2005/8/layout/vList2"/>
    <dgm:cxn modelId="{25B154DE-F960-6E4E-93CF-81DCC1393C0A}" type="presOf" srcId="{66A2DA83-B09C-F54C-AB50-7A80907EB921}" destId="{6675C380-EC8E-7947-B2FE-D26D805D1246}" srcOrd="0" destOrd="0" presId="urn:microsoft.com/office/officeart/2005/8/layout/vList2"/>
    <dgm:cxn modelId="{F9C14607-B20C-544D-B68A-BFEBD01BDD23}" srcId="{21066292-D966-C642-AD82-D4FE45CBE14E}" destId="{BC4B5331-3D1D-0D46-A039-067A05321667}" srcOrd="0" destOrd="0" parTransId="{AE01F9C4-AFFC-2E43-BCD5-0ADA2FD78B66}" sibTransId="{4CEE8B0C-3649-C24D-8337-29651A57724F}"/>
    <dgm:cxn modelId="{29491228-945F-074B-861C-76106873B1C4}" type="presOf" srcId="{21066292-D966-C642-AD82-D4FE45CBE14E}" destId="{1C218415-D411-7B43-8D33-29D6444586FD}" srcOrd="0" destOrd="0" presId="urn:microsoft.com/office/officeart/2005/8/layout/vList2"/>
    <dgm:cxn modelId="{197F46CE-4F69-EB4A-8975-2FBD163EAACA}" srcId="{21066292-D966-C642-AD82-D4FE45CBE14E}" destId="{66A2DA83-B09C-F54C-AB50-7A80907EB921}" srcOrd="2" destOrd="0" parTransId="{5A25B505-8FF5-C948-AD6B-AA5CE0D6984D}" sibTransId="{B7D6FA5B-C7DC-3947-B47C-864B83888356}"/>
    <dgm:cxn modelId="{6FA4E95D-D08A-1F4D-80B5-1137CC7EEE90}" srcId="{21066292-D966-C642-AD82-D4FE45CBE14E}" destId="{013D78FD-73E7-2E42-B357-5CF46DAFB351}" srcOrd="1" destOrd="0" parTransId="{8557D3E9-3719-2A42-B619-3259FDC9FA4C}" sibTransId="{ED5A43FC-16E2-A34E-BD4B-2117876BC409}"/>
    <dgm:cxn modelId="{4BF72318-30D3-DB41-B5D4-2DEDF63F47F6}" type="presParOf" srcId="{1C218415-D411-7B43-8D33-29D6444586FD}" destId="{BBBC6A1C-E2AD-AB46-B5B1-BE979C87B9CD}" srcOrd="0" destOrd="0" presId="urn:microsoft.com/office/officeart/2005/8/layout/vList2"/>
    <dgm:cxn modelId="{F42742E2-D675-1C4B-B279-E4B6263ED759}" type="presParOf" srcId="{1C218415-D411-7B43-8D33-29D6444586FD}" destId="{041E852A-76DD-0C48-83FD-FBEC4EE5B576}" srcOrd="1" destOrd="0" presId="urn:microsoft.com/office/officeart/2005/8/layout/vList2"/>
    <dgm:cxn modelId="{2E759F11-632B-5546-AA7A-F81A7A7C8943}" type="presParOf" srcId="{1C218415-D411-7B43-8D33-29D6444586FD}" destId="{DDFB9A73-617E-7241-A457-AB4C188C164B}" srcOrd="2" destOrd="0" presId="urn:microsoft.com/office/officeart/2005/8/layout/vList2"/>
    <dgm:cxn modelId="{13EED5ED-EE06-EF45-B696-4D1EF9230E03}" type="presParOf" srcId="{1C218415-D411-7B43-8D33-29D6444586FD}" destId="{DD6A3B81-905A-804E-87BF-2DC75DBCF544}" srcOrd="3" destOrd="0" presId="urn:microsoft.com/office/officeart/2005/8/layout/vList2"/>
    <dgm:cxn modelId="{5BF9136C-BB48-1B47-ACE7-6B26D108B174}" type="presParOf" srcId="{1C218415-D411-7B43-8D33-29D6444586FD}" destId="{6675C380-EC8E-7947-B2FE-D26D805D124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A6C8F6-F3DE-4476-8DB6-B2F744B0154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A289E04-F90B-40AF-A91F-2A51F3F94374}">
      <dgm:prSet custT="1"/>
      <dgm:spPr/>
      <dgm:t>
        <a:bodyPr/>
        <a:lstStyle/>
        <a:p>
          <a:pPr rtl="0"/>
          <a:r>
            <a:rPr lang="en-US" sz="2800" dirty="0" smtClean="0"/>
            <a:t>Equal width/range was </a:t>
          </a:r>
          <a:r>
            <a:rPr lang="en-US" sz="2800" b="1" i="1" dirty="0" smtClean="0"/>
            <a:t>inconsistent</a:t>
          </a:r>
          <a:r>
            <a:rPr lang="en-US" sz="2800" dirty="0" smtClean="0"/>
            <a:t> with the angle and length distribution of TSR in </a:t>
          </a:r>
          <a:r>
            <a:rPr lang="de-DE" sz="2800" dirty="0" smtClean="0"/>
            <a:t>3-D</a:t>
          </a:r>
          <a:endParaRPr lang="en-US" sz="2800" dirty="0"/>
        </a:p>
      </dgm:t>
    </dgm:pt>
    <dgm:pt modelId="{414C3472-EE9B-45B3-9314-92D960FD43B8}" type="parTrans" cxnId="{3015BC2B-294D-47D7-A656-A97EA01DC1A6}">
      <dgm:prSet/>
      <dgm:spPr/>
      <dgm:t>
        <a:bodyPr/>
        <a:lstStyle/>
        <a:p>
          <a:endParaRPr lang="en-US"/>
        </a:p>
      </dgm:t>
    </dgm:pt>
    <dgm:pt modelId="{826BFC3C-7AD7-43F2-92BE-6652369BC86B}" type="sibTrans" cxnId="{3015BC2B-294D-47D7-A656-A97EA01DC1A6}">
      <dgm:prSet/>
      <dgm:spPr/>
      <dgm:t>
        <a:bodyPr/>
        <a:lstStyle/>
        <a:p>
          <a:endParaRPr lang="en-US"/>
        </a:p>
      </dgm:t>
    </dgm:pt>
    <dgm:pt modelId="{F55ED3FF-103A-4F0E-B45B-6B7E095726C5}">
      <dgm:prSet custT="1"/>
      <dgm:spPr/>
      <dgm:t>
        <a:bodyPr/>
        <a:lstStyle/>
        <a:p>
          <a:pPr algn="ctr" rtl="0"/>
          <a:r>
            <a:rPr lang="en-US" sz="2800" dirty="0" smtClean="0"/>
            <a:t>To prevent mis-assignment of patch to a key </a:t>
          </a:r>
          <a:r>
            <a:rPr lang="en-US" sz="2800" b="1" u="sng" dirty="0" smtClean="0"/>
            <a:t>Adaptive unsupervised Iterative Discretization </a:t>
          </a:r>
          <a:r>
            <a:rPr lang="en-US" sz="2800" b="0" u="none" dirty="0" smtClean="0"/>
            <a:t>technique proposed for discretization</a:t>
          </a:r>
          <a:r>
            <a:rPr lang="en-US" sz="2800" dirty="0" smtClean="0"/>
            <a:t> </a:t>
          </a:r>
          <a:endParaRPr lang="en-US" sz="2800" dirty="0"/>
        </a:p>
      </dgm:t>
    </dgm:pt>
    <dgm:pt modelId="{72D1F8C8-6904-4E29-ABFA-66BED9F97B96}" type="parTrans" cxnId="{84A55A16-C839-4055-93B3-05006CAB9E67}">
      <dgm:prSet/>
      <dgm:spPr/>
      <dgm:t>
        <a:bodyPr/>
        <a:lstStyle/>
        <a:p>
          <a:endParaRPr lang="en-US"/>
        </a:p>
      </dgm:t>
    </dgm:pt>
    <dgm:pt modelId="{645D4BAC-3FC1-4C5D-BF50-7548D7FF39D2}" type="sibTrans" cxnId="{84A55A16-C839-4055-93B3-05006CAB9E67}">
      <dgm:prSet/>
      <dgm:spPr/>
      <dgm:t>
        <a:bodyPr/>
        <a:lstStyle/>
        <a:p>
          <a:endParaRPr lang="en-US"/>
        </a:p>
      </dgm:t>
    </dgm:pt>
    <dgm:pt modelId="{B0BCB914-6962-4E02-994B-7A7B1B964D30}" type="pres">
      <dgm:prSet presAssocID="{ADA6C8F6-F3DE-4476-8DB6-B2F744B015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9736C8-6D60-4B6D-BE03-EEEEBE7E5B97}" type="pres">
      <dgm:prSet presAssocID="{0A289E04-F90B-40AF-A91F-2A51F3F9437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FB9D3-A020-4C6E-BE54-95777F78248F}" type="pres">
      <dgm:prSet presAssocID="{826BFC3C-7AD7-43F2-92BE-6652369BC86B}" presName="spacer" presStyleCnt="0"/>
      <dgm:spPr/>
    </dgm:pt>
    <dgm:pt modelId="{512E33AB-FD49-495F-9247-BD53551C076F}" type="pres">
      <dgm:prSet presAssocID="{F55ED3FF-103A-4F0E-B45B-6B7E095726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B45BDD-0900-4F73-B397-5D3933732A02}" type="presOf" srcId="{0A289E04-F90B-40AF-A91F-2A51F3F94374}" destId="{659736C8-6D60-4B6D-BE03-EEEEBE7E5B97}" srcOrd="0" destOrd="0" presId="urn:microsoft.com/office/officeart/2005/8/layout/vList2"/>
    <dgm:cxn modelId="{E1CD585B-FCCA-4253-9379-0C430BC5DE3C}" type="presOf" srcId="{F55ED3FF-103A-4F0E-B45B-6B7E095726C5}" destId="{512E33AB-FD49-495F-9247-BD53551C076F}" srcOrd="0" destOrd="0" presId="urn:microsoft.com/office/officeart/2005/8/layout/vList2"/>
    <dgm:cxn modelId="{3015BC2B-294D-47D7-A656-A97EA01DC1A6}" srcId="{ADA6C8F6-F3DE-4476-8DB6-B2F744B01540}" destId="{0A289E04-F90B-40AF-A91F-2A51F3F94374}" srcOrd="0" destOrd="0" parTransId="{414C3472-EE9B-45B3-9314-92D960FD43B8}" sibTransId="{826BFC3C-7AD7-43F2-92BE-6652369BC86B}"/>
    <dgm:cxn modelId="{61ACA7A1-F401-4D5C-B84D-F395FA6F8ED4}" type="presOf" srcId="{ADA6C8F6-F3DE-4476-8DB6-B2F744B01540}" destId="{B0BCB914-6962-4E02-994B-7A7B1B964D30}" srcOrd="0" destOrd="0" presId="urn:microsoft.com/office/officeart/2005/8/layout/vList2"/>
    <dgm:cxn modelId="{84A55A16-C839-4055-93B3-05006CAB9E67}" srcId="{ADA6C8F6-F3DE-4476-8DB6-B2F744B01540}" destId="{F55ED3FF-103A-4F0E-B45B-6B7E095726C5}" srcOrd="1" destOrd="0" parTransId="{72D1F8C8-6904-4E29-ABFA-66BED9F97B96}" sibTransId="{645D4BAC-3FC1-4C5D-BF50-7548D7FF39D2}"/>
    <dgm:cxn modelId="{8C0B4092-3234-4F0D-8C6A-9282EA640B76}" type="presParOf" srcId="{B0BCB914-6962-4E02-994B-7A7B1B964D30}" destId="{659736C8-6D60-4B6D-BE03-EEEEBE7E5B97}" srcOrd="0" destOrd="0" presId="urn:microsoft.com/office/officeart/2005/8/layout/vList2"/>
    <dgm:cxn modelId="{DB75D12F-8A77-40C4-97EC-055838A76F57}" type="presParOf" srcId="{B0BCB914-6962-4E02-994B-7A7B1B964D30}" destId="{031FB9D3-A020-4C6E-BE54-95777F78248F}" srcOrd="1" destOrd="0" presId="urn:microsoft.com/office/officeart/2005/8/layout/vList2"/>
    <dgm:cxn modelId="{4C01C647-A228-4D97-8D21-355734443712}" type="presParOf" srcId="{B0BCB914-6962-4E02-994B-7A7B1B964D30}" destId="{512E33AB-FD49-495F-9247-BD53551C076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8EC727-42F9-CE48-9D31-FE072762ED9A}" type="doc">
      <dgm:prSet loTypeId="urn:microsoft.com/office/officeart/2005/8/layout/pyramid1" loCatId="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DED0996-5171-144C-939F-1125FD8C1EC1}">
      <dgm:prSet phldrT="[Text]" custT="1"/>
      <dgm:spPr/>
      <dgm:t>
        <a:bodyPr/>
        <a:lstStyle/>
        <a:p>
          <a:r>
            <a:rPr lang="en-US" sz="1800" dirty="0" smtClean="0"/>
            <a:t>Class</a:t>
          </a:r>
          <a:endParaRPr lang="en-US" sz="1800" dirty="0"/>
        </a:p>
      </dgm:t>
    </dgm:pt>
    <dgm:pt modelId="{643AE4D1-0801-BC46-B7A3-FD3891C8B425}" type="parTrans" cxnId="{ED3B83B1-D0C1-6041-9221-06351FDBDB2D}">
      <dgm:prSet/>
      <dgm:spPr/>
      <dgm:t>
        <a:bodyPr/>
        <a:lstStyle/>
        <a:p>
          <a:endParaRPr lang="en-US" sz="800"/>
        </a:p>
      </dgm:t>
    </dgm:pt>
    <dgm:pt modelId="{0FF8D613-8C88-474E-BB07-84DE2607446B}" type="sibTrans" cxnId="{ED3B83B1-D0C1-6041-9221-06351FDBDB2D}">
      <dgm:prSet/>
      <dgm:spPr/>
      <dgm:t>
        <a:bodyPr/>
        <a:lstStyle/>
        <a:p>
          <a:endParaRPr lang="en-US" sz="800"/>
        </a:p>
      </dgm:t>
    </dgm:pt>
    <dgm:pt modelId="{FD580571-1074-A449-B5BA-5248CCB08366}">
      <dgm:prSet phldrT="[Text]" custT="1"/>
      <dgm:spPr/>
      <dgm:t>
        <a:bodyPr/>
        <a:lstStyle/>
        <a:p>
          <a:r>
            <a:rPr lang="en-US" sz="1800" dirty="0" smtClean="0"/>
            <a:t>Fold</a:t>
          </a:r>
          <a:endParaRPr lang="en-US" sz="1800" dirty="0"/>
        </a:p>
      </dgm:t>
    </dgm:pt>
    <dgm:pt modelId="{2A37BF67-B690-DC41-86A8-4FFDDBA06E1B}" type="parTrans" cxnId="{0169B189-3E1B-FE40-B356-ED18638444F9}">
      <dgm:prSet/>
      <dgm:spPr/>
      <dgm:t>
        <a:bodyPr/>
        <a:lstStyle/>
        <a:p>
          <a:endParaRPr lang="en-US" sz="800"/>
        </a:p>
      </dgm:t>
    </dgm:pt>
    <dgm:pt modelId="{FF1AC440-BB47-2644-ABD6-CA2FDBAD57DA}" type="sibTrans" cxnId="{0169B189-3E1B-FE40-B356-ED18638444F9}">
      <dgm:prSet/>
      <dgm:spPr/>
      <dgm:t>
        <a:bodyPr/>
        <a:lstStyle/>
        <a:p>
          <a:endParaRPr lang="en-US" sz="800"/>
        </a:p>
      </dgm:t>
    </dgm:pt>
    <dgm:pt modelId="{234A5D99-DEA9-7844-A835-354E9AAE7EF5}">
      <dgm:prSet phldrT="[Text]" custT="1"/>
      <dgm:spPr/>
      <dgm:t>
        <a:bodyPr/>
        <a:lstStyle/>
        <a:p>
          <a:r>
            <a:rPr lang="en-US" sz="1800" dirty="0" smtClean="0"/>
            <a:t>Superfamily</a:t>
          </a:r>
          <a:endParaRPr lang="en-US" sz="1800" dirty="0"/>
        </a:p>
      </dgm:t>
    </dgm:pt>
    <dgm:pt modelId="{713751F3-353B-0F4C-BF8C-77ECE2776005}" type="parTrans" cxnId="{43379091-E563-C54A-BFAF-ED399EA4FA34}">
      <dgm:prSet/>
      <dgm:spPr/>
      <dgm:t>
        <a:bodyPr/>
        <a:lstStyle/>
        <a:p>
          <a:endParaRPr lang="en-US" sz="800"/>
        </a:p>
      </dgm:t>
    </dgm:pt>
    <dgm:pt modelId="{00F6B9C1-760C-AD42-A239-D22AA8EF63DC}" type="sibTrans" cxnId="{43379091-E563-C54A-BFAF-ED399EA4FA34}">
      <dgm:prSet/>
      <dgm:spPr/>
      <dgm:t>
        <a:bodyPr/>
        <a:lstStyle/>
        <a:p>
          <a:endParaRPr lang="en-US" sz="800"/>
        </a:p>
      </dgm:t>
    </dgm:pt>
    <dgm:pt modelId="{C0C686F7-35B2-5E4C-B2D3-ED598C8BCDEE}">
      <dgm:prSet phldrT="[Text]" custT="1"/>
      <dgm:spPr/>
      <dgm:t>
        <a:bodyPr/>
        <a:lstStyle/>
        <a:p>
          <a:r>
            <a:rPr lang="en-US" sz="1800" dirty="0" smtClean="0"/>
            <a:t>Family</a:t>
          </a:r>
          <a:r>
            <a:rPr lang="en-US" sz="2400" dirty="0" smtClean="0"/>
            <a:t> </a:t>
          </a:r>
        </a:p>
      </dgm:t>
    </dgm:pt>
    <dgm:pt modelId="{7D84EDAA-0C77-6C49-88F6-F95CE55A963B}" type="parTrans" cxnId="{B3265A78-F10D-2A4B-9906-3922F98F986B}">
      <dgm:prSet/>
      <dgm:spPr/>
      <dgm:t>
        <a:bodyPr/>
        <a:lstStyle/>
        <a:p>
          <a:endParaRPr lang="en-US" sz="800"/>
        </a:p>
      </dgm:t>
    </dgm:pt>
    <dgm:pt modelId="{AAA8D8E5-DF87-5645-A81A-BA6621183DFD}" type="sibTrans" cxnId="{B3265A78-F10D-2A4B-9906-3922F98F986B}">
      <dgm:prSet/>
      <dgm:spPr/>
      <dgm:t>
        <a:bodyPr/>
        <a:lstStyle/>
        <a:p>
          <a:endParaRPr lang="en-US" sz="800"/>
        </a:p>
      </dgm:t>
    </dgm:pt>
    <dgm:pt modelId="{2B499241-9C50-C446-8DCC-9B09BAF7016A}" type="pres">
      <dgm:prSet presAssocID="{7B8EC727-42F9-CE48-9D31-FE072762ED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62426D-7C24-0342-8C7E-456A36404E04}" type="pres">
      <dgm:prSet presAssocID="{EDED0996-5171-144C-939F-1125FD8C1EC1}" presName="Name8" presStyleCnt="0"/>
      <dgm:spPr/>
      <dgm:t>
        <a:bodyPr/>
        <a:lstStyle/>
        <a:p>
          <a:endParaRPr lang="en-US"/>
        </a:p>
      </dgm:t>
    </dgm:pt>
    <dgm:pt modelId="{DE3F3002-A2AE-2641-967B-F08B3465EFE0}" type="pres">
      <dgm:prSet presAssocID="{EDED0996-5171-144C-939F-1125FD8C1EC1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5A624-992C-D44D-9DAE-64CD12537437}" type="pres">
      <dgm:prSet presAssocID="{EDED0996-5171-144C-939F-1125FD8C1E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0AEB5-6AEE-824F-BC24-A5F0D3D0E2DC}" type="pres">
      <dgm:prSet presAssocID="{FD580571-1074-A449-B5BA-5248CCB08366}" presName="Name8" presStyleCnt="0"/>
      <dgm:spPr/>
      <dgm:t>
        <a:bodyPr/>
        <a:lstStyle/>
        <a:p>
          <a:endParaRPr lang="en-US"/>
        </a:p>
      </dgm:t>
    </dgm:pt>
    <dgm:pt modelId="{C614229C-2020-7A4A-869E-60B8FB5C693E}" type="pres">
      <dgm:prSet presAssocID="{FD580571-1074-A449-B5BA-5248CCB0836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00883-ABCA-9C43-9071-C3F449038182}" type="pres">
      <dgm:prSet presAssocID="{FD580571-1074-A449-B5BA-5248CCB083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C6F14-E0FE-D846-B2A7-C95F34EEE028}" type="pres">
      <dgm:prSet presAssocID="{234A5D99-DEA9-7844-A835-354E9AAE7EF5}" presName="Name8" presStyleCnt="0"/>
      <dgm:spPr/>
      <dgm:t>
        <a:bodyPr/>
        <a:lstStyle/>
        <a:p>
          <a:endParaRPr lang="en-US"/>
        </a:p>
      </dgm:t>
    </dgm:pt>
    <dgm:pt modelId="{14853AD7-71BD-B645-BC0D-5844F03E5D4F}" type="pres">
      <dgm:prSet presAssocID="{234A5D99-DEA9-7844-A835-354E9AAE7EF5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3C5664-13DE-4648-BCD7-5DE86A24C759}" type="pres">
      <dgm:prSet presAssocID="{234A5D99-DEA9-7844-A835-354E9AAE7EF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A5449-6BFF-C349-B9AB-F60D8B21240F}" type="pres">
      <dgm:prSet presAssocID="{C0C686F7-35B2-5E4C-B2D3-ED598C8BCDEE}" presName="Name8" presStyleCnt="0"/>
      <dgm:spPr/>
      <dgm:t>
        <a:bodyPr/>
        <a:lstStyle/>
        <a:p>
          <a:endParaRPr lang="en-US"/>
        </a:p>
      </dgm:t>
    </dgm:pt>
    <dgm:pt modelId="{1A54E6C0-29E7-2548-85B5-0DD6B090F058}" type="pres">
      <dgm:prSet presAssocID="{C0C686F7-35B2-5E4C-B2D3-ED598C8BCDEE}" presName="level" presStyleLbl="node1" presStyleIdx="3" presStyleCnt="4" custLinFactNeighborX="-490" custLinFactNeighborY="38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F764C-DC12-0B40-9E1E-B2B8E0F902D0}" type="pres">
      <dgm:prSet presAssocID="{C0C686F7-35B2-5E4C-B2D3-ED598C8BCD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608D7A-2EAE-47AF-BD90-90386B57244A}" type="presOf" srcId="{C0C686F7-35B2-5E4C-B2D3-ED598C8BCDEE}" destId="{1A54E6C0-29E7-2548-85B5-0DD6B090F058}" srcOrd="0" destOrd="0" presId="urn:microsoft.com/office/officeart/2005/8/layout/pyramid1"/>
    <dgm:cxn modelId="{43379091-E563-C54A-BFAF-ED399EA4FA34}" srcId="{7B8EC727-42F9-CE48-9D31-FE072762ED9A}" destId="{234A5D99-DEA9-7844-A835-354E9AAE7EF5}" srcOrd="2" destOrd="0" parTransId="{713751F3-353B-0F4C-BF8C-77ECE2776005}" sibTransId="{00F6B9C1-760C-AD42-A239-D22AA8EF63DC}"/>
    <dgm:cxn modelId="{ED3B83B1-D0C1-6041-9221-06351FDBDB2D}" srcId="{7B8EC727-42F9-CE48-9D31-FE072762ED9A}" destId="{EDED0996-5171-144C-939F-1125FD8C1EC1}" srcOrd="0" destOrd="0" parTransId="{643AE4D1-0801-BC46-B7A3-FD3891C8B425}" sibTransId="{0FF8D613-8C88-474E-BB07-84DE2607446B}"/>
    <dgm:cxn modelId="{BE1C2B33-2C94-43F6-AEA0-C9E255664870}" type="presOf" srcId="{EDED0996-5171-144C-939F-1125FD8C1EC1}" destId="{AA45A624-992C-D44D-9DAE-64CD12537437}" srcOrd="1" destOrd="0" presId="urn:microsoft.com/office/officeart/2005/8/layout/pyramid1"/>
    <dgm:cxn modelId="{67B1AD0C-2F49-4D0D-A86F-1B4A91061192}" type="presOf" srcId="{234A5D99-DEA9-7844-A835-354E9AAE7EF5}" destId="{14853AD7-71BD-B645-BC0D-5844F03E5D4F}" srcOrd="0" destOrd="0" presId="urn:microsoft.com/office/officeart/2005/8/layout/pyramid1"/>
    <dgm:cxn modelId="{0169B189-3E1B-FE40-B356-ED18638444F9}" srcId="{7B8EC727-42F9-CE48-9D31-FE072762ED9A}" destId="{FD580571-1074-A449-B5BA-5248CCB08366}" srcOrd="1" destOrd="0" parTransId="{2A37BF67-B690-DC41-86A8-4FFDDBA06E1B}" sibTransId="{FF1AC440-BB47-2644-ABD6-CA2FDBAD57DA}"/>
    <dgm:cxn modelId="{36C4C977-A442-4762-8256-F581431ACF3F}" type="presOf" srcId="{C0C686F7-35B2-5E4C-B2D3-ED598C8BCDEE}" destId="{AFEF764C-DC12-0B40-9E1E-B2B8E0F902D0}" srcOrd="1" destOrd="0" presId="urn:microsoft.com/office/officeart/2005/8/layout/pyramid1"/>
    <dgm:cxn modelId="{41130B14-2425-4673-BB65-6AE9042E36E6}" type="presOf" srcId="{FD580571-1074-A449-B5BA-5248CCB08366}" destId="{C614229C-2020-7A4A-869E-60B8FB5C693E}" srcOrd="0" destOrd="0" presId="urn:microsoft.com/office/officeart/2005/8/layout/pyramid1"/>
    <dgm:cxn modelId="{4087A3CD-6A82-41B6-86D3-F3FE7C9A88A7}" type="presOf" srcId="{7B8EC727-42F9-CE48-9D31-FE072762ED9A}" destId="{2B499241-9C50-C446-8DCC-9B09BAF7016A}" srcOrd="0" destOrd="0" presId="urn:microsoft.com/office/officeart/2005/8/layout/pyramid1"/>
    <dgm:cxn modelId="{B3265A78-F10D-2A4B-9906-3922F98F986B}" srcId="{7B8EC727-42F9-CE48-9D31-FE072762ED9A}" destId="{C0C686F7-35B2-5E4C-B2D3-ED598C8BCDEE}" srcOrd="3" destOrd="0" parTransId="{7D84EDAA-0C77-6C49-88F6-F95CE55A963B}" sibTransId="{AAA8D8E5-DF87-5645-A81A-BA6621183DFD}"/>
    <dgm:cxn modelId="{4E503439-BB85-4B3E-BF16-A6BE6FA2C33F}" type="presOf" srcId="{234A5D99-DEA9-7844-A835-354E9AAE7EF5}" destId="{2C3C5664-13DE-4648-BCD7-5DE86A24C759}" srcOrd="1" destOrd="0" presId="urn:microsoft.com/office/officeart/2005/8/layout/pyramid1"/>
    <dgm:cxn modelId="{0BD2958F-F550-4AB8-93E0-C41B4AF28BBE}" type="presOf" srcId="{FD580571-1074-A449-B5BA-5248CCB08366}" destId="{0FF00883-ABCA-9C43-9071-C3F449038182}" srcOrd="1" destOrd="0" presId="urn:microsoft.com/office/officeart/2005/8/layout/pyramid1"/>
    <dgm:cxn modelId="{63A482DF-5196-4310-9DD5-F62A394280D4}" type="presOf" srcId="{EDED0996-5171-144C-939F-1125FD8C1EC1}" destId="{DE3F3002-A2AE-2641-967B-F08B3465EFE0}" srcOrd="0" destOrd="0" presId="urn:microsoft.com/office/officeart/2005/8/layout/pyramid1"/>
    <dgm:cxn modelId="{A8D5F439-D56F-4289-8C9D-8BDD15C5AFDE}" type="presParOf" srcId="{2B499241-9C50-C446-8DCC-9B09BAF7016A}" destId="{B962426D-7C24-0342-8C7E-456A36404E04}" srcOrd="0" destOrd="0" presId="urn:microsoft.com/office/officeart/2005/8/layout/pyramid1"/>
    <dgm:cxn modelId="{F6B256EB-8321-4157-8EF2-F45019EB8550}" type="presParOf" srcId="{B962426D-7C24-0342-8C7E-456A36404E04}" destId="{DE3F3002-A2AE-2641-967B-F08B3465EFE0}" srcOrd="0" destOrd="0" presId="urn:microsoft.com/office/officeart/2005/8/layout/pyramid1"/>
    <dgm:cxn modelId="{630881B7-B09A-4FB9-8F14-078C1AEBA79B}" type="presParOf" srcId="{B962426D-7C24-0342-8C7E-456A36404E04}" destId="{AA45A624-992C-D44D-9DAE-64CD12537437}" srcOrd="1" destOrd="0" presId="urn:microsoft.com/office/officeart/2005/8/layout/pyramid1"/>
    <dgm:cxn modelId="{14320561-3F7D-4F5F-B17D-6354C9FDE3D2}" type="presParOf" srcId="{2B499241-9C50-C446-8DCC-9B09BAF7016A}" destId="{DBE0AEB5-6AEE-824F-BC24-A5F0D3D0E2DC}" srcOrd="1" destOrd="0" presId="urn:microsoft.com/office/officeart/2005/8/layout/pyramid1"/>
    <dgm:cxn modelId="{4186B11D-64EA-41CB-A353-EE8A3729D714}" type="presParOf" srcId="{DBE0AEB5-6AEE-824F-BC24-A5F0D3D0E2DC}" destId="{C614229C-2020-7A4A-869E-60B8FB5C693E}" srcOrd="0" destOrd="0" presId="urn:microsoft.com/office/officeart/2005/8/layout/pyramid1"/>
    <dgm:cxn modelId="{A174640E-1B0F-48C4-B57F-2FDF4AA63C19}" type="presParOf" srcId="{DBE0AEB5-6AEE-824F-BC24-A5F0D3D0E2DC}" destId="{0FF00883-ABCA-9C43-9071-C3F449038182}" srcOrd="1" destOrd="0" presId="urn:microsoft.com/office/officeart/2005/8/layout/pyramid1"/>
    <dgm:cxn modelId="{1C84AB7C-8B62-4DDA-B8E9-700F0B35D0FE}" type="presParOf" srcId="{2B499241-9C50-C446-8DCC-9B09BAF7016A}" destId="{AC5C6F14-E0FE-D846-B2A7-C95F34EEE028}" srcOrd="2" destOrd="0" presId="urn:microsoft.com/office/officeart/2005/8/layout/pyramid1"/>
    <dgm:cxn modelId="{F7E40ADA-9990-4C7A-B9EC-71186D28EA3C}" type="presParOf" srcId="{AC5C6F14-E0FE-D846-B2A7-C95F34EEE028}" destId="{14853AD7-71BD-B645-BC0D-5844F03E5D4F}" srcOrd="0" destOrd="0" presId="urn:microsoft.com/office/officeart/2005/8/layout/pyramid1"/>
    <dgm:cxn modelId="{059C4D35-05A7-4E01-9298-AED618B758D7}" type="presParOf" srcId="{AC5C6F14-E0FE-D846-B2A7-C95F34EEE028}" destId="{2C3C5664-13DE-4648-BCD7-5DE86A24C759}" srcOrd="1" destOrd="0" presId="urn:microsoft.com/office/officeart/2005/8/layout/pyramid1"/>
    <dgm:cxn modelId="{593AEA9A-29DB-478B-9A58-60018BC4AF24}" type="presParOf" srcId="{2B499241-9C50-C446-8DCC-9B09BAF7016A}" destId="{7D1A5449-6BFF-C349-B9AB-F60D8B21240F}" srcOrd="3" destOrd="0" presId="urn:microsoft.com/office/officeart/2005/8/layout/pyramid1"/>
    <dgm:cxn modelId="{9386A6A7-2FA6-477B-A467-D26616CA2C6F}" type="presParOf" srcId="{7D1A5449-6BFF-C349-B9AB-F60D8B21240F}" destId="{1A54E6C0-29E7-2548-85B5-0DD6B090F058}" srcOrd="0" destOrd="0" presId="urn:microsoft.com/office/officeart/2005/8/layout/pyramid1"/>
    <dgm:cxn modelId="{D84CD5C7-08B7-480B-8F13-6ADA7A687AC9}" type="presParOf" srcId="{7D1A5449-6BFF-C349-B9AB-F60D8B21240F}" destId="{AFEF764C-DC12-0B40-9E1E-B2B8E0F902D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07F59E-E56C-46FF-9CA4-B6F20F8890A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6C02E1F-81AA-4FC3-969D-0B89C6ECFF67}">
      <dgm:prSet custT="1"/>
      <dgm:spPr/>
      <dgm:t>
        <a:bodyPr/>
        <a:lstStyle/>
        <a:p>
          <a:pPr rtl="0"/>
          <a:r>
            <a:rPr lang="en-US" sz="2400" dirty="0" smtClean="0"/>
            <a:t>Traditionally Functional Groups are found by performing sequence alignment to look for conserved groups of amino acids</a:t>
          </a:r>
          <a:endParaRPr lang="en-US" sz="2400" dirty="0"/>
        </a:p>
      </dgm:t>
    </dgm:pt>
    <dgm:pt modelId="{09C242A7-9205-4118-8ED3-7B56EC7AE826}" type="parTrans" cxnId="{0356E7C4-2691-4316-B990-F93ED2F90E5F}">
      <dgm:prSet/>
      <dgm:spPr/>
      <dgm:t>
        <a:bodyPr/>
        <a:lstStyle/>
        <a:p>
          <a:endParaRPr lang="en-US" sz="2400"/>
        </a:p>
      </dgm:t>
    </dgm:pt>
    <dgm:pt modelId="{B661B0BE-B0B4-49AA-A435-BFC038733F73}" type="sibTrans" cxnId="{0356E7C4-2691-4316-B990-F93ED2F90E5F}">
      <dgm:prSet/>
      <dgm:spPr/>
      <dgm:t>
        <a:bodyPr/>
        <a:lstStyle/>
        <a:p>
          <a:endParaRPr lang="en-US" sz="2400"/>
        </a:p>
      </dgm:t>
    </dgm:pt>
    <dgm:pt modelId="{1DA0C397-AB22-48BD-9189-029B9666683C}">
      <dgm:prSet custT="1"/>
      <dgm:spPr/>
      <dgm:t>
        <a:bodyPr/>
        <a:lstStyle/>
        <a:p>
          <a:pPr rtl="0"/>
          <a:r>
            <a:rPr lang="en-US" sz="2400" dirty="0" smtClean="0"/>
            <a:t>Phylogeny tree is used for clustering similar protein groups, sometimes these groups are functional groups</a:t>
          </a:r>
          <a:endParaRPr lang="en-US" sz="2400" dirty="0"/>
        </a:p>
      </dgm:t>
    </dgm:pt>
    <dgm:pt modelId="{E8BD0A40-D08F-404C-BC33-5064EDB0D5D7}" type="parTrans" cxnId="{E4B8253C-50EE-4F1E-927E-D6C05EE2585A}">
      <dgm:prSet/>
      <dgm:spPr/>
      <dgm:t>
        <a:bodyPr/>
        <a:lstStyle/>
        <a:p>
          <a:endParaRPr lang="en-US" sz="2400"/>
        </a:p>
      </dgm:t>
    </dgm:pt>
    <dgm:pt modelId="{E22B2543-656F-4281-A4ED-3760F31BBA31}" type="sibTrans" cxnId="{E4B8253C-50EE-4F1E-927E-D6C05EE2585A}">
      <dgm:prSet/>
      <dgm:spPr/>
      <dgm:t>
        <a:bodyPr/>
        <a:lstStyle/>
        <a:p>
          <a:endParaRPr lang="en-US" sz="2400"/>
        </a:p>
      </dgm:t>
    </dgm:pt>
    <dgm:pt modelId="{2DA35E40-40FD-4D85-ADA1-382A708C1986}">
      <dgm:prSet custT="1"/>
      <dgm:spPr/>
      <dgm:t>
        <a:bodyPr/>
        <a:lstStyle/>
        <a:p>
          <a:pPr algn="ctr" rtl="0"/>
          <a:r>
            <a:rPr lang="en-US" sz="2400" b="1" dirty="0" smtClean="0"/>
            <a:t>Structure is more conserved functionally compared to sequence</a:t>
          </a:r>
          <a:endParaRPr lang="en-US" sz="2400" b="1" dirty="0"/>
        </a:p>
      </dgm:t>
    </dgm:pt>
    <dgm:pt modelId="{B79E56EC-DED7-4EA8-8043-C3912F6759D0}" type="parTrans" cxnId="{6E56E555-FB3C-4857-B827-6FD470FDFE61}">
      <dgm:prSet/>
      <dgm:spPr/>
      <dgm:t>
        <a:bodyPr/>
        <a:lstStyle/>
        <a:p>
          <a:endParaRPr lang="en-US" sz="2400"/>
        </a:p>
      </dgm:t>
    </dgm:pt>
    <dgm:pt modelId="{4F269191-38D7-4968-835F-C06AF646A5FD}" type="sibTrans" cxnId="{6E56E555-FB3C-4857-B827-6FD470FDFE61}">
      <dgm:prSet/>
      <dgm:spPr/>
      <dgm:t>
        <a:bodyPr/>
        <a:lstStyle/>
        <a:p>
          <a:endParaRPr lang="en-US" sz="2400"/>
        </a:p>
      </dgm:t>
    </dgm:pt>
    <dgm:pt modelId="{85D4439F-0BB6-4C53-BBAE-637B319518B8}" type="pres">
      <dgm:prSet presAssocID="{6807F59E-E56C-46FF-9CA4-B6F20F8890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394735-6870-4FCE-8480-E9E5D5B7D091}" type="pres">
      <dgm:prSet presAssocID="{36C02E1F-81AA-4FC3-969D-0B89C6ECFF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1E5FA-5B3A-4C46-9D35-CCD4DBBCB583}" type="pres">
      <dgm:prSet presAssocID="{B661B0BE-B0B4-49AA-A435-BFC038733F73}" presName="spacer" presStyleCnt="0"/>
      <dgm:spPr/>
    </dgm:pt>
    <dgm:pt modelId="{EE657ACE-6412-4161-8CD3-CFC3B7416323}" type="pres">
      <dgm:prSet presAssocID="{1DA0C397-AB22-48BD-9189-029B966668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64C7B-CC3C-4A72-90FD-F07262B34B32}" type="pres">
      <dgm:prSet presAssocID="{E22B2543-656F-4281-A4ED-3760F31BBA31}" presName="spacer" presStyleCnt="0"/>
      <dgm:spPr/>
    </dgm:pt>
    <dgm:pt modelId="{3D6BD518-EDF6-4A5D-B9D0-2B087EFECD0F}" type="pres">
      <dgm:prSet presAssocID="{2DA35E40-40FD-4D85-ADA1-382A708C198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DC3C4-8C5D-4EB8-AA6C-4DD06E8CAD40}" type="presOf" srcId="{1DA0C397-AB22-48BD-9189-029B9666683C}" destId="{EE657ACE-6412-4161-8CD3-CFC3B7416323}" srcOrd="0" destOrd="0" presId="urn:microsoft.com/office/officeart/2005/8/layout/vList2"/>
    <dgm:cxn modelId="{67084950-F53F-454D-817E-549DFCD00730}" type="presOf" srcId="{36C02E1F-81AA-4FC3-969D-0B89C6ECFF67}" destId="{D8394735-6870-4FCE-8480-E9E5D5B7D091}" srcOrd="0" destOrd="0" presId="urn:microsoft.com/office/officeart/2005/8/layout/vList2"/>
    <dgm:cxn modelId="{0356E7C4-2691-4316-B990-F93ED2F90E5F}" srcId="{6807F59E-E56C-46FF-9CA4-B6F20F8890AF}" destId="{36C02E1F-81AA-4FC3-969D-0B89C6ECFF67}" srcOrd="0" destOrd="0" parTransId="{09C242A7-9205-4118-8ED3-7B56EC7AE826}" sibTransId="{B661B0BE-B0B4-49AA-A435-BFC038733F73}"/>
    <dgm:cxn modelId="{9BAFEB95-82CD-489C-8ACC-0207B14B3296}" type="presOf" srcId="{2DA35E40-40FD-4D85-ADA1-382A708C1986}" destId="{3D6BD518-EDF6-4A5D-B9D0-2B087EFECD0F}" srcOrd="0" destOrd="0" presId="urn:microsoft.com/office/officeart/2005/8/layout/vList2"/>
    <dgm:cxn modelId="{6E56E555-FB3C-4857-B827-6FD470FDFE61}" srcId="{6807F59E-E56C-46FF-9CA4-B6F20F8890AF}" destId="{2DA35E40-40FD-4D85-ADA1-382A708C1986}" srcOrd="2" destOrd="0" parTransId="{B79E56EC-DED7-4EA8-8043-C3912F6759D0}" sibTransId="{4F269191-38D7-4968-835F-C06AF646A5FD}"/>
    <dgm:cxn modelId="{E4B8253C-50EE-4F1E-927E-D6C05EE2585A}" srcId="{6807F59E-E56C-46FF-9CA4-B6F20F8890AF}" destId="{1DA0C397-AB22-48BD-9189-029B9666683C}" srcOrd="1" destOrd="0" parTransId="{E8BD0A40-D08F-404C-BC33-5064EDB0D5D7}" sibTransId="{E22B2543-656F-4281-A4ED-3760F31BBA31}"/>
    <dgm:cxn modelId="{A6A35507-B18F-4049-94A9-F8F5C2D0185B}" type="presOf" srcId="{6807F59E-E56C-46FF-9CA4-B6F20F8890AF}" destId="{85D4439F-0BB6-4C53-BBAE-637B319518B8}" srcOrd="0" destOrd="0" presId="urn:microsoft.com/office/officeart/2005/8/layout/vList2"/>
    <dgm:cxn modelId="{6EEA30B0-27F9-421B-8D12-D10721BD3977}" type="presParOf" srcId="{85D4439F-0BB6-4C53-BBAE-637B319518B8}" destId="{D8394735-6870-4FCE-8480-E9E5D5B7D091}" srcOrd="0" destOrd="0" presId="urn:microsoft.com/office/officeart/2005/8/layout/vList2"/>
    <dgm:cxn modelId="{3E4CE674-25D2-43E6-A051-D70EA7DFBD92}" type="presParOf" srcId="{85D4439F-0BB6-4C53-BBAE-637B319518B8}" destId="{6A21E5FA-5B3A-4C46-9D35-CCD4DBBCB583}" srcOrd="1" destOrd="0" presId="urn:microsoft.com/office/officeart/2005/8/layout/vList2"/>
    <dgm:cxn modelId="{7A88CC40-CF65-4E8A-BE75-8241446C1EF6}" type="presParOf" srcId="{85D4439F-0BB6-4C53-BBAE-637B319518B8}" destId="{EE657ACE-6412-4161-8CD3-CFC3B7416323}" srcOrd="2" destOrd="0" presId="urn:microsoft.com/office/officeart/2005/8/layout/vList2"/>
    <dgm:cxn modelId="{8560B17E-4B56-40DD-877C-94F3175B126A}" type="presParOf" srcId="{85D4439F-0BB6-4C53-BBAE-637B319518B8}" destId="{5A864C7B-CC3C-4A72-90FD-F07262B34B32}" srcOrd="3" destOrd="0" presId="urn:microsoft.com/office/officeart/2005/8/layout/vList2"/>
    <dgm:cxn modelId="{28396B49-35DD-43ED-9F80-D95A54B9B9E4}" type="presParOf" srcId="{85D4439F-0BB6-4C53-BBAE-637B319518B8}" destId="{3D6BD518-EDF6-4A5D-B9D0-2B087EFECD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2BB53-2072-4641-8036-8B90E79D361D}">
      <dsp:nvSpPr>
        <dsp:cNvPr id="0" name=""/>
        <dsp:cNvSpPr/>
      </dsp:nvSpPr>
      <dsp:spPr>
        <a:xfrm>
          <a:off x="2820" y="-37605"/>
          <a:ext cx="8128709" cy="1181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Structural similarity </a:t>
          </a:r>
          <a:r>
            <a:rPr lang="en-US" sz="3100" b="0" kern="1200" dirty="0" smtClean="0"/>
            <a:t>between two proteins </a:t>
          </a:r>
          <a:r>
            <a:rPr lang="en-US" sz="3100" b="1" kern="1200" dirty="0" smtClean="0"/>
            <a:t> </a:t>
          </a:r>
          <a:r>
            <a:rPr lang="en-US" sz="3100" b="0" kern="1200" dirty="0" smtClean="0"/>
            <a:t>means</a:t>
          </a:r>
          <a:r>
            <a:rPr lang="en-US" sz="3100" b="1" kern="1200" dirty="0" smtClean="0"/>
            <a:t> functional similarities</a:t>
          </a:r>
          <a:endParaRPr lang="en-US" sz="3100" kern="1200" dirty="0"/>
        </a:p>
      </dsp:txBody>
      <dsp:txXfrm>
        <a:off x="37415" y="-3010"/>
        <a:ext cx="8059519" cy="1111979"/>
      </dsp:txXfrm>
    </dsp:sp>
    <dsp:sp modelId="{69459A16-FB8B-454B-8BC2-8118BE95C4A8}">
      <dsp:nvSpPr>
        <dsp:cNvPr id="0" name=""/>
        <dsp:cNvSpPr/>
      </dsp:nvSpPr>
      <dsp:spPr>
        <a:xfrm rot="3600000">
          <a:off x="4384056" y="1906218"/>
          <a:ext cx="1131279" cy="3506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489255" y="1976351"/>
        <a:ext cx="920881" cy="210398"/>
      </dsp:txXfrm>
    </dsp:sp>
    <dsp:sp modelId="{D5F405F3-4615-4F89-9947-B7F4DB6106DB}">
      <dsp:nvSpPr>
        <dsp:cNvPr id="0" name=""/>
        <dsp:cNvSpPr/>
      </dsp:nvSpPr>
      <dsp:spPr>
        <a:xfrm>
          <a:off x="4778567" y="3019538"/>
          <a:ext cx="2003798" cy="1001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954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954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954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Predict binding site</a:t>
          </a:r>
          <a:endParaRPr lang="en-US" sz="2000" b="1" kern="1200" dirty="0"/>
        </a:p>
      </dsp:txBody>
      <dsp:txXfrm>
        <a:off x="4807912" y="3048883"/>
        <a:ext cx="1945108" cy="943209"/>
      </dsp:txXfrm>
    </dsp:sp>
    <dsp:sp modelId="{8E062D90-C9B5-4F99-A462-C81139CA7C97}">
      <dsp:nvSpPr>
        <dsp:cNvPr id="0" name=""/>
        <dsp:cNvSpPr/>
      </dsp:nvSpPr>
      <dsp:spPr>
        <a:xfrm rot="10800000">
          <a:off x="3505878" y="3345155"/>
          <a:ext cx="1131279" cy="3506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 rot="10800000">
        <a:off x="3611077" y="3415288"/>
        <a:ext cx="920881" cy="210398"/>
      </dsp:txXfrm>
    </dsp:sp>
    <dsp:sp modelId="{737153C3-5DAE-48AC-A33D-E69D88D588A1}">
      <dsp:nvSpPr>
        <dsp:cNvPr id="0" name=""/>
        <dsp:cNvSpPr/>
      </dsp:nvSpPr>
      <dsp:spPr>
        <a:xfrm>
          <a:off x="1343297" y="3019538"/>
          <a:ext cx="2021171" cy="1001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Predict drug interaction</a:t>
          </a:r>
          <a:endParaRPr lang="en-US" sz="2000" b="1" kern="1200" dirty="0"/>
        </a:p>
      </dsp:txBody>
      <dsp:txXfrm>
        <a:off x="1372642" y="3048883"/>
        <a:ext cx="1962481" cy="943209"/>
      </dsp:txXfrm>
    </dsp:sp>
    <dsp:sp modelId="{BCF9789A-C17C-410B-83AA-2DF203934887}">
      <dsp:nvSpPr>
        <dsp:cNvPr id="0" name=""/>
        <dsp:cNvSpPr/>
      </dsp:nvSpPr>
      <dsp:spPr>
        <a:xfrm rot="18000000">
          <a:off x="2619014" y="1906218"/>
          <a:ext cx="1131279" cy="3506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724213" y="1976351"/>
        <a:ext cx="920881" cy="2103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F3002-A2AE-2641-967B-F08B3465EFE0}">
      <dsp:nvSpPr>
        <dsp:cNvPr id="0" name=""/>
        <dsp:cNvSpPr/>
      </dsp:nvSpPr>
      <dsp:spPr>
        <a:xfrm>
          <a:off x="1418541" y="0"/>
          <a:ext cx="945694" cy="977090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Class</a:t>
          </a:r>
          <a:endParaRPr lang="en-US" sz="1800" kern="1200" dirty="0"/>
        </a:p>
      </dsp:txBody>
      <dsp:txXfrm>
        <a:off x="1418541" y="0"/>
        <a:ext cx="945694" cy="977090"/>
      </dsp:txXfrm>
    </dsp:sp>
    <dsp:sp modelId="{C614229C-2020-7A4A-869E-60B8FB5C693E}">
      <dsp:nvSpPr>
        <dsp:cNvPr id="0" name=""/>
        <dsp:cNvSpPr/>
      </dsp:nvSpPr>
      <dsp:spPr>
        <a:xfrm>
          <a:off x="945694" y="977090"/>
          <a:ext cx="1891388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Fold</a:t>
          </a:r>
          <a:endParaRPr lang="en-US" sz="1800" kern="1200" dirty="0"/>
        </a:p>
      </dsp:txBody>
      <dsp:txXfrm>
        <a:off x="1276686" y="977090"/>
        <a:ext cx="1229402" cy="977090"/>
      </dsp:txXfrm>
    </dsp:sp>
    <dsp:sp modelId="{14853AD7-71BD-B645-BC0D-5844F03E5D4F}">
      <dsp:nvSpPr>
        <dsp:cNvPr id="0" name=""/>
        <dsp:cNvSpPr/>
      </dsp:nvSpPr>
      <dsp:spPr>
        <a:xfrm>
          <a:off x="472846" y="1954180"/>
          <a:ext cx="2837082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Superfamily</a:t>
          </a:r>
          <a:endParaRPr lang="en-US" sz="1800" kern="1200" dirty="0"/>
        </a:p>
      </dsp:txBody>
      <dsp:txXfrm>
        <a:off x="969336" y="1954180"/>
        <a:ext cx="1844103" cy="977090"/>
      </dsp:txXfrm>
    </dsp:sp>
    <dsp:sp modelId="{1A54E6C0-29E7-2548-85B5-0DD6B090F058}">
      <dsp:nvSpPr>
        <dsp:cNvPr id="0" name=""/>
        <dsp:cNvSpPr/>
      </dsp:nvSpPr>
      <dsp:spPr>
        <a:xfrm>
          <a:off x="0" y="2931270"/>
          <a:ext cx="3782776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Family</a:t>
          </a:r>
          <a:r>
            <a:rPr lang="en-US" sz="2400" kern="1200" dirty="0" smtClean="0"/>
            <a:t> </a:t>
          </a:r>
        </a:p>
      </dsp:txBody>
      <dsp:txXfrm>
        <a:off x="661985" y="2931270"/>
        <a:ext cx="2458804" cy="9770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1D941-D613-4EF4-9B4F-CBB90772ADF6}">
      <dsp:nvSpPr>
        <dsp:cNvPr id="0" name=""/>
        <dsp:cNvSpPr/>
      </dsp:nvSpPr>
      <dsp:spPr>
        <a:xfrm>
          <a:off x="291311" y="517"/>
          <a:ext cx="6497902" cy="90974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Multiclass classification</a:t>
          </a:r>
          <a:endParaRPr lang="en-US" sz="3600" kern="1200" dirty="0"/>
        </a:p>
      </dsp:txBody>
      <dsp:txXfrm>
        <a:off x="746185" y="517"/>
        <a:ext cx="5588154" cy="909748"/>
      </dsp:txXfrm>
    </dsp:sp>
    <dsp:sp modelId="{B209D5DF-2EF5-4591-A482-EC957F5B1916}">
      <dsp:nvSpPr>
        <dsp:cNvPr id="0" name=""/>
        <dsp:cNvSpPr/>
      </dsp:nvSpPr>
      <dsp:spPr>
        <a:xfrm>
          <a:off x="105199" y="1084984"/>
          <a:ext cx="6837773" cy="816879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Hierarchical classification</a:t>
          </a:r>
          <a:endParaRPr lang="en-US" sz="3600" kern="1200" dirty="0"/>
        </a:p>
      </dsp:txBody>
      <dsp:txXfrm>
        <a:off x="513639" y="1084984"/>
        <a:ext cx="6020894" cy="8168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6BA91-333E-4802-875D-FA59C343231F}">
      <dsp:nvSpPr>
        <dsp:cNvPr id="0" name=""/>
        <dsp:cNvSpPr/>
      </dsp:nvSpPr>
      <dsp:spPr>
        <a:xfrm>
          <a:off x="0" y="43064"/>
          <a:ext cx="6096000" cy="1193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Proteins have natural structural hierarchy</a:t>
          </a:r>
          <a:endParaRPr lang="en-US" sz="3000" kern="1200" dirty="0"/>
        </a:p>
      </dsp:txBody>
      <dsp:txXfrm>
        <a:off x="58257" y="101321"/>
        <a:ext cx="5979486" cy="1076886"/>
      </dsp:txXfrm>
    </dsp:sp>
    <dsp:sp modelId="{A852BE5A-2394-46CD-9395-4CD175BB344E}">
      <dsp:nvSpPr>
        <dsp:cNvPr id="0" name=""/>
        <dsp:cNvSpPr/>
      </dsp:nvSpPr>
      <dsp:spPr>
        <a:xfrm>
          <a:off x="0" y="1236464"/>
          <a:ext cx="6096000" cy="1738800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smtClean="0"/>
            <a:t>Can TSR-</a:t>
          </a:r>
          <a:r>
            <a:rPr lang="de-DE" sz="2300" kern="1200" dirty="0" smtClean="0"/>
            <a:t>3-D </a:t>
          </a:r>
          <a:r>
            <a:rPr lang="de-DE" sz="2300" kern="1200" dirty="0" err="1" smtClean="0"/>
            <a:t>Structural</a:t>
          </a:r>
          <a:r>
            <a:rPr lang="de-DE" sz="2300" kern="1200" dirty="0" smtClean="0"/>
            <a:t> </a:t>
          </a:r>
          <a:r>
            <a:rPr lang="de-DE" sz="2300" kern="1200" dirty="0" smtClean="0"/>
            <a:t>Fingerprints</a:t>
          </a:r>
          <a:r>
            <a:rPr lang="en-US" sz="2300" kern="1200" dirty="0" smtClean="0"/>
            <a:t> be used as structural features for performing hierarchical classification of proteins based on their structures?</a:t>
          </a:r>
          <a:endParaRPr lang="en-US" sz="2300" kern="1200" dirty="0"/>
        </a:p>
      </dsp:txBody>
      <dsp:txXfrm>
        <a:off x="0" y="1236464"/>
        <a:ext cx="6096000" cy="1738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A8D8A-6FD9-4795-A1C7-1D6322BB52AA}">
      <dsp:nvSpPr>
        <dsp:cNvPr id="0" name=""/>
        <dsp:cNvSpPr/>
      </dsp:nvSpPr>
      <dsp:spPr>
        <a:xfrm>
          <a:off x="0" y="292156"/>
          <a:ext cx="3568588" cy="7749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62" tIns="249936" rIns="27696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Trains classifier only at parent nodes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Truly hierarchical</a:t>
          </a:r>
        </a:p>
      </dsp:txBody>
      <dsp:txXfrm>
        <a:off x="0" y="292156"/>
        <a:ext cx="3568588" cy="774900"/>
      </dsp:txXfrm>
    </dsp:sp>
    <dsp:sp modelId="{4FAE5F77-8D02-46B7-8928-12963A09B0A6}">
      <dsp:nvSpPr>
        <dsp:cNvPr id="0" name=""/>
        <dsp:cNvSpPr/>
      </dsp:nvSpPr>
      <dsp:spPr>
        <a:xfrm>
          <a:off x="178429" y="20284"/>
          <a:ext cx="2498011" cy="4489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419" tIns="0" rIns="9441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Local classifier per parent node </a:t>
          </a:r>
          <a:endParaRPr lang="en-US" sz="1200" kern="1200" dirty="0"/>
        </a:p>
      </dsp:txBody>
      <dsp:txXfrm>
        <a:off x="200347" y="42202"/>
        <a:ext cx="2454175" cy="405156"/>
      </dsp:txXfrm>
    </dsp:sp>
    <dsp:sp modelId="{B198B072-18AB-4ADE-9009-8DE788E513F4}">
      <dsp:nvSpPr>
        <dsp:cNvPr id="0" name=""/>
        <dsp:cNvSpPr/>
      </dsp:nvSpPr>
      <dsp:spPr>
        <a:xfrm>
          <a:off x="0" y="1308976"/>
          <a:ext cx="3568588" cy="7560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62" tIns="249936" rIns="27696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Decision tree based attribute selection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>
        <a:off x="0" y="1308976"/>
        <a:ext cx="3568588" cy="756000"/>
      </dsp:txXfrm>
    </dsp:sp>
    <dsp:sp modelId="{4E6B9881-121E-413C-9D03-B8CE74B5430B}">
      <dsp:nvSpPr>
        <dsp:cNvPr id="0" name=""/>
        <dsp:cNvSpPr/>
      </dsp:nvSpPr>
      <dsp:spPr>
        <a:xfrm>
          <a:off x="178429" y="1131856"/>
          <a:ext cx="2498011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419" tIns="0" rIns="9441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Attribute selection per parent node</a:t>
          </a:r>
          <a:endParaRPr lang="en-US" sz="1200" kern="1200" dirty="0"/>
        </a:p>
      </dsp:txBody>
      <dsp:txXfrm>
        <a:off x="195722" y="1149149"/>
        <a:ext cx="2463425" cy="319654"/>
      </dsp:txXfrm>
    </dsp:sp>
    <dsp:sp modelId="{F33DA162-1C0F-4F60-B170-6322D637B06A}">
      <dsp:nvSpPr>
        <dsp:cNvPr id="0" name=""/>
        <dsp:cNvSpPr/>
      </dsp:nvSpPr>
      <dsp:spPr>
        <a:xfrm>
          <a:off x="0" y="2306896"/>
          <a:ext cx="3568588" cy="5481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62" tIns="249936" rIns="27696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i="1" kern="1200" dirty="0" smtClean="0"/>
            <a:t>All-descendants’ policy</a:t>
          </a:r>
          <a:endParaRPr lang="en-US" sz="1400" kern="1200" dirty="0"/>
        </a:p>
      </dsp:txBody>
      <dsp:txXfrm>
        <a:off x="0" y="2306896"/>
        <a:ext cx="3568588" cy="548100"/>
      </dsp:txXfrm>
    </dsp:sp>
    <dsp:sp modelId="{4F5834B4-8841-4AD2-BDD9-4EE7DABC48BE}">
      <dsp:nvSpPr>
        <dsp:cNvPr id="0" name=""/>
        <dsp:cNvSpPr/>
      </dsp:nvSpPr>
      <dsp:spPr>
        <a:xfrm>
          <a:off x="178429" y="2129776"/>
          <a:ext cx="2498011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419" tIns="0" rIns="9441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Training set selection policy for multiclass hierarchical classification</a:t>
          </a:r>
          <a:endParaRPr lang="en-US" sz="1200" kern="1200" dirty="0"/>
        </a:p>
      </dsp:txBody>
      <dsp:txXfrm>
        <a:off x="195722" y="2147069"/>
        <a:ext cx="2463425" cy="319654"/>
      </dsp:txXfrm>
    </dsp:sp>
    <dsp:sp modelId="{48CE4670-D78B-4254-BD2E-69C22611FB49}">
      <dsp:nvSpPr>
        <dsp:cNvPr id="0" name=""/>
        <dsp:cNvSpPr/>
      </dsp:nvSpPr>
      <dsp:spPr>
        <a:xfrm>
          <a:off x="0" y="3096916"/>
          <a:ext cx="3568588" cy="9450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62" tIns="249936" rIns="27696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Misclassification at any level is penalized and the instance is considered incorrectly classified</a:t>
          </a:r>
          <a:endParaRPr lang="en-US" sz="1400" kern="1200" dirty="0"/>
        </a:p>
      </dsp:txBody>
      <dsp:txXfrm>
        <a:off x="0" y="3096916"/>
        <a:ext cx="3568588" cy="945000"/>
      </dsp:txXfrm>
    </dsp:sp>
    <dsp:sp modelId="{E935AA4D-FBCD-466C-A5D7-D9C31BDF252A}">
      <dsp:nvSpPr>
        <dsp:cNvPr id="0" name=""/>
        <dsp:cNvSpPr/>
      </dsp:nvSpPr>
      <dsp:spPr>
        <a:xfrm>
          <a:off x="178429" y="2919796"/>
          <a:ext cx="2498011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419" tIns="0" rIns="9441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Evaluation</a:t>
          </a:r>
          <a:endParaRPr lang="en-US" sz="1200" kern="1200" dirty="0"/>
        </a:p>
      </dsp:txBody>
      <dsp:txXfrm>
        <a:off x="195722" y="2937089"/>
        <a:ext cx="2463425" cy="319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FA947-22A8-1E4B-98F9-069594625C30}">
      <dsp:nvSpPr>
        <dsp:cNvPr id="0" name=""/>
        <dsp:cNvSpPr/>
      </dsp:nvSpPr>
      <dsp:spPr>
        <a:xfrm>
          <a:off x="0" y="417429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992FE-DB02-A94B-937A-5B7569B7FA14}">
      <dsp:nvSpPr>
        <dsp:cNvPr id="0" name=""/>
        <dsp:cNvSpPr/>
      </dsp:nvSpPr>
      <dsp:spPr>
        <a:xfrm>
          <a:off x="394335" y="63189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Define Structural Unit</a:t>
          </a:r>
          <a:endParaRPr lang="en-US" sz="2400" kern="1200" dirty="0"/>
        </a:p>
      </dsp:txBody>
      <dsp:txXfrm>
        <a:off x="428920" y="97774"/>
        <a:ext cx="5451520" cy="639310"/>
      </dsp:txXfrm>
    </dsp:sp>
    <dsp:sp modelId="{7FBDCC98-1BD1-BB46-8855-78D9C4BDEB47}">
      <dsp:nvSpPr>
        <dsp:cNvPr id="0" name=""/>
        <dsp:cNvSpPr/>
      </dsp:nvSpPr>
      <dsp:spPr>
        <a:xfrm>
          <a:off x="0" y="1506069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0E1FB-1D44-2E4D-A9F8-6C8711F2721C}">
      <dsp:nvSpPr>
        <dsp:cNvPr id="0" name=""/>
        <dsp:cNvSpPr/>
      </dsp:nvSpPr>
      <dsp:spPr>
        <a:xfrm>
          <a:off x="394335" y="1151829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Degree of Comparison</a:t>
          </a:r>
          <a:endParaRPr lang="en-US" sz="2400" kern="1200" dirty="0"/>
        </a:p>
      </dsp:txBody>
      <dsp:txXfrm>
        <a:off x="428920" y="1186414"/>
        <a:ext cx="5451520" cy="639310"/>
      </dsp:txXfrm>
    </dsp:sp>
    <dsp:sp modelId="{1079BBC0-D1B1-2E4E-A318-770C97C0D275}">
      <dsp:nvSpPr>
        <dsp:cNvPr id="0" name=""/>
        <dsp:cNvSpPr/>
      </dsp:nvSpPr>
      <dsp:spPr>
        <a:xfrm>
          <a:off x="0" y="2594709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52871-1334-9043-AC09-C225AB3D8076}">
      <dsp:nvSpPr>
        <dsp:cNvPr id="0" name=""/>
        <dsp:cNvSpPr/>
      </dsp:nvSpPr>
      <dsp:spPr>
        <a:xfrm>
          <a:off x="394335" y="2240469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Method for Comparing</a:t>
          </a:r>
          <a:endParaRPr lang="en-US" sz="2400" kern="1200" dirty="0"/>
        </a:p>
      </dsp:txBody>
      <dsp:txXfrm>
        <a:off x="428920" y="2275054"/>
        <a:ext cx="5451520" cy="639310"/>
      </dsp:txXfrm>
    </dsp:sp>
    <dsp:sp modelId="{EAD3BCFA-0B41-C941-AA7B-C1422B136BB3}">
      <dsp:nvSpPr>
        <dsp:cNvPr id="0" name=""/>
        <dsp:cNvSpPr/>
      </dsp:nvSpPr>
      <dsp:spPr>
        <a:xfrm>
          <a:off x="0" y="3683349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5C5F3-F025-894B-81E2-D3C7DB6D311B}">
      <dsp:nvSpPr>
        <dsp:cNvPr id="0" name=""/>
        <dsp:cNvSpPr/>
      </dsp:nvSpPr>
      <dsp:spPr>
        <a:xfrm>
          <a:off x="394335" y="3329109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Establishing Statistical Equivalence</a:t>
          </a:r>
          <a:endParaRPr lang="en-US" sz="2400" kern="1200" dirty="0"/>
        </a:p>
      </dsp:txBody>
      <dsp:txXfrm>
        <a:off x="428920" y="3363694"/>
        <a:ext cx="5451520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1E46F-39B4-5A49-B585-B7E18F201933}">
      <dsp:nvSpPr>
        <dsp:cNvPr id="0" name=""/>
        <dsp:cNvSpPr/>
      </dsp:nvSpPr>
      <dsp:spPr>
        <a:xfrm>
          <a:off x="3327439" y="1794841"/>
          <a:ext cx="1771204" cy="1470287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/>
            <a:t>(x, y, z)</a:t>
          </a:r>
          <a:r>
            <a:rPr lang="en-US" sz="1400" b="1" kern="1200" dirty="0" smtClean="0"/>
            <a:t> coordinates for every atom of every amino acid in sequence</a:t>
          </a:r>
          <a:endParaRPr lang="en-US" sz="1400" b="1" kern="1200" dirty="0"/>
        </a:p>
      </dsp:txBody>
      <dsp:txXfrm>
        <a:off x="3586826" y="2010160"/>
        <a:ext cx="1252430" cy="1039649"/>
      </dsp:txXfrm>
    </dsp:sp>
    <dsp:sp modelId="{B3774E2E-EABA-F34D-983E-01D5E5B0015D}">
      <dsp:nvSpPr>
        <dsp:cNvPr id="0" name=""/>
        <dsp:cNvSpPr/>
      </dsp:nvSpPr>
      <dsp:spPr>
        <a:xfrm rot="12920424">
          <a:off x="1578776" y="1091216"/>
          <a:ext cx="2052561" cy="59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295D08-DED6-4747-8E92-D3D826185A06}">
      <dsp:nvSpPr>
        <dsp:cNvPr id="0" name=""/>
        <dsp:cNvSpPr/>
      </dsp:nvSpPr>
      <dsp:spPr>
        <a:xfrm>
          <a:off x="772724" y="0"/>
          <a:ext cx="1990328" cy="159226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X-ray diffraction method-</a:t>
          </a:r>
          <a:r>
            <a:rPr lang="en-US" sz="1800" b="1" kern="1200" dirty="0" smtClean="0"/>
            <a:t>Only one </a:t>
          </a:r>
          <a:r>
            <a:rPr lang="en-US" sz="1800" b="1" i="1" kern="1200" dirty="0" smtClean="0"/>
            <a:t>Rigid Model</a:t>
          </a:r>
        </a:p>
      </dsp:txBody>
      <dsp:txXfrm>
        <a:off x="819360" y="46636"/>
        <a:ext cx="1897056" cy="1498991"/>
      </dsp:txXfrm>
    </dsp:sp>
    <dsp:sp modelId="{4AF782BF-0DB3-0047-A529-3B7B4AAC828E}">
      <dsp:nvSpPr>
        <dsp:cNvPr id="0" name=""/>
        <dsp:cNvSpPr/>
      </dsp:nvSpPr>
      <dsp:spPr>
        <a:xfrm rot="19500000">
          <a:off x="4812277" y="1175491"/>
          <a:ext cx="1817618" cy="59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CD82CB-FD0F-C240-8315-6C145E0353C5}">
      <dsp:nvSpPr>
        <dsp:cNvPr id="0" name=""/>
        <dsp:cNvSpPr/>
      </dsp:nvSpPr>
      <dsp:spPr>
        <a:xfrm>
          <a:off x="5470375" y="156637"/>
          <a:ext cx="1990328" cy="159226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Nuclear magnetic resonance method</a:t>
          </a:r>
          <a:r>
            <a:rPr lang="en-US" sz="1800" b="1" kern="1200" dirty="0" smtClean="0"/>
            <a:t>- Multiple </a:t>
          </a:r>
          <a:r>
            <a:rPr lang="en-US" sz="1800" b="1" i="1" kern="1200" dirty="0" smtClean="0"/>
            <a:t>Flexible Models</a:t>
          </a:r>
          <a:endParaRPr lang="en-US" sz="1800" b="1" i="1" kern="1200" dirty="0"/>
        </a:p>
      </dsp:txBody>
      <dsp:txXfrm>
        <a:off x="5517011" y="203273"/>
        <a:ext cx="1897056" cy="14989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1A73-DD18-41C5-B29E-626A9066C112}">
      <dsp:nvSpPr>
        <dsp:cNvPr id="0" name=""/>
        <dsp:cNvSpPr/>
      </dsp:nvSpPr>
      <dsp:spPr>
        <a:xfrm>
          <a:off x="0" y="305109"/>
          <a:ext cx="822430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032F1-F5E5-4DEB-9D36-28DBE2C02540}">
      <dsp:nvSpPr>
        <dsp:cNvPr id="0" name=""/>
        <dsp:cNvSpPr/>
      </dsp:nvSpPr>
      <dsp:spPr>
        <a:xfrm>
          <a:off x="411215" y="39429"/>
          <a:ext cx="5757016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602" tIns="0" rIns="21760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Computational expenses and inefficient for real time database search</a:t>
          </a:r>
          <a:endParaRPr lang="en-US" sz="1800" kern="1200" dirty="0"/>
        </a:p>
      </dsp:txBody>
      <dsp:txXfrm>
        <a:off x="437154" y="65368"/>
        <a:ext cx="5705138" cy="479482"/>
      </dsp:txXfrm>
    </dsp:sp>
    <dsp:sp modelId="{C33108DC-5BDF-4677-829D-4A4A26069FE6}">
      <dsp:nvSpPr>
        <dsp:cNvPr id="0" name=""/>
        <dsp:cNvSpPr/>
      </dsp:nvSpPr>
      <dsp:spPr>
        <a:xfrm>
          <a:off x="0" y="1121589"/>
          <a:ext cx="822430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84822-6F39-490D-B099-5087F6FBCEEC}">
      <dsp:nvSpPr>
        <dsp:cNvPr id="0" name=""/>
        <dsp:cNvSpPr/>
      </dsp:nvSpPr>
      <dsp:spPr>
        <a:xfrm>
          <a:off x="411215" y="855909"/>
          <a:ext cx="5757016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602" tIns="0" rIns="21760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Global alignment </a:t>
          </a:r>
          <a:r>
            <a:rPr lang="en-US" sz="1800" b="1" u="sng" kern="1200" dirty="0" smtClean="0"/>
            <a:t>does not mean good local alignment</a:t>
          </a:r>
          <a:endParaRPr lang="en-US" sz="1800" u="sng" kern="1200" dirty="0"/>
        </a:p>
      </dsp:txBody>
      <dsp:txXfrm>
        <a:off x="437154" y="881848"/>
        <a:ext cx="5705138" cy="479482"/>
      </dsp:txXfrm>
    </dsp:sp>
    <dsp:sp modelId="{3254291D-DA0E-4B85-AC3A-989669514B01}">
      <dsp:nvSpPr>
        <dsp:cNvPr id="0" name=""/>
        <dsp:cNvSpPr/>
      </dsp:nvSpPr>
      <dsp:spPr>
        <a:xfrm>
          <a:off x="0" y="1938069"/>
          <a:ext cx="822430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880A-B131-4E55-9EF1-171702E33327}">
      <dsp:nvSpPr>
        <dsp:cNvPr id="0" name=""/>
        <dsp:cNvSpPr/>
      </dsp:nvSpPr>
      <dsp:spPr>
        <a:xfrm>
          <a:off x="411215" y="1672389"/>
          <a:ext cx="5757016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602" tIns="0" rIns="21760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Lack of sequence information</a:t>
          </a:r>
          <a:endParaRPr lang="en-US" sz="1800" kern="1200" dirty="0"/>
        </a:p>
      </dsp:txBody>
      <dsp:txXfrm>
        <a:off x="437154" y="1698328"/>
        <a:ext cx="5705138" cy="479482"/>
      </dsp:txXfrm>
    </dsp:sp>
    <dsp:sp modelId="{BECF4A32-A680-4781-AB4D-406C0D0AC027}">
      <dsp:nvSpPr>
        <dsp:cNvPr id="0" name=""/>
        <dsp:cNvSpPr/>
      </dsp:nvSpPr>
      <dsp:spPr>
        <a:xfrm>
          <a:off x="0" y="2754549"/>
          <a:ext cx="822430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9BFA5-7A46-4ACE-A846-2BC217636D14}">
      <dsp:nvSpPr>
        <dsp:cNvPr id="0" name=""/>
        <dsp:cNvSpPr/>
      </dsp:nvSpPr>
      <dsp:spPr>
        <a:xfrm>
          <a:off x="411215" y="2488869"/>
          <a:ext cx="5757016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602" tIns="0" rIns="21760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Lack of scale sensitivity</a:t>
          </a:r>
          <a:endParaRPr lang="en-US" sz="1800" kern="1200" dirty="0"/>
        </a:p>
      </dsp:txBody>
      <dsp:txXfrm>
        <a:off x="437154" y="2514808"/>
        <a:ext cx="5705138" cy="479482"/>
      </dsp:txXfrm>
    </dsp:sp>
    <dsp:sp modelId="{4696030F-86B3-684E-801A-2AEA763C4658}">
      <dsp:nvSpPr>
        <dsp:cNvPr id="0" name=""/>
        <dsp:cNvSpPr/>
      </dsp:nvSpPr>
      <dsp:spPr>
        <a:xfrm>
          <a:off x="0" y="3571029"/>
          <a:ext cx="822430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1BE13-6C62-7C44-AAB0-6711958B82E1}">
      <dsp:nvSpPr>
        <dsp:cNvPr id="0" name=""/>
        <dsp:cNvSpPr/>
      </dsp:nvSpPr>
      <dsp:spPr>
        <a:xfrm>
          <a:off x="411215" y="3305349"/>
          <a:ext cx="5757016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602" tIns="0" rIns="21760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Sequential</a:t>
          </a:r>
          <a:endParaRPr lang="en-US" sz="1800" kern="1200" dirty="0"/>
        </a:p>
      </dsp:txBody>
      <dsp:txXfrm>
        <a:off x="437154" y="3331288"/>
        <a:ext cx="5705138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F0990-CAFB-1749-9B6A-4CF7AD0FD6F1}">
      <dsp:nvSpPr>
        <dsp:cNvPr id="0" name=""/>
        <dsp:cNvSpPr/>
      </dsp:nvSpPr>
      <dsp:spPr>
        <a:xfrm>
          <a:off x="0" y="3569039"/>
          <a:ext cx="7886700" cy="7808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Poisson distribution to estimate the closeness of estimate and expected value using the prior knowledge</a:t>
          </a:r>
          <a:endParaRPr lang="en-US" sz="1800" kern="1200" dirty="0"/>
        </a:p>
      </dsp:txBody>
      <dsp:txXfrm>
        <a:off x="0" y="3569039"/>
        <a:ext cx="7886700" cy="780818"/>
      </dsp:txXfrm>
    </dsp:sp>
    <dsp:sp modelId="{F2B62170-98B0-214E-9FAD-EADADF09941A}">
      <dsp:nvSpPr>
        <dsp:cNvPr id="0" name=""/>
        <dsp:cNvSpPr/>
      </dsp:nvSpPr>
      <dsp:spPr>
        <a:xfrm rot="10800000">
          <a:off x="0" y="2379853"/>
          <a:ext cx="7886700" cy="120089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Establish statistical significance using Extreme value deviation or Normal distribution</a:t>
          </a:r>
          <a:endParaRPr lang="en-US" sz="1800" kern="1200" dirty="0"/>
        </a:p>
      </dsp:txBody>
      <dsp:txXfrm rot="10800000">
        <a:off x="0" y="2379853"/>
        <a:ext cx="7886700" cy="780308"/>
      </dsp:txXfrm>
    </dsp:sp>
    <dsp:sp modelId="{16BC9DB7-4E12-944C-9C8C-006E40145C75}">
      <dsp:nvSpPr>
        <dsp:cNvPr id="0" name=""/>
        <dsp:cNvSpPr/>
      </dsp:nvSpPr>
      <dsp:spPr>
        <a:xfrm rot="10800000">
          <a:off x="0" y="1190666"/>
          <a:ext cx="7886700" cy="120089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 address this concern: Unrelated sequence with less than 40% known homology is utilized</a:t>
          </a:r>
          <a:endParaRPr lang="en-US" sz="1800" kern="1200" dirty="0"/>
        </a:p>
      </dsp:txBody>
      <dsp:txXfrm rot="10800000">
        <a:off x="0" y="1190666"/>
        <a:ext cx="7886700" cy="780308"/>
      </dsp:txXfrm>
    </dsp:sp>
    <dsp:sp modelId="{319C74CB-5278-6348-9F2E-A38402E2F339}">
      <dsp:nvSpPr>
        <dsp:cNvPr id="0" name=""/>
        <dsp:cNvSpPr/>
      </dsp:nvSpPr>
      <dsp:spPr>
        <a:xfrm rot="10800000">
          <a:off x="0" y="1479"/>
          <a:ext cx="7886700" cy="120089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 similarity reflects common ancestry (homology)  or convergence to a similar structure from independent origin ( analogy)</a:t>
          </a:r>
          <a:endParaRPr lang="en-US" sz="1800" kern="1200" dirty="0"/>
        </a:p>
      </dsp:txBody>
      <dsp:txXfrm rot="10800000">
        <a:off x="0" y="1479"/>
        <a:ext cx="7886700" cy="780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C6A1C-E2AD-AB46-B5B1-BE979C87B9CD}">
      <dsp:nvSpPr>
        <dsp:cNvPr id="0" name=""/>
        <dsp:cNvSpPr/>
      </dsp:nvSpPr>
      <dsp:spPr>
        <a:xfrm>
          <a:off x="0" y="163268"/>
          <a:ext cx="7886700" cy="1216800"/>
        </a:xfrm>
        <a:prstGeom prst="roundRect">
          <a:avLst/>
        </a:prstGeom>
        <a:solidFill>
          <a:srgbClr val="FFFFFF"/>
        </a:solidFill>
        <a:ln>
          <a:solidFill>
            <a:srgbClr val="0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Reference frame transformation</a:t>
          </a:r>
          <a:endParaRPr lang="en-US" sz="3200" kern="1200" dirty="0"/>
        </a:p>
      </dsp:txBody>
      <dsp:txXfrm>
        <a:off x="59399" y="222667"/>
        <a:ext cx="7767902" cy="1098002"/>
      </dsp:txXfrm>
    </dsp:sp>
    <dsp:sp modelId="{DDFB9A73-617E-7241-A457-AB4C188C164B}">
      <dsp:nvSpPr>
        <dsp:cNvPr id="0" name=""/>
        <dsp:cNvSpPr/>
      </dsp:nvSpPr>
      <dsp:spPr>
        <a:xfrm>
          <a:off x="0" y="1567269"/>
          <a:ext cx="7886700" cy="1216800"/>
        </a:xfrm>
        <a:prstGeom prst="roundRect">
          <a:avLst/>
        </a:prstGeom>
        <a:noFill/>
        <a:ln>
          <a:solidFill>
            <a:srgbClr val="0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Residue information</a:t>
          </a:r>
          <a:endParaRPr lang="en-US" sz="3200" kern="1200" dirty="0"/>
        </a:p>
      </dsp:txBody>
      <dsp:txXfrm>
        <a:off x="59399" y="1626668"/>
        <a:ext cx="7767902" cy="1098002"/>
      </dsp:txXfrm>
    </dsp:sp>
    <dsp:sp modelId="{6675C380-EC8E-7947-B2FE-D26D805D1246}">
      <dsp:nvSpPr>
        <dsp:cNvPr id="0" name=""/>
        <dsp:cNvSpPr/>
      </dsp:nvSpPr>
      <dsp:spPr>
        <a:xfrm>
          <a:off x="0" y="2971269"/>
          <a:ext cx="7886700" cy="1216800"/>
        </a:xfrm>
        <a:prstGeom prst="roundRect">
          <a:avLst/>
        </a:prstGeom>
        <a:noFill/>
        <a:ln>
          <a:solidFill>
            <a:srgbClr val="0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Non-Sequential Local comparisons</a:t>
          </a:r>
          <a:endParaRPr lang="en-US" sz="3200" kern="1200" dirty="0"/>
        </a:p>
      </dsp:txBody>
      <dsp:txXfrm>
        <a:off x="59399" y="3030668"/>
        <a:ext cx="7767902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736C8-6D60-4B6D-BE03-EEEEBE7E5B97}">
      <dsp:nvSpPr>
        <dsp:cNvPr id="0" name=""/>
        <dsp:cNvSpPr/>
      </dsp:nvSpPr>
      <dsp:spPr>
        <a:xfrm>
          <a:off x="0" y="523043"/>
          <a:ext cx="7886700" cy="15590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Equal width/range was </a:t>
          </a:r>
          <a:r>
            <a:rPr lang="en-US" sz="2800" b="1" i="1" kern="1200" dirty="0" smtClean="0"/>
            <a:t>inconsistent</a:t>
          </a:r>
          <a:r>
            <a:rPr lang="en-US" sz="2800" kern="1200" dirty="0" smtClean="0"/>
            <a:t> with the angle and length distribution of TSR in </a:t>
          </a:r>
          <a:r>
            <a:rPr lang="de-DE" sz="2800" kern="1200" dirty="0" smtClean="0"/>
            <a:t>3-D</a:t>
          </a:r>
          <a:endParaRPr lang="en-US" sz="2800" kern="1200" dirty="0"/>
        </a:p>
      </dsp:txBody>
      <dsp:txXfrm>
        <a:off x="76105" y="599148"/>
        <a:ext cx="7734490" cy="1406815"/>
      </dsp:txXfrm>
    </dsp:sp>
    <dsp:sp modelId="{512E33AB-FD49-495F-9247-BD53551C076F}">
      <dsp:nvSpPr>
        <dsp:cNvPr id="0" name=""/>
        <dsp:cNvSpPr/>
      </dsp:nvSpPr>
      <dsp:spPr>
        <a:xfrm>
          <a:off x="0" y="2269269"/>
          <a:ext cx="7886700" cy="15590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To prevent mis-assignment of patch to a key </a:t>
          </a:r>
          <a:r>
            <a:rPr lang="en-US" sz="2800" b="1" u="sng" kern="1200" dirty="0" smtClean="0"/>
            <a:t>Adaptive unsupervised Iterative Discretization </a:t>
          </a:r>
          <a:r>
            <a:rPr lang="en-US" sz="2800" b="0" u="none" kern="1200" dirty="0" smtClean="0"/>
            <a:t>technique proposed for discretization</a:t>
          </a:r>
          <a:r>
            <a:rPr lang="en-US" sz="2800" kern="1200" dirty="0" smtClean="0"/>
            <a:t> </a:t>
          </a:r>
          <a:endParaRPr lang="en-US" sz="2800" kern="1200" dirty="0"/>
        </a:p>
      </dsp:txBody>
      <dsp:txXfrm>
        <a:off x="76105" y="2345374"/>
        <a:ext cx="7734490" cy="14068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F3002-A2AE-2641-967B-F08B3465EFE0}">
      <dsp:nvSpPr>
        <dsp:cNvPr id="0" name=""/>
        <dsp:cNvSpPr/>
      </dsp:nvSpPr>
      <dsp:spPr>
        <a:xfrm>
          <a:off x="1418541" y="0"/>
          <a:ext cx="945694" cy="977090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Class</a:t>
          </a:r>
          <a:endParaRPr lang="en-US" sz="1800" kern="1200" dirty="0"/>
        </a:p>
      </dsp:txBody>
      <dsp:txXfrm>
        <a:off x="1418541" y="0"/>
        <a:ext cx="945694" cy="977090"/>
      </dsp:txXfrm>
    </dsp:sp>
    <dsp:sp modelId="{C614229C-2020-7A4A-869E-60B8FB5C693E}">
      <dsp:nvSpPr>
        <dsp:cNvPr id="0" name=""/>
        <dsp:cNvSpPr/>
      </dsp:nvSpPr>
      <dsp:spPr>
        <a:xfrm>
          <a:off x="945694" y="977090"/>
          <a:ext cx="1891388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Fold</a:t>
          </a:r>
          <a:endParaRPr lang="en-US" sz="1800" kern="1200" dirty="0"/>
        </a:p>
      </dsp:txBody>
      <dsp:txXfrm>
        <a:off x="1276686" y="977090"/>
        <a:ext cx="1229402" cy="977090"/>
      </dsp:txXfrm>
    </dsp:sp>
    <dsp:sp modelId="{14853AD7-71BD-B645-BC0D-5844F03E5D4F}">
      <dsp:nvSpPr>
        <dsp:cNvPr id="0" name=""/>
        <dsp:cNvSpPr/>
      </dsp:nvSpPr>
      <dsp:spPr>
        <a:xfrm>
          <a:off x="472846" y="1954180"/>
          <a:ext cx="2837082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Superfamily</a:t>
          </a:r>
          <a:endParaRPr lang="en-US" sz="1800" kern="1200" dirty="0"/>
        </a:p>
      </dsp:txBody>
      <dsp:txXfrm>
        <a:off x="969336" y="1954180"/>
        <a:ext cx="1844103" cy="977090"/>
      </dsp:txXfrm>
    </dsp:sp>
    <dsp:sp modelId="{1A54E6C0-29E7-2548-85B5-0DD6B090F058}">
      <dsp:nvSpPr>
        <dsp:cNvPr id="0" name=""/>
        <dsp:cNvSpPr/>
      </dsp:nvSpPr>
      <dsp:spPr>
        <a:xfrm>
          <a:off x="0" y="2931270"/>
          <a:ext cx="3782776" cy="977090"/>
        </a:xfrm>
        <a:prstGeom prst="trapezoid">
          <a:avLst>
            <a:gd name="adj" fmla="val 48393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Family</a:t>
          </a:r>
          <a:r>
            <a:rPr lang="en-US" sz="2400" kern="1200" dirty="0" smtClean="0"/>
            <a:t> </a:t>
          </a:r>
        </a:p>
      </dsp:txBody>
      <dsp:txXfrm>
        <a:off x="661985" y="2931270"/>
        <a:ext cx="2458804" cy="9770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94735-6870-4FCE-8480-E9E5D5B7D091}">
      <dsp:nvSpPr>
        <dsp:cNvPr id="0" name=""/>
        <dsp:cNvSpPr/>
      </dsp:nvSpPr>
      <dsp:spPr>
        <a:xfrm>
          <a:off x="0" y="25749"/>
          <a:ext cx="7886700" cy="131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Traditionally Functional Groups are found by performing sequence alignment to look for conserved groups of amino acids</a:t>
          </a:r>
          <a:endParaRPr lang="en-US" sz="2400" kern="1200" dirty="0"/>
        </a:p>
      </dsp:txBody>
      <dsp:txXfrm>
        <a:off x="63968" y="89717"/>
        <a:ext cx="7758764" cy="1182464"/>
      </dsp:txXfrm>
    </dsp:sp>
    <dsp:sp modelId="{EE657ACE-6412-4161-8CD3-CFC3B7416323}">
      <dsp:nvSpPr>
        <dsp:cNvPr id="0" name=""/>
        <dsp:cNvSpPr/>
      </dsp:nvSpPr>
      <dsp:spPr>
        <a:xfrm>
          <a:off x="0" y="1520469"/>
          <a:ext cx="7886700" cy="131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Phylogeny tree is used for clustering similar protein groups, sometimes these groups are functional groups</a:t>
          </a:r>
          <a:endParaRPr lang="en-US" sz="2400" kern="1200" dirty="0"/>
        </a:p>
      </dsp:txBody>
      <dsp:txXfrm>
        <a:off x="63968" y="1584437"/>
        <a:ext cx="7758764" cy="1182464"/>
      </dsp:txXfrm>
    </dsp:sp>
    <dsp:sp modelId="{3D6BD518-EDF6-4A5D-B9D0-2B087EFECD0F}">
      <dsp:nvSpPr>
        <dsp:cNvPr id="0" name=""/>
        <dsp:cNvSpPr/>
      </dsp:nvSpPr>
      <dsp:spPr>
        <a:xfrm>
          <a:off x="0" y="3015188"/>
          <a:ext cx="7886700" cy="131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Structure is more conserved functionally compared to sequence</a:t>
          </a:r>
          <a:endParaRPr lang="en-US" sz="2400" b="1" kern="1200" dirty="0"/>
        </a:p>
      </dsp:txBody>
      <dsp:txXfrm>
        <a:off x="63968" y="3079156"/>
        <a:ext cx="7758764" cy="1182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958E6-A4A3-1B43-937A-B09C8EB18BD3}" type="datetimeFigureOut">
              <a:rPr lang="en-US" smtClean="0"/>
              <a:t>3/3/17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89FAB-DBD6-6548-980F-18516BA150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42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4485C-0478-4D81-A41D-0DFF241FDA2E}" type="datetimeFigureOut">
              <a:rPr lang="en-US" smtClean="0"/>
              <a:pPr/>
              <a:t>3/3/17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AD7C-B16B-445C-8877-11F490C7DB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677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it useful..</a:t>
            </a:r>
            <a:r>
              <a:rPr lang="en-US" baseline="0" dirty="0" smtClean="0"/>
              <a:t> Medicines have a pathway and their functionality can be well determined by knowing the function of proteins they interact with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2091F-F982-486E-834F-CE8C4F4C0A4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73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variance is</a:t>
            </a:r>
            <a:r>
              <a:rPr lang="en-US" baseline="0" dirty="0" smtClean="0"/>
              <a:t> calculated for a given iteration as sum of deviation for each bin. The optimal number of bins are chosen based on minimizing the variation.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2091F-F982-486E-834F-CE8C4F4C0A4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30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D= aspartic acid, G=glycine, F=phenylalanine</a:t>
            </a:r>
          </a:p>
          <a:p>
            <a:r>
              <a:rPr lang="en-US" dirty="0" smtClean="0"/>
              <a:t>Keys of same motifs that</a:t>
            </a:r>
            <a:r>
              <a:rPr lang="en-US" baseline="0" dirty="0" smtClean="0"/>
              <a:t> are structurally conserved are expected to follow a distribution. We found that DFG has a low mean absolute deviation of [1,2] for both homologous and non homologous protein kinases.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2091F-F982-486E-834F-CE8C4F4C0A4E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88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DFG in Sequence </a:t>
            </a:r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61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motif discovered</a:t>
            </a:r>
            <a:r>
              <a:rPr lang="en-US" baseline="0" dirty="0" smtClean="0"/>
              <a:t> in sequence as well as structure using TSR 3-D structural fingerprint</a:t>
            </a:r>
          </a:p>
          <a:p>
            <a:r>
              <a:rPr lang="en-US" baseline="0" dirty="0" smtClean="0"/>
              <a:t>Here (x) can be any other amino acid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seen in the sequence</a:t>
            </a:r>
            <a:r>
              <a:rPr lang="en-US" baseline="0" dirty="0" smtClean="0"/>
              <a:t> alignment.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42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lower figure shows the structural</a:t>
            </a:r>
            <a:r>
              <a:rPr lang="en-US" baseline="0" dirty="0" smtClean="0"/>
              <a:t> motif as seen after zooming in. It can be seen that the two sub-structures are  very similar in the 3-D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7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slide describes the common automatic protein </a:t>
            </a:r>
            <a:r>
              <a:rPr lang="en-US" baseline="0" dirty="0" smtClean="0"/>
              <a:t>structure </a:t>
            </a:r>
            <a:r>
              <a:rPr lang="en-US" baseline="0" dirty="0" smtClean="0"/>
              <a:t>classification system. Most of these systems use Multiclass classification systems. They ignore the inherent hierarchical nature of protein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11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</a:t>
            </a:r>
            <a:r>
              <a:rPr lang="en-US" baseline="0" dirty="0" smtClean="0"/>
              <a:t> implementation</a:t>
            </a:r>
            <a:r>
              <a:rPr lang="en-US" dirty="0" smtClean="0"/>
              <a:t> multiclass classifier</a:t>
            </a:r>
            <a:r>
              <a:rPr lang="en-US" baseline="0" dirty="0" smtClean="0"/>
              <a:t> can also be considered similar to flat classification.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711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lower figure shows the structural</a:t>
            </a:r>
            <a:r>
              <a:rPr lang="en-US" baseline="0" dirty="0" smtClean="0"/>
              <a:t> motif as seen after zooming in. It can be seen that the two sub-structures are  very similar in the 3-D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Range of structure far more constrained due to chemical and physical forces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definition of an optimal 3D alignment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Random protein structure definition is not clear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Difficulty to compare totally different protein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Homology 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6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X,y,z coordinates for Centroid of amino acids</a:t>
            </a:r>
            <a:r>
              <a:rPr lang="en-US" baseline="0" dirty="0" smtClean="0"/>
              <a:t> are represented by c-alpha atom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2091F-F982-486E-834F-CE8C4F4C0A4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5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we get the coordinates in</a:t>
            </a:r>
            <a:r>
              <a:rPr lang="en-US" baseline="0" dirty="0" smtClean="0"/>
              <a:t> the atoms of proteins?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two models of</a:t>
            </a:r>
            <a:r>
              <a:rPr lang="en-US" baseline="0" dirty="0" smtClean="0"/>
              <a:t> the same protein chain. They should have very same coordinates. But as we can see that is not true.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86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the two broad classes of alignment based protein structure comparison methods is inter atomic distance based method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alignment based method is intra-atomic distance based method. This method finds distance between all the atoms of the protein with respect to the seed element. Then find the similar </a:t>
            </a:r>
            <a:r>
              <a:rPr lang="en-US" baseline="0" dirty="0" smtClean="0"/>
              <a:t>sub matrices </a:t>
            </a:r>
            <a:r>
              <a:rPr lang="en-US" baseline="0" dirty="0" smtClean="0"/>
              <a:t>across the various structures.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Sequence</a:t>
            </a:r>
            <a:r>
              <a:rPr lang="en-US" baseline="0" dirty="0" smtClean="0"/>
              <a:t> forms the backbone of the tertiary structure and should not be ignored.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70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Theta</a:t>
            </a:r>
            <a:r>
              <a:rPr lang="en-US" baseline="0" dirty="0" smtClean="0"/>
              <a:t> and Length represent the Tertiary or 3d structure.</a:t>
            </a:r>
          </a:p>
          <a:p>
            <a:r>
              <a:rPr lang="en-US" baseline="0" dirty="0" smtClean="0"/>
              <a:t>Labels are primary structure formed by the amino acid residues.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AD7C-B16B-445C-8877-11F490C7DBF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808D5-CD32-734C-9E10-2C8A01D595E5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F0CC-660F-9A44-B98C-20C17913920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6CFA-F735-7844-B4A9-AEFBF3F05ACE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0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2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8D64-BEFE-FA4E-B57C-34DAD091251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53E0-AE98-B44A-A758-0A727F032C1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8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58E9-833D-C84D-875B-7E34EF7D319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2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45E-3F7D-7640-80A3-E6D0DB33792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82D4B-7682-3C4B-A408-BE184E6CF57E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3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0B4-BDF7-764B-8699-06797A88824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6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809F-7C5B-4147-80D8-2C671DD00664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9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705A-B607-4143-9749-332E75662B8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D904C-D1DC-4FA1-992A-F40497B598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0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lyin@neu.edu" TargetMode="Externa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6" Type="http://schemas.openxmlformats.org/officeDocument/2006/relationships/image" Target="../media/image32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5.tif"/><Relationship Id="rId5" Type="http://schemas.openxmlformats.org/officeDocument/2006/relationships/image" Target="../media/image36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://en.wikipedia.org/wiki/EF_hand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6" Type="http://schemas.openxmlformats.org/officeDocument/2006/relationships/image" Target="../media/image32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5.tif"/><Relationship Id="rId5" Type="http://schemas.openxmlformats.org/officeDocument/2006/relationships/image" Target="../media/image36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800" dirty="0"/>
              <a:t>Protein 3-D Structure Representation for Alignment-Free Comparison and Structural Motif Discovery of Proteins 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31429"/>
            <a:ext cx="6858000" cy="19384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Sumi Singh</a:t>
            </a:r>
          </a:p>
          <a:p>
            <a:r>
              <a:rPr lang="en-US" sz="2800" dirty="0" smtClean="0"/>
              <a:t>The Center for Advanced Computer Studies</a:t>
            </a:r>
          </a:p>
          <a:p>
            <a:r>
              <a:rPr lang="en-US" sz="2800" dirty="0" smtClean="0"/>
              <a:t>3/3/2017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6259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sz="4000" dirty="0" smtClean="0">
                <a:solidFill>
                  <a:schemeClr val="tx1"/>
                </a:solidFill>
              </a:rPr>
              <a:t>Steps for Comparing Protein Structures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33657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EFBA-8E08-7E49-9543-9F7C60889F9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0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083307"/>
              </p:ext>
            </p:extLst>
          </p:nvPr>
        </p:nvGraphicFramePr>
        <p:xfrm>
          <a:off x="1791104" y="4496433"/>
          <a:ext cx="5358296" cy="161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021"/>
                <a:gridCol w="2690275"/>
              </a:tblGrid>
              <a:tr h="404464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Degree of Comparison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44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Rigid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Flexible 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4044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Sequential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Non-sequential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4044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Global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Local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6738" y="1552088"/>
            <a:ext cx="78534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Range </a:t>
            </a:r>
            <a:r>
              <a:rPr lang="en-US" dirty="0"/>
              <a:t>of structure far more constrained due to chemical and physical forces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definition of an optimal </a:t>
            </a:r>
            <a:r>
              <a:rPr lang="en-US" dirty="0" smtClean="0"/>
              <a:t>3D </a:t>
            </a:r>
            <a:r>
              <a:rPr lang="en-US" dirty="0"/>
              <a:t>alignment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Random protein structure definition is not clear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Difficulty to compare totally different protein </a:t>
            </a:r>
            <a:r>
              <a:rPr lang="en-US" dirty="0" smtClean="0"/>
              <a:t>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Homology or analogy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22271"/>
              </p:ext>
            </p:extLst>
          </p:nvPr>
        </p:nvGraphicFramePr>
        <p:xfrm>
          <a:off x="2688129" y="3160735"/>
          <a:ext cx="314427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27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Choice of UNIT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Amino Acid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Secondary Structure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DF0D-BCDF-5C46-BEF1-C6E1E0BAE9C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7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/>
              <a:t>Define Structural </a:t>
            </a:r>
            <a:r>
              <a:rPr lang="en-US" sz="2000" dirty="0" smtClean="0"/>
              <a:t>Unit </a:t>
            </a:r>
            <a:r>
              <a:rPr lang="en-US" sz="2000" dirty="0" smtClean="0">
                <a:solidFill>
                  <a:srgbClr val="000000"/>
                </a:solidFill>
              </a:rPr>
              <a:t>in </a:t>
            </a:r>
            <a:r>
              <a:rPr lang="en-US" sz="2000" dirty="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rgbClr val="E7E6E6"/>
                </a:solidFill>
              </a:rPr>
              <a:t>Degree of Comparison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34-4A20-D248-8B6E-9D9CA9C147F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6664" y="404735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E7E6E6"/>
                </a:solidFill>
              </a:rPr>
              <a:t>Methods for Comparing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1476" y="4623056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E7E6E6"/>
                </a:solidFill>
              </a:rPr>
              <a:t>Establishing Statistical Equivalence </a:t>
            </a:r>
            <a:endParaRPr lang="en-US" sz="2000" b="1" dirty="0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 “Unit” in 3D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359609" y="2187941"/>
            <a:ext cx="3412515" cy="2544039"/>
            <a:chOff x="5053879" y="2305523"/>
            <a:chExt cx="3412515" cy="2544039"/>
          </a:xfrm>
        </p:grpSpPr>
        <p:grpSp>
          <p:nvGrpSpPr>
            <p:cNvPr id="18" name="Group 17"/>
            <p:cNvGrpSpPr/>
            <p:nvPr/>
          </p:nvGrpSpPr>
          <p:grpSpPr>
            <a:xfrm>
              <a:off x="5053879" y="2305523"/>
              <a:ext cx="2822706" cy="2544039"/>
              <a:chOff x="5053879" y="2305523"/>
              <a:chExt cx="2822706" cy="254403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106988" y="3259250"/>
                <a:ext cx="12739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C</a:t>
                </a:r>
                <a:r>
                  <a:rPr lang="en-US" sz="1600" i="1" baseline="-25000" dirty="0" smtClean="0"/>
                  <a:t>α</a:t>
                </a:r>
                <a:r>
                  <a:rPr lang="en-US" sz="1600" i="1" dirty="0" smtClean="0"/>
                  <a:t> (Centroid)</a:t>
                </a:r>
                <a:endParaRPr lang="en-US" sz="1600" i="1" baseline="-25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6607396" y="2305523"/>
                    <a:ext cx="192360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396" y="2305523"/>
                    <a:ext cx="192360" cy="24622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21875" t="-9524" r="-6250" b="-119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6634828" y="4603341"/>
                    <a:ext cx="166712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4828" y="4603341"/>
                    <a:ext cx="166712" cy="24622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l="-21429" t="-9524" r="-7143" b="-119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Straight Connector 8"/>
              <p:cNvCxnSpPr>
                <a:stCxn id="20" idx="0"/>
              </p:cNvCxnSpPr>
              <p:nvPr/>
            </p:nvCxnSpPr>
            <p:spPr>
              <a:xfrm flipH="1" flipV="1">
                <a:off x="6724627" y="2616206"/>
                <a:ext cx="19337" cy="643044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5611675" y="3435467"/>
                <a:ext cx="399549" cy="6521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0" idx="3"/>
              </p:cNvCxnSpPr>
              <p:nvPr/>
            </p:nvCxnSpPr>
            <p:spPr>
              <a:xfrm>
                <a:off x="7380940" y="3428527"/>
                <a:ext cx="495645" cy="1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58703" y="3641975"/>
                <a:ext cx="499" cy="91279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053879" y="3262161"/>
                <a:ext cx="61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/>
                  <a:t>NH</a:t>
                </a:r>
                <a:r>
                  <a:rPr lang="en-US" sz="1600" baseline="-25000" dirty="0" smtClean="0"/>
                  <a:t>3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96138" y="3257036"/>
              <a:ext cx="670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COO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326278" y="5091322"/>
            <a:ext cx="1716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 Amino Acid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2807" t="10973" r="12624" b="71710"/>
          <a:stretch/>
        </p:blipFill>
        <p:spPr>
          <a:xfrm>
            <a:off x="352767" y="2140002"/>
            <a:ext cx="3633494" cy="1349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568" y="3692091"/>
            <a:ext cx="257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Secondary Structure</a:t>
            </a:r>
            <a:endParaRPr lang="en-US" sz="2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62B2-9B56-664B-858C-211E0649BFA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2777938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tx1"/>
                </a:solidFill>
              </a:rPr>
              <a:t>Degree of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389" y="336539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</a:rPr>
              <a:t>Rigid </a:t>
            </a:r>
            <a:r>
              <a:rPr lang="en-US" sz="2000" dirty="0" smtClean="0">
                <a:solidFill>
                  <a:schemeClr val="tx1"/>
                </a:solidFill>
              </a:rPr>
              <a:t>vs. </a:t>
            </a:r>
            <a:r>
              <a:rPr lang="en-US" sz="2000" dirty="0" smtClean="0">
                <a:solidFill>
                  <a:schemeClr val="tx1"/>
                </a:solidFill>
              </a:rPr>
              <a:t>Flexible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2682" y="408218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</a:rPr>
              <a:t>Sequential </a:t>
            </a:r>
            <a:r>
              <a:rPr lang="en-US" sz="2000" dirty="0" smtClean="0">
                <a:solidFill>
                  <a:schemeClr val="tx1"/>
                </a:solidFill>
              </a:rPr>
              <a:t>vs. </a:t>
            </a:r>
            <a:r>
              <a:rPr lang="en-US" sz="2000" dirty="0" smtClean="0">
                <a:solidFill>
                  <a:schemeClr val="tx1"/>
                </a:solidFill>
              </a:rPr>
              <a:t>Non Sequential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6940" y="4869535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</a:rPr>
              <a:t>Global </a:t>
            </a:r>
            <a:r>
              <a:rPr lang="en-US" sz="2000" dirty="0" smtClean="0">
                <a:solidFill>
                  <a:schemeClr val="tx1"/>
                </a:solidFill>
              </a:rPr>
              <a:t>vs. </a:t>
            </a:r>
            <a:r>
              <a:rPr lang="en-US" sz="2000" dirty="0" smtClean="0">
                <a:solidFill>
                  <a:schemeClr val="tx1"/>
                </a:solidFill>
              </a:rPr>
              <a:t>Local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362A-3E68-1C47-A322-D531DBC11DE5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6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</a:t>
            </a:r>
            <a:r>
              <a:rPr lang="en-US" sz="2000" dirty="0" smtClean="0">
                <a:solidFill>
                  <a:srgbClr val="000000"/>
                </a:solidFill>
              </a:rPr>
              <a:t>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275442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tx1"/>
                </a:solidFill>
              </a:rPr>
              <a:t>Degree of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389" y="3341877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</a:rPr>
              <a:t>Rigid vs. Flexible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2682" y="405867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bg2"/>
                </a:solidFill>
              </a:rPr>
              <a:t>Sequential vs. Non Sequential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6940" y="484601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bg2"/>
                </a:solidFill>
              </a:rPr>
              <a:t>Global vs. Local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D5A-2746-DE49-AAE4-44F7F35124FC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Rigid vs. Flexible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238274"/>
              </p:ext>
            </p:extLst>
          </p:nvPr>
        </p:nvGraphicFramePr>
        <p:xfrm>
          <a:off x="451871" y="1540215"/>
          <a:ext cx="8426083" cy="342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5987" y="5408796"/>
            <a:ext cx="6878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Protein </a:t>
            </a:r>
            <a:r>
              <a:rPr lang="en-US" dirty="0"/>
              <a:t>structures are flexible and </a:t>
            </a:r>
            <a:r>
              <a:rPr lang="en-US" dirty="0" smtClean="0"/>
              <a:t>conformation(ally)</a:t>
            </a:r>
            <a:endParaRPr lang="en-US" dirty="0"/>
          </a:p>
          <a:p>
            <a:pPr algn="ctr"/>
            <a:r>
              <a:rPr lang="en-US" dirty="0"/>
              <a:t>changeable in response to binding another molecules relating</a:t>
            </a:r>
          </a:p>
          <a:p>
            <a:pPr algn="ctr"/>
            <a:r>
              <a:rPr lang="en-US" dirty="0"/>
              <a:t>with biological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EC995-70AC-2543-88A3-3A7ABAE4A4B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 of coordinate assignment methods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14" y="2136641"/>
            <a:ext cx="3698612" cy="2900385"/>
          </a:xfrm>
        </p:spPr>
      </p:pic>
      <p:sp>
        <p:nvSpPr>
          <p:cNvPr id="11" name="TextBox 10"/>
          <p:cNvSpPr txBox="1"/>
          <p:nvPr/>
        </p:nvSpPr>
        <p:spPr>
          <a:xfrm>
            <a:off x="4677576" y="2919540"/>
            <a:ext cx="3687836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Lack of common frame of reference</a:t>
            </a:r>
          </a:p>
        </p:txBody>
      </p:sp>
      <p:grpSp>
        <p:nvGrpSpPr>
          <p:cNvPr id="9" name="Group 15"/>
          <p:cNvGrpSpPr/>
          <p:nvPr/>
        </p:nvGrpSpPr>
        <p:grpSpPr>
          <a:xfrm>
            <a:off x="333771" y="2422826"/>
            <a:ext cx="2093487" cy="3722599"/>
            <a:chOff x="1763486" y="1899090"/>
            <a:chExt cx="2791316" cy="4041444"/>
          </a:xfrm>
        </p:grpSpPr>
        <p:cxnSp>
          <p:nvCxnSpPr>
            <p:cNvPr id="8" name="Straight Arrow Connector 7"/>
            <p:cNvCxnSpPr>
              <a:stCxn id="2" idx="3"/>
            </p:cNvCxnSpPr>
            <p:nvPr/>
          </p:nvCxnSpPr>
          <p:spPr>
            <a:xfrm flipV="1">
              <a:off x="3452676" y="2116423"/>
              <a:ext cx="743533" cy="2597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376559" y="4259175"/>
              <a:ext cx="1178243" cy="72009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8"/>
            <p:cNvGrpSpPr/>
            <p:nvPr/>
          </p:nvGrpSpPr>
          <p:grpSpPr>
            <a:xfrm>
              <a:off x="1763486" y="1899090"/>
              <a:ext cx="1806648" cy="4041444"/>
              <a:chOff x="1763486" y="1899090"/>
              <a:chExt cx="1806648" cy="4041444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11259" y="1899090"/>
                <a:ext cx="1541417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PDBID:1b8t chain A NMR model 1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72219" y="4709428"/>
                <a:ext cx="1419498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PDBID:1b8t chain A NMR model 10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63486" y="3095273"/>
                <a:ext cx="1806648" cy="122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Same protein, two experiments, two sets of coordinates </a:t>
                </a:r>
              </a:p>
            </p:txBody>
          </p:sp>
          <p:cxnSp>
            <p:nvCxnSpPr>
              <p:cNvPr id="20" name="Straight Arrow Connector 19"/>
              <p:cNvCxnSpPr>
                <a:stCxn id="14" idx="0"/>
                <a:endCxn id="2" idx="2"/>
              </p:cNvCxnSpPr>
              <p:nvPr/>
            </p:nvCxnSpPr>
            <p:spPr>
              <a:xfrm flipV="1">
                <a:off x="2666810" y="2853198"/>
                <a:ext cx="15159" cy="2420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4" idx="2"/>
                <a:endCxn id="6" idx="0"/>
              </p:cNvCxnSpPr>
              <p:nvPr/>
            </p:nvCxnSpPr>
            <p:spPr>
              <a:xfrm>
                <a:off x="2666810" y="4323230"/>
                <a:ext cx="15159" cy="3861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1F52-8D16-524F-9E53-D5E7889FE6F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5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100" b="1" dirty="0"/>
              <a:t>A comprehensive analysis of non-sequential alignments between all protein structures</a:t>
            </a:r>
          </a:p>
          <a:p>
            <a:r>
              <a:rPr lang="en-US" sz="2100" dirty="0"/>
              <a:t>		</a:t>
            </a:r>
            <a:r>
              <a:rPr lang="en-US" sz="2100" dirty="0"/>
              <a:t>Alexej</a:t>
            </a:r>
            <a:r>
              <a:rPr lang="en-US" sz="2100" dirty="0"/>
              <a:t> </a:t>
            </a:r>
            <a:r>
              <a:rPr lang="en-US" sz="2100" dirty="0"/>
              <a:t>Abyzov</a:t>
            </a:r>
            <a:r>
              <a:rPr lang="en-US" sz="2100" dirty="0"/>
              <a:t> </a:t>
            </a:r>
            <a:r>
              <a:rPr lang="en-US" sz="2100" dirty="0"/>
              <a:t>andValentin</a:t>
            </a:r>
            <a:r>
              <a:rPr lang="en-US" sz="2100" dirty="0"/>
              <a:t> A </a:t>
            </a:r>
            <a:r>
              <a:rPr lang="en-US" sz="2100" dirty="0"/>
              <a:t>Ilyin</a:t>
            </a:r>
            <a:r>
              <a:rPr lang="en-US" sz="2100" dirty="0">
                <a:hlinkClick r:id="rId2"/>
              </a:rPr>
              <a:t>Email</a:t>
            </a:r>
            <a:r>
              <a:rPr lang="en-US" sz="2100" dirty="0">
                <a:hlinkClick r:id="rId2"/>
              </a:rPr>
              <a:t> author </a:t>
            </a:r>
          </a:p>
          <a:p>
            <a:r>
              <a:rPr lang="en-US" sz="2100" i="1" dirty="0"/>
              <a:t>BMC Structural Biology</a:t>
            </a:r>
            <a:r>
              <a:rPr lang="en-US" sz="2100" dirty="0"/>
              <a:t>2007</a:t>
            </a:r>
            <a:r>
              <a:rPr lang="en-US" sz="2100" b="1" dirty="0"/>
              <a:t>7</a:t>
            </a:r>
            <a:r>
              <a:rPr lang="en-US" sz="2100" dirty="0"/>
              <a:t>:78</a:t>
            </a:r>
          </a:p>
          <a:p>
            <a:r>
              <a:rPr lang="sk-SK" sz="2100" b="1" dirty="0"/>
              <a:t>DOI: </a:t>
            </a:r>
            <a:r>
              <a:rPr lang="sk-SK" sz="2100" dirty="0"/>
              <a:t>10.1186/1472-6807-7-78©  Abyzov and Ilyin; licensee BioMed Central Ltd. 2007</a:t>
            </a:r>
          </a:p>
          <a:p>
            <a:r>
              <a:rPr lang="sk-SK" sz="2100" b="1" dirty="0"/>
              <a:t>Received: </a:t>
            </a:r>
            <a:r>
              <a:rPr lang="sk-SK" sz="2100" dirty="0"/>
              <a:t>14 May 2007</a:t>
            </a:r>
            <a:r>
              <a:rPr lang="sk-SK" sz="2100" b="1" dirty="0"/>
              <a:t>Accepted: </a:t>
            </a:r>
            <a:r>
              <a:rPr lang="sk-SK" sz="2100" dirty="0"/>
              <a:t>16 November 2007</a:t>
            </a:r>
            <a:r>
              <a:rPr lang="sk-SK" sz="2100" b="1" dirty="0"/>
              <a:t>Published: </a:t>
            </a:r>
            <a:r>
              <a:rPr lang="sk-SK" sz="2100" dirty="0"/>
              <a:t>16 November 2007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l="42125" t="56979" b="9286"/>
          <a:stretch/>
        </p:blipFill>
        <p:spPr>
          <a:xfrm>
            <a:off x="3950892" y="4414113"/>
            <a:ext cx="4564457" cy="199542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EE89-198A-8A4E-B897-05BDB00EBCF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9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275442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tx1"/>
                </a:solidFill>
              </a:rPr>
              <a:t>Degree of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389" y="3341877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rgbClr val="E7E6E6"/>
                </a:solidFill>
              </a:rPr>
              <a:t>Rigid vs. Flexible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2682" y="405867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</a:rPr>
              <a:t>Sequential vs. Non Sequential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6940" y="484601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bg2"/>
                </a:solidFill>
              </a:rPr>
              <a:t>Global vs. Local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71CE-F270-784F-9688-CBF883241B74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8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tructure </a:t>
            </a:r>
            <a:r>
              <a:rPr lang="en-US" sz="2000" b="1" dirty="0">
                <a:solidFill>
                  <a:schemeClr val="tx1"/>
                </a:solidFill>
              </a:rPr>
              <a:t>representation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F</a:t>
            </a:r>
            <a:r>
              <a:rPr lang="en-US" sz="2000" b="1" dirty="0" smtClean="0">
                <a:solidFill>
                  <a:schemeClr val="tx1"/>
                </a:solidFill>
              </a:rPr>
              <a:t>unctional </a:t>
            </a:r>
            <a:r>
              <a:rPr lang="en-US" sz="2000" b="1" dirty="0">
                <a:solidFill>
                  <a:schemeClr val="tx1"/>
                </a:solidFill>
              </a:rPr>
              <a:t>prediction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</a:rPr>
              <a:t>lassification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solidFill>
                  <a:schemeClr val="tx1"/>
                </a:solidFill>
              </a:rPr>
              <a:t>Conclusions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2622-8A67-9E4B-9270-BB0EED57B2AD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3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sequential </a:t>
            </a:r>
            <a:r>
              <a:rPr lang="en-US" dirty="0" smtClean="0"/>
              <a:t>comparisons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65201" y="2663024"/>
            <a:ext cx="7317216" cy="481276"/>
            <a:chOff x="665201" y="2663024"/>
            <a:chExt cx="7317216" cy="481276"/>
          </a:xfrm>
          <a:solidFill>
            <a:schemeClr val="bg2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1491664" y="2680717"/>
              <a:ext cx="947408" cy="463583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96201" y="2671871"/>
              <a:ext cx="947408" cy="463583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0107" y="2663024"/>
              <a:ext cx="947408" cy="463583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23067" y="2674335"/>
              <a:ext cx="947408" cy="463583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/>
            <p:cNvCxnSpPr>
              <a:stCxn id="5" idx="3"/>
              <a:endCxn id="6" idx="1"/>
            </p:cNvCxnSpPr>
            <p:nvPr/>
          </p:nvCxnSpPr>
          <p:spPr>
            <a:xfrm flipV="1">
              <a:off x="2439072" y="2903663"/>
              <a:ext cx="757129" cy="884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3"/>
              <a:endCxn id="7" idx="1"/>
            </p:cNvCxnSpPr>
            <p:nvPr/>
          </p:nvCxnSpPr>
          <p:spPr>
            <a:xfrm flipV="1">
              <a:off x="4143609" y="2894816"/>
              <a:ext cx="676498" cy="884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3"/>
              <a:endCxn id="8" idx="1"/>
            </p:cNvCxnSpPr>
            <p:nvPr/>
          </p:nvCxnSpPr>
          <p:spPr>
            <a:xfrm>
              <a:off x="5767515" y="2894816"/>
              <a:ext cx="555552" cy="11311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3"/>
            </p:cNvCxnSpPr>
            <p:nvPr/>
          </p:nvCxnSpPr>
          <p:spPr>
            <a:xfrm flipV="1">
              <a:off x="7270475" y="2882275"/>
              <a:ext cx="711942" cy="23852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1"/>
            </p:cNvCxnSpPr>
            <p:nvPr/>
          </p:nvCxnSpPr>
          <p:spPr>
            <a:xfrm flipH="1">
              <a:off x="665201" y="2912509"/>
              <a:ext cx="826463" cy="1007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76495" y="3682132"/>
            <a:ext cx="7317216" cy="481276"/>
            <a:chOff x="665201" y="2663024"/>
            <a:chExt cx="7317216" cy="481276"/>
          </a:xfrm>
          <a:solidFill>
            <a:srgbClr val="AFABAB"/>
          </a:solidFill>
        </p:grpSpPr>
        <p:sp>
          <p:nvSpPr>
            <p:cNvPr id="24" name="Rectangle 23"/>
            <p:cNvSpPr/>
            <p:nvPr/>
          </p:nvSpPr>
          <p:spPr>
            <a:xfrm>
              <a:off x="1491664" y="2680717"/>
              <a:ext cx="947408" cy="463583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96201" y="2671871"/>
              <a:ext cx="947408" cy="463583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0107" y="2663024"/>
              <a:ext cx="947408" cy="463583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23067" y="2674335"/>
              <a:ext cx="947408" cy="463583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/>
            <p:cNvCxnSpPr>
              <a:stCxn id="24" idx="3"/>
              <a:endCxn id="25" idx="1"/>
            </p:cNvCxnSpPr>
            <p:nvPr/>
          </p:nvCxnSpPr>
          <p:spPr>
            <a:xfrm flipV="1">
              <a:off x="2439072" y="2903663"/>
              <a:ext cx="757129" cy="884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5" idx="3"/>
              <a:endCxn id="26" idx="1"/>
            </p:cNvCxnSpPr>
            <p:nvPr/>
          </p:nvCxnSpPr>
          <p:spPr>
            <a:xfrm flipV="1">
              <a:off x="4143609" y="2894816"/>
              <a:ext cx="676498" cy="884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6" idx="3"/>
              <a:endCxn id="27" idx="1"/>
            </p:cNvCxnSpPr>
            <p:nvPr/>
          </p:nvCxnSpPr>
          <p:spPr>
            <a:xfrm>
              <a:off x="5767515" y="2894816"/>
              <a:ext cx="555552" cy="11311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7" idx="3"/>
            </p:cNvCxnSpPr>
            <p:nvPr/>
          </p:nvCxnSpPr>
          <p:spPr>
            <a:xfrm flipV="1">
              <a:off x="7270475" y="2882275"/>
              <a:ext cx="711942" cy="23852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4" idx="1"/>
            </p:cNvCxnSpPr>
            <p:nvPr/>
          </p:nvCxnSpPr>
          <p:spPr>
            <a:xfrm flipH="1">
              <a:off x="665201" y="2912509"/>
              <a:ext cx="826463" cy="1007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>
            <a:stCxn id="5" idx="2"/>
            <a:endCxn id="24" idx="0"/>
          </p:cNvCxnSpPr>
          <p:nvPr/>
        </p:nvCxnSpPr>
        <p:spPr>
          <a:xfrm>
            <a:off x="1965368" y="3144300"/>
            <a:ext cx="11294" cy="5555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2"/>
            <a:endCxn id="27" idx="0"/>
          </p:cNvCxnSpPr>
          <p:nvPr/>
        </p:nvCxnSpPr>
        <p:spPr>
          <a:xfrm>
            <a:off x="6796771" y="3137918"/>
            <a:ext cx="11294" cy="5555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6" idx="2"/>
            <a:endCxn id="26" idx="0"/>
          </p:cNvCxnSpPr>
          <p:nvPr/>
        </p:nvCxnSpPr>
        <p:spPr>
          <a:xfrm>
            <a:off x="3669905" y="3135454"/>
            <a:ext cx="1635200" cy="5466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2"/>
            <a:endCxn id="25" idx="0"/>
          </p:cNvCxnSpPr>
          <p:nvPr/>
        </p:nvCxnSpPr>
        <p:spPr>
          <a:xfrm flipH="1">
            <a:off x="3681199" y="3126607"/>
            <a:ext cx="1612612" cy="5643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3123" y="4879674"/>
            <a:ext cx="778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non-sequential alignment is an alignment where structurally similar parts are not in the same order in protein sequences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Circular permutation resulted by precursor gene </a:t>
            </a:r>
            <a:r>
              <a:rPr lang="en-US" dirty="0" smtClean="0"/>
              <a:t>duplication.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7303-5815-CC41-8F01-E31CD8160E2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9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275442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tx1"/>
                </a:solidFill>
              </a:rPr>
              <a:t>Degree of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389" y="3341877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bg2"/>
                </a:solidFill>
              </a:rPr>
              <a:t>Rigid vs. Flexible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2682" y="405867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bg2"/>
                </a:solidFill>
              </a:rPr>
              <a:t>Sequential vs. Non Sequential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6940" y="484601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rgbClr val="000000"/>
                </a:solidFill>
              </a:rPr>
              <a:t>Global vs. Local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09F-5E09-D441-9D2E-70633813E22D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8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vs. Local Comparison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967556" y="2259913"/>
            <a:ext cx="7493450" cy="3937764"/>
            <a:chOff x="967556" y="1997885"/>
            <a:chExt cx="7493450" cy="3937764"/>
          </a:xfrm>
        </p:grpSpPr>
        <p:sp>
          <p:nvSpPr>
            <p:cNvPr id="5" name="Rectangle 4"/>
            <p:cNvSpPr/>
            <p:nvPr/>
          </p:nvSpPr>
          <p:spPr>
            <a:xfrm>
              <a:off x="1108659" y="2156667"/>
              <a:ext cx="914400" cy="914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71305" y="2167977"/>
              <a:ext cx="914400" cy="914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088502" y="310398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530989" y="3115298"/>
              <a:ext cx="914400" cy="914400"/>
            </a:xfrm>
            <a:prstGeom prst="ellipse">
              <a:avLst/>
            </a:prstGeom>
            <a:solidFill>
              <a:srgbClr val="ED7D3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gular Pentagon 8"/>
            <p:cNvSpPr/>
            <p:nvPr/>
          </p:nvSpPr>
          <p:spPr>
            <a:xfrm>
              <a:off x="1048187" y="4071466"/>
              <a:ext cx="960120" cy="914400"/>
            </a:xfrm>
            <a:prstGeom prst="pentagon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gular Pentagon 9"/>
            <p:cNvSpPr/>
            <p:nvPr/>
          </p:nvSpPr>
          <p:spPr>
            <a:xfrm>
              <a:off x="2510832" y="4082775"/>
              <a:ext cx="960120" cy="914400"/>
            </a:xfrm>
            <a:prstGeom prst="pentagon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967556" y="4998630"/>
              <a:ext cx="1060704" cy="9144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2490674" y="5009939"/>
              <a:ext cx="1060704" cy="91440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8287" y="2147821"/>
              <a:ext cx="914400" cy="914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80933" y="3990842"/>
              <a:ext cx="914400" cy="105795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998130" y="3095142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440617" y="3086296"/>
              <a:ext cx="914400" cy="914400"/>
            </a:xfrm>
            <a:prstGeom prst="ellipse">
              <a:avLst/>
            </a:prstGeom>
            <a:solidFill>
              <a:srgbClr val="ED7D3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gular Pentagon 16"/>
            <p:cNvSpPr/>
            <p:nvPr/>
          </p:nvSpPr>
          <p:spPr>
            <a:xfrm>
              <a:off x="5957815" y="4062620"/>
              <a:ext cx="960120" cy="914400"/>
            </a:xfrm>
            <a:prstGeom prst="pentagon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gular Pentagon 17"/>
            <p:cNvSpPr/>
            <p:nvPr/>
          </p:nvSpPr>
          <p:spPr>
            <a:xfrm>
              <a:off x="7460775" y="1997885"/>
              <a:ext cx="960120" cy="1065791"/>
            </a:xfrm>
            <a:prstGeom prst="pentagon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5877184" y="4989784"/>
              <a:ext cx="1060704" cy="9144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7400302" y="5021249"/>
              <a:ext cx="1060704" cy="914400"/>
            </a:xfrm>
            <a:prstGeom prst="triangle">
              <a:avLst/>
            </a:prstGeom>
            <a:solidFill>
              <a:srgbClr val="ED7D3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5" idx="3"/>
            <a:endCxn id="6" idx="1"/>
          </p:cNvCxnSpPr>
          <p:nvPr/>
        </p:nvCxnSpPr>
        <p:spPr>
          <a:xfrm>
            <a:off x="2023059" y="2875895"/>
            <a:ext cx="548246" cy="1131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8" idx="2"/>
          </p:cNvCxnSpPr>
          <p:nvPr/>
        </p:nvCxnSpPr>
        <p:spPr>
          <a:xfrm>
            <a:off x="2002902" y="3823216"/>
            <a:ext cx="528087" cy="1131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5"/>
            <a:endCxn id="10" idx="1"/>
          </p:cNvCxnSpPr>
          <p:nvPr/>
        </p:nvCxnSpPr>
        <p:spPr>
          <a:xfrm>
            <a:off x="2008306" y="4682763"/>
            <a:ext cx="502527" cy="1130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5"/>
            <a:endCxn id="12" idx="1"/>
          </p:cNvCxnSpPr>
          <p:nvPr/>
        </p:nvCxnSpPr>
        <p:spPr>
          <a:xfrm>
            <a:off x="1763084" y="5717858"/>
            <a:ext cx="992766" cy="1130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6"/>
            <a:endCxn id="16" idx="2"/>
          </p:cNvCxnSpPr>
          <p:nvPr/>
        </p:nvCxnSpPr>
        <p:spPr>
          <a:xfrm flipV="1">
            <a:off x="6912530" y="3805524"/>
            <a:ext cx="528087" cy="8846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9" idx="5"/>
            <a:endCxn id="20" idx="1"/>
          </p:cNvCxnSpPr>
          <p:nvPr/>
        </p:nvCxnSpPr>
        <p:spPr>
          <a:xfrm>
            <a:off x="6672712" y="5709012"/>
            <a:ext cx="992766" cy="3146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28827" y="1793862"/>
            <a:ext cx="27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Global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6269020" y="1773707"/>
            <a:ext cx="157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Local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C0CD6-0884-BA45-B6D2-BAA5245CC0B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0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rgbClr val="E7E6E6"/>
                </a:solidFill>
              </a:rPr>
              <a:t>Protein Structure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rgbClr val="E7E6E6"/>
                </a:solidFill>
              </a:rPr>
              <a:t>Need for Protein Structure Comparison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Steps for Comparing Protein Structures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Methods of Comparison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221" y="4724271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Alignment Based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7755" y="53587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Descriptor Based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21A-8CD5-4744-B772-BA40BD8A070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0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/>
              <a:t>Define Structural </a:t>
            </a:r>
            <a:r>
              <a:rPr lang="en-US" sz="2000" dirty="0" smtClean="0"/>
              <a:t>Unit </a:t>
            </a:r>
            <a:r>
              <a:rPr lang="en-US" sz="2000" dirty="0" smtClean="0">
                <a:solidFill>
                  <a:srgbClr val="000000"/>
                </a:solidFill>
              </a:rPr>
              <a:t>in </a:t>
            </a:r>
            <a:r>
              <a:rPr lang="en-US" sz="2000" dirty="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rgbClr val="E7E6E6"/>
                </a:solidFill>
              </a:rPr>
              <a:t>Degree of Comparison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34-4A20-D248-8B6E-9D9CA9C147F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6664" y="404735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Methods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1476" y="4623056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E7E6E6"/>
                </a:solidFill>
              </a:rPr>
              <a:t>Establishing Statistical Equivalence </a:t>
            </a:r>
            <a:endParaRPr lang="en-US" sz="2000" b="1" dirty="0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0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rgbClr val="000000"/>
                </a:solidFill>
              </a:rPr>
              <a:t>Methods for Comparing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rgbClr val="000000"/>
                </a:solidFill>
              </a:rPr>
              <a:t>Alignment Based Methods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34-4A20-D248-8B6E-9D9CA9C147F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6664" y="404735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>
                <a:solidFill>
                  <a:srgbClr val="000000"/>
                </a:solidFill>
              </a:rPr>
              <a:t>Descriptor Based Methods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5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ight Arrow 63"/>
          <p:cNvSpPr/>
          <p:nvPr/>
        </p:nvSpPr>
        <p:spPr>
          <a:xfrm rot="5400000">
            <a:off x="5524544" y="3012451"/>
            <a:ext cx="1133544" cy="3429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3440291" y="2086916"/>
            <a:ext cx="1055118" cy="3429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Translation</a:t>
            </a:r>
          </a:p>
        </p:txBody>
      </p:sp>
      <p:sp>
        <p:nvSpPr>
          <p:cNvPr id="66" name="Right Arrow 65"/>
          <p:cNvSpPr/>
          <p:nvPr/>
        </p:nvSpPr>
        <p:spPr>
          <a:xfrm rot="10800000" flipV="1">
            <a:off x="3585324" y="3690199"/>
            <a:ext cx="1012675" cy="342900"/>
          </a:xfrm>
          <a:prstGeom prst="rightArrow">
            <a:avLst>
              <a:gd name="adj1" fmla="val 50000"/>
              <a:gd name="adj2" fmla="val 4746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14" y="461921"/>
            <a:ext cx="7389339" cy="66762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Protein structure comparison using </a:t>
            </a:r>
            <a:r>
              <a:rPr lang="en-US" sz="3600" dirty="0" smtClean="0"/>
              <a:t>Structural </a:t>
            </a:r>
            <a:r>
              <a:rPr lang="en-US" sz="3600" dirty="0"/>
              <a:t>A</a:t>
            </a:r>
            <a:r>
              <a:rPr lang="en-US" sz="3600" dirty="0" smtClean="0"/>
              <a:t>lignment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25906" y="1951977"/>
            <a:ext cx="2059418" cy="1508297"/>
            <a:chOff x="1130300" y="1612470"/>
            <a:chExt cx="2745890" cy="2011063"/>
          </a:xfrm>
        </p:grpSpPr>
        <p:grpSp>
          <p:nvGrpSpPr>
            <p:cNvPr id="23" name="Group 22"/>
            <p:cNvGrpSpPr/>
            <p:nvPr/>
          </p:nvGrpSpPr>
          <p:grpSpPr>
            <a:xfrm>
              <a:off x="1691373" y="1612470"/>
              <a:ext cx="2184817" cy="1660694"/>
              <a:chOff x="762000" y="1295400"/>
              <a:chExt cx="4038600" cy="1905000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 rot="5400000">
                <a:off x="2897765" y="1369434"/>
                <a:ext cx="750739" cy="1364673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720" y="24"/>
                  </a:cxn>
                  <a:cxn ang="0">
                    <a:pos x="432" y="456"/>
                  </a:cxn>
                  <a:cxn ang="0">
                    <a:pos x="624" y="600"/>
                  </a:cxn>
                  <a:cxn ang="0">
                    <a:pos x="720" y="360"/>
                  </a:cxn>
                  <a:cxn ang="0">
                    <a:pos x="816" y="648"/>
                  </a:cxn>
                  <a:cxn ang="0">
                    <a:pos x="432" y="792"/>
                  </a:cxn>
                  <a:cxn ang="0">
                    <a:pos x="336" y="648"/>
                  </a:cxn>
                  <a:cxn ang="0">
                    <a:pos x="240" y="888"/>
                  </a:cxn>
                  <a:cxn ang="0">
                    <a:pos x="624" y="984"/>
                  </a:cxn>
                  <a:cxn ang="0">
                    <a:pos x="864" y="888"/>
                  </a:cxn>
                  <a:cxn ang="0">
                    <a:pos x="960" y="1176"/>
                  </a:cxn>
                  <a:cxn ang="0">
                    <a:pos x="624" y="1272"/>
                  </a:cxn>
                  <a:cxn ang="0">
                    <a:pos x="384" y="1224"/>
                  </a:cxn>
                  <a:cxn ang="0">
                    <a:pos x="192" y="1512"/>
                  </a:cxn>
                  <a:cxn ang="0">
                    <a:pos x="624" y="1512"/>
                  </a:cxn>
                  <a:cxn ang="0">
                    <a:pos x="960" y="1368"/>
                  </a:cxn>
                  <a:cxn ang="0">
                    <a:pos x="960" y="1704"/>
                  </a:cxn>
                </a:cxnLst>
                <a:rect l="0" t="0" r="r" b="b"/>
                <a:pathLst>
                  <a:path w="1016" h="1704">
                    <a:moveTo>
                      <a:pt x="0" y="312"/>
                    </a:moveTo>
                    <a:cubicBezTo>
                      <a:pt x="324" y="156"/>
                      <a:pt x="648" y="0"/>
                      <a:pt x="720" y="24"/>
                    </a:cubicBezTo>
                    <a:cubicBezTo>
                      <a:pt x="792" y="48"/>
                      <a:pt x="448" y="360"/>
                      <a:pt x="432" y="456"/>
                    </a:cubicBezTo>
                    <a:cubicBezTo>
                      <a:pt x="416" y="552"/>
                      <a:pt x="576" y="616"/>
                      <a:pt x="624" y="600"/>
                    </a:cubicBezTo>
                    <a:cubicBezTo>
                      <a:pt x="672" y="584"/>
                      <a:pt x="688" y="352"/>
                      <a:pt x="720" y="360"/>
                    </a:cubicBezTo>
                    <a:cubicBezTo>
                      <a:pt x="752" y="368"/>
                      <a:pt x="864" y="576"/>
                      <a:pt x="816" y="648"/>
                    </a:cubicBezTo>
                    <a:cubicBezTo>
                      <a:pt x="768" y="720"/>
                      <a:pt x="512" y="792"/>
                      <a:pt x="432" y="792"/>
                    </a:cubicBezTo>
                    <a:cubicBezTo>
                      <a:pt x="352" y="792"/>
                      <a:pt x="368" y="632"/>
                      <a:pt x="336" y="648"/>
                    </a:cubicBezTo>
                    <a:cubicBezTo>
                      <a:pt x="304" y="664"/>
                      <a:pt x="192" y="832"/>
                      <a:pt x="240" y="888"/>
                    </a:cubicBezTo>
                    <a:cubicBezTo>
                      <a:pt x="288" y="944"/>
                      <a:pt x="520" y="984"/>
                      <a:pt x="624" y="984"/>
                    </a:cubicBezTo>
                    <a:cubicBezTo>
                      <a:pt x="728" y="984"/>
                      <a:pt x="808" y="856"/>
                      <a:pt x="864" y="888"/>
                    </a:cubicBezTo>
                    <a:cubicBezTo>
                      <a:pt x="920" y="920"/>
                      <a:pt x="1000" y="1112"/>
                      <a:pt x="960" y="1176"/>
                    </a:cubicBezTo>
                    <a:cubicBezTo>
                      <a:pt x="920" y="1240"/>
                      <a:pt x="720" y="1264"/>
                      <a:pt x="624" y="1272"/>
                    </a:cubicBezTo>
                    <a:cubicBezTo>
                      <a:pt x="528" y="1280"/>
                      <a:pt x="456" y="1184"/>
                      <a:pt x="384" y="1224"/>
                    </a:cubicBezTo>
                    <a:cubicBezTo>
                      <a:pt x="312" y="1264"/>
                      <a:pt x="152" y="1464"/>
                      <a:pt x="192" y="1512"/>
                    </a:cubicBezTo>
                    <a:cubicBezTo>
                      <a:pt x="232" y="1560"/>
                      <a:pt x="496" y="1536"/>
                      <a:pt x="624" y="1512"/>
                    </a:cubicBezTo>
                    <a:cubicBezTo>
                      <a:pt x="752" y="1488"/>
                      <a:pt x="904" y="1336"/>
                      <a:pt x="960" y="1368"/>
                    </a:cubicBezTo>
                    <a:cubicBezTo>
                      <a:pt x="1016" y="1400"/>
                      <a:pt x="988" y="1552"/>
                      <a:pt x="960" y="1704"/>
                    </a:cubicBez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 rot="12420000">
                <a:off x="1333811" y="1452433"/>
                <a:ext cx="849631" cy="1267513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768" y="24"/>
                  </a:cxn>
                  <a:cxn ang="0">
                    <a:pos x="384" y="504"/>
                  </a:cxn>
                  <a:cxn ang="0">
                    <a:pos x="528" y="696"/>
                  </a:cxn>
                  <a:cxn ang="0">
                    <a:pos x="816" y="216"/>
                  </a:cxn>
                  <a:cxn ang="0">
                    <a:pos x="1200" y="552"/>
                  </a:cxn>
                  <a:cxn ang="0">
                    <a:pos x="432" y="840"/>
                  </a:cxn>
                  <a:cxn ang="0">
                    <a:pos x="288" y="696"/>
                  </a:cxn>
                  <a:cxn ang="0">
                    <a:pos x="144" y="984"/>
                  </a:cxn>
                  <a:cxn ang="0">
                    <a:pos x="672" y="1128"/>
                  </a:cxn>
                  <a:cxn ang="0">
                    <a:pos x="1056" y="840"/>
                  </a:cxn>
                  <a:cxn ang="0">
                    <a:pos x="1296" y="1176"/>
                  </a:cxn>
                  <a:cxn ang="0">
                    <a:pos x="816" y="1272"/>
                  </a:cxn>
                  <a:cxn ang="0">
                    <a:pos x="384" y="1272"/>
                  </a:cxn>
                  <a:cxn ang="0">
                    <a:pos x="192" y="1320"/>
                  </a:cxn>
                  <a:cxn ang="0">
                    <a:pos x="96" y="1560"/>
                  </a:cxn>
                  <a:cxn ang="0">
                    <a:pos x="240" y="1704"/>
                  </a:cxn>
                  <a:cxn ang="0">
                    <a:pos x="576" y="1704"/>
                  </a:cxn>
                  <a:cxn ang="0">
                    <a:pos x="912" y="1512"/>
                  </a:cxn>
                  <a:cxn ang="0">
                    <a:pos x="864" y="1800"/>
                  </a:cxn>
                </a:cxnLst>
                <a:rect l="0" t="0" r="r" b="b"/>
                <a:pathLst>
                  <a:path w="1336" h="1800">
                    <a:moveTo>
                      <a:pt x="0" y="360"/>
                    </a:moveTo>
                    <a:cubicBezTo>
                      <a:pt x="352" y="180"/>
                      <a:pt x="704" y="0"/>
                      <a:pt x="768" y="24"/>
                    </a:cubicBezTo>
                    <a:cubicBezTo>
                      <a:pt x="832" y="48"/>
                      <a:pt x="424" y="392"/>
                      <a:pt x="384" y="504"/>
                    </a:cubicBezTo>
                    <a:cubicBezTo>
                      <a:pt x="344" y="616"/>
                      <a:pt x="456" y="744"/>
                      <a:pt x="528" y="696"/>
                    </a:cubicBezTo>
                    <a:cubicBezTo>
                      <a:pt x="600" y="648"/>
                      <a:pt x="704" y="240"/>
                      <a:pt x="816" y="216"/>
                    </a:cubicBezTo>
                    <a:cubicBezTo>
                      <a:pt x="928" y="192"/>
                      <a:pt x="1264" y="448"/>
                      <a:pt x="1200" y="552"/>
                    </a:cubicBezTo>
                    <a:cubicBezTo>
                      <a:pt x="1136" y="656"/>
                      <a:pt x="584" y="816"/>
                      <a:pt x="432" y="840"/>
                    </a:cubicBezTo>
                    <a:cubicBezTo>
                      <a:pt x="280" y="864"/>
                      <a:pt x="336" y="672"/>
                      <a:pt x="288" y="696"/>
                    </a:cubicBezTo>
                    <a:cubicBezTo>
                      <a:pt x="240" y="720"/>
                      <a:pt x="80" y="912"/>
                      <a:pt x="144" y="984"/>
                    </a:cubicBezTo>
                    <a:cubicBezTo>
                      <a:pt x="208" y="1056"/>
                      <a:pt x="520" y="1152"/>
                      <a:pt x="672" y="1128"/>
                    </a:cubicBezTo>
                    <a:cubicBezTo>
                      <a:pt x="824" y="1104"/>
                      <a:pt x="952" y="832"/>
                      <a:pt x="1056" y="840"/>
                    </a:cubicBezTo>
                    <a:cubicBezTo>
                      <a:pt x="1160" y="848"/>
                      <a:pt x="1336" y="1104"/>
                      <a:pt x="1296" y="1176"/>
                    </a:cubicBezTo>
                    <a:cubicBezTo>
                      <a:pt x="1256" y="1248"/>
                      <a:pt x="968" y="1256"/>
                      <a:pt x="816" y="1272"/>
                    </a:cubicBezTo>
                    <a:cubicBezTo>
                      <a:pt x="664" y="1288"/>
                      <a:pt x="488" y="1264"/>
                      <a:pt x="384" y="1272"/>
                    </a:cubicBezTo>
                    <a:cubicBezTo>
                      <a:pt x="280" y="1280"/>
                      <a:pt x="240" y="1272"/>
                      <a:pt x="192" y="1320"/>
                    </a:cubicBezTo>
                    <a:cubicBezTo>
                      <a:pt x="144" y="1368"/>
                      <a:pt x="88" y="1496"/>
                      <a:pt x="96" y="1560"/>
                    </a:cubicBezTo>
                    <a:cubicBezTo>
                      <a:pt x="104" y="1624"/>
                      <a:pt x="160" y="1680"/>
                      <a:pt x="240" y="1704"/>
                    </a:cubicBezTo>
                    <a:cubicBezTo>
                      <a:pt x="320" y="1728"/>
                      <a:pt x="464" y="1736"/>
                      <a:pt x="576" y="1704"/>
                    </a:cubicBezTo>
                    <a:cubicBezTo>
                      <a:pt x="688" y="1672"/>
                      <a:pt x="864" y="1496"/>
                      <a:pt x="912" y="1512"/>
                    </a:cubicBezTo>
                    <a:cubicBezTo>
                      <a:pt x="960" y="1528"/>
                      <a:pt x="872" y="1752"/>
                      <a:pt x="864" y="1800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762000" y="1295400"/>
                <a:ext cx="4038600" cy="1905000"/>
                <a:chOff x="762000" y="1295400"/>
                <a:chExt cx="4038600" cy="19050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914400" y="1295400"/>
                  <a:ext cx="0" cy="190500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762000" y="3048000"/>
                  <a:ext cx="40386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" name="Straight Connector 3"/>
            <p:cNvCxnSpPr/>
            <p:nvPr/>
          </p:nvCxnSpPr>
          <p:spPr>
            <a:xfrm flipH="1">
              <a:off x="1130300" y="3159143"/>
              <a:ext cx="653530" cy="4643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803236" y="3396877"/>
            <a:ext cx="1637055" cy="1605599"/>
            <a:chOff x="1130300" y="4171950"/>
            <a:chExt cx="2182740" cy="2140798"/>
          </a:xfrm>
        </p:grpSpPr>
        <p:grpSp>
          <p:nvGrpSpPr>
            <p:cNvPr id="54" name="Group 53"/>
            <p:cNvGrpSpPr/>
            <p:nvPr/>
          </p:nvGrpSpPr>
          <p:grpSpPr>
            <a:xfrm>
              <a:off x="1701385" y="4171950"/>
              <a:ext cx="1611655" cy="1825270"/>
              <a:chOff x="762000" y="1295400"/>
              <a:chExt cx="2979120" cy="1905000"/>
            </a:xfrm>
          </p:grpSpPr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 rot="11611068">
                <a:off x="1400001" y="1397206"/>
                <a:ext cx="954134" cy="1232350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720" y="24"/>
                  </a:cxn>
                  <a:cxn ang="0">
                    <a:pos x="432" y="456"/>
                  </a:cxn>
                  <a:cxn ang="0">
                    <a:pos x="624" y="600"/>
                  </a:cxn>
                  <a:cxn ang="0">
                    <a:pos x="720" y="360"/>
                  </a:cxn>
                  <a:cxn ang="0">
                    <a:pos x="816" y="648"/>
                  </a:cxn>
                  <a:cxn ang="0">
                    <a:pos x="432" y="792"/>
                  </a:cxn>
                  <a:cxn ang="0">
                    <a:pos x="336" y="648"/>
                  </a:cxn>
                  <a:cxn ang="0">
                    <a:pos x="240" y="888"/>
                  </a:cxn>
                  <a:cxn ang="0">
                    <a:pos x="624" y="984"/>
                  </a:cxn>
                  <a:cxn ang="0">
                    <a:pos x="864" y="888"/>
                  </a:cxn>
                  <a:cxn ang="0">
                    <a:pos x="960" y="1176"/>
                  </a:cxn>
                  <a:cxn ang="0">
                    <a:pos x="624" y="1272"/>
                  </a:cxn>
                  <a:cxn ang="0">
                    <a:pos x="384" y="1224"/>
                  </a:cxn>
                  <a:cxn ang="0">
                    <a:pos x="192" y="1512"/>
                  </a:cxn>
                  <a:cxn ang="0">
                    <a:pos x="624" y="1512"/>
                  </a:cxn>
                  <a:cxn ang="0">
                    <a:pos x="960" y="1368"/>
                  </a:cxn>
                  <a:cxn ang="0">
                    <a:pos x="960" y="1704"/>
                  </a:cxn>
                </a:cxnLst>
                <a:rect l="0" t="0" r="r" b="b"/>
                <a:pathLst>
                  <a:path w="1016" h="1704">
                    <a:moveTo>
                      <a:pt x="0" y="312"/>
                    </a:moveTo>
                    <a:cubicBezTo>
                      <a:pt x="324" y="156"/>
                      <a:pt x="648" y="0"/>
                      <a:pt x="720" y="24"/>
                    </a:cubicBezTo>
                    <a:cubicBezTo>
                      <a:pt x="792" y="48"/>
                      <a:pt x="448" y="360"/>
                      <a:pt x="432" y="456"/>
                    </a:cubicBezTo>
                    <a:cubicBezTo>
                      <a:pt x="416" y="552"/>
                      <a:pt x="576" y="616"/>
                      <a:pt x="624" y="600"/>
                    </a:cubicBezTo>
                    <a:cubicBezTo>
                      <a:pt x="672" y="584"/>
                      <a:pt x="688" y="352"/>
                      <a:pt x="720" y="360"/>
                    </a:cubicBezTo>
                    <a:cubicBezTo>
                      <a:pt x="752" y="368"/>
                      <a:pt x="864" y="576"/>
                      <a:pt x="816" y="648"/>
                    </a:cubicBezTo>
                    <a:cubicBezTo>
                      <a:pt x="768" y="720"/>
                      <a:pt x="512" y="792"/>
                      <a:pt x="432" y="792"/>
                    </a:cubicBezTo>
                    <a:cubicBezTo>
                      <a:pt x="352" y="792"/>
                      <a:pt x="368" y="632"/>
                      <a:pt x="336" y="648"/>
                    </a:cubicBezTo>
                    <a:cubicBezTo>
                      <a:pt x="304" y="664"/>
                      <a:pt x="192" y="832"/>
                      <a:pt x="240" y="888"/>
                    </a:cubicBezTo>
                    <a:cubicBezTo>
                      <a:pt x="288" y="944"/>
                      <a:pt x="520" y="984"/>
                      <a:pt x="624" y="984"/>
                    </a:cubicBezTo>
                    <a:cubicBezTo>
                      <a:pt x="728" y="984"/>
                      <a:pt x="808" y="856"/>
                      <a:pt x="864" y="888"/>
                    </a:cubicBezTo>
                    <a:cubicBezTo>
                      <a:pt x="920" y="920"/>
                      <a:pt x="1000" y="1112"/>
                      <a:pt x="960" y="1176"/>
                    </a:cubicBezTo>
                    <a:cubicBezTo>
                      <a:pt x="920" y="1240"/>
                      <a:pt x="720" y="1264"/>
                      <a:pt x="624" y="1272"/>
                    </a:cubicBezTo>
                    <a:cubicBezTo>
                      <a:pt x="528" y="1280"/>
                      <a:pt x="456" y="1184"/>
                      <a:pt x="384" y="1224"/>
                    </a:cubicBezTo>
                    <a:cubicBezTo>
                      <a:pt x="312" y="1264"/>
                      <a:pt x="152" y="1464"/>
                      <a:pt x="192" y="1512"/>
                    </a:cubicBezTo>
                    <a:cubicBezTo>
                      <a:pt x="232" y="1560"/>
                      <a:pt x="496" y="1536"/>
                      <a:pt x="624" y="1512"/>
                    </a:cubicBezTo>
                    <a:cubicBezTo>
                      <a:pt x="752" y="1488"/>
                      <a:pt x="904" y="1336"/>
                      <a:pt x="960" y="1368"/>
                    </a:cubicBezTo>
                    <a:cubicBezTo>
                      <a:pt x="1016" y="1400"/>
                      <a:pt x="988" y="1552"/>
                      <a:pt x="960" y="1704"/>
                    </a:cubicBez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 rot="12420000">
                <a:off x="1339445" y="1401343"/>
                <a:ext cx="877010" cy="1296496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768" y="24"/>
                  </a:cxn>
                  <a:cxn ang="0">
                    <a:pos x="384" y="504"/>
                  </a:cxn>
                  <a:cxn ang="0">
                    <a:pos x="528" y="696"/>
                  </a:cxn>
                  <a:cxn ang="0">
                    <a:pos x="816" y="216"/>
                  </a:cxn>
                  <a:cxn ang="0">
                    <a:pos x="1200" y="552"/>
                  </a:cxn>
                  <a:cxn ang="0">
                    <a:pos x="432" y="840"/>
                  </a:cxn>
                  <a:cxn ang="0">
                    <a:pos x="288" y="696"/>
                  </a:cxn>
                  <a:cxn ang="0">
                    <a:pos x="144" y="984"/>
                  </a:cxn>
                  <a:cxn ang="0">
                    <a:pos x="672" y="1128"/>
                  </a:cxn>
                  <a:cxn ang="0">
                    <a:pos x="1056" y="840"/>
                  </a:cxn>
                  <a:cxn ang="0">
                    <a:pos x="1296" y="1176"/>
                  </a:cxn>
                  <a:cxn ang="0">
                    <a:pos x="816" y="1272"/>
                  </a:cxn>
                  <a:cxn ang="0">
                    <a:pos x="384" y="1272"/>
                  </a:cxn>
                  <a:cxn ang="0">
                    <a:pos x="192" y="1320"/>
                  </a:cxn>
                  <a:cxn ang="0">
                    <a:pos x="96" y="1560"/>
                  </a:cxn>
                  <a:cxn ang="0">
                    <a:pos x="240" y="1704"/>
                  </a:cxn>
                  <a:cxn ang="0">
                    <a:pos x="576" y="1704"/>
                  </a:cxn>
                  <a:cxn ang="0">
                    <a:pos x="912" y="1512"/>
                  </a:cxn>
                  <a:cxn ang="0">
                    <a:pos x="864" y="1800"/>
                  </a:cxn>
                </a:cxnLst>
                <a:rect l="0" t="0" r="r" b="b"/>
                <a:pathLst>
                  <a:path w="1336" h="1800">
                    <a:moveTo>
                      <a:pt x="0" y="360"/>
                    </a:moveTo>
                    <a:cubicBezTo>
                      <a:pt x="352" y="180"/>
                      <a:pt x="704" y="0"/>
                      <a:pt x="768" y="24"/>
                    </a:cubicBezTo>
                    <a:cubicBezTo>
                      <a:pt x="832" y="48"/>
                      <a:pt x="424" y="392"/>
                      <a:pt x="384" y="504"/>
                    </a:cubicBezTo>
                    <a:cubicBezTo>
                      <a:pt x="344" y="616"/>
                      <a:pt x="456" y="744"/>
                      <a:pt x="528" y="696"/>
                    </a:cubicBezTo>
                    <a:cubicBezTo>
                      <a:pt x="600" y="648"/>
                      <a:pt x="704" y="240"/>
                      <a:pt x="816" y="216"/>
                    </a:cubicBezTo>
                    <a:cubicBezTo>
                      <a:pt x="928" y="192"/>
                      <a:pt x="1264" y="448"/>
                      <a:pt x="1200" y="552"/>
                    </a:cubicBezTo>
                    <a:cubicBezTo>
                      <a:pt x="1136" y="656"/>
                      <a:pt x="584" y="816"/>
                      <a:pt x="432" y="840"/>
                    </a:cubicBezTo>
                    <a:cubicBezTo>
                      <a:pt x="280" y="864"/>
                      <a:pt x="336" y="672"/>
                      <a:pt x="288" y="696"/>
                    </a:cubicBezTo>
                    <a:cubicBezTo>
                      <a:pt x="240" y="720"/>
                      <a:pt x="80" y="912"/>
                      <a:pt x="144" y="984"/>
                    </a:cubicBezTo>
                    <a:cubicBezTo>
                      <a:pt x="208" y="1056"/>
                      <a:pt x="520" y="1152"/>
                      <a:pt x="672" y="1128"/>
                    </a:cubicBezTo>
                    <a:cubicBezTo>
                      <a:pt x="824" y="1104"/>
                      <a:pt x="952" y="832"/>
                      <a:pt x="1056" y="840"/>
                    </a:cubicBezTo>
                    <a:cubicBezTo>
                      <a:pt x="1160" y="848"/>
                      <a:pt x="1336" y="1104"/>
                      <a:pt x="1296" y="1176"/>
                    </a:cubicBezTo>
                    <a:cubicBezTo>
                      <a:pt x="1256" y="1248"/>
                      <a:pt x="968" y="1256"/>
                      <a:pt x="816" y="1272"/>
                    </a:cubicBezTo>
                    <a:cubicBezTo>
                      <a:pt x="664" y="1288"/>
                      <a:pt x="488" y="1264"/>
                      <a:pt x="384" y="1272"/>
                    </a:cubicBezTo>
                    <a:cubicBezTo>
                      <a:pt x="280" y="1280"/>
                      <a:pt x="240" y="1272"/>
                      <a:pt x="192" y="1320"/>
                    </a:cubicBezTo>
                    <a:cubicBezTo>
                      <a:pt x="144" y="1368"/>
                      <a:pt x="88" y="1496"/>
                      <a:pt x="96" y="1560"/>
                    </a:cubicBezTo>
                    <a:cubicBezTo>
                      <a:pt x="104" y="1624"/>
                      <a:pt x="160" y="1680"/>
                      <a:pt x="240" y="1704"/>
                    </a:cubicBezTo>
                    <a:cubicBezTo>
                      <a:pt x="320" y="1728"/>
                      <a:pt x="464" y="1736"/>
                      <a:pt x="576" y="1704"/>
                    </a:cubicBezTo>
                    <a:cubicBezTo>
                      <a:pt x="688" y="1672"/>
                      <a:pt x="864" y="1496"/>
                      <a:pt x="912" y="1512"/>
                    </a:cubicBezTo>
                    <a:cubicBezTo>
                      <a:pt x="960" y="1528"/>
                      <a:pt x="872" y="1752"/>
                      <a:pt x="864" y="1800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7" name="Group 21"/>
              <p:cNvGrpSpPr/>
              <p:nvPr/>
            </p:nvGrpSpPr>
            <p:grpSpPr>
              <a:xfrm>
                <a:off x="762000" y="1295400"/>
                <a:ext cx="2979120" cy="1905000"/>
                <a:chOff x="762000" y="1295400"/>
                <a:chExt cx="2979120" cy="190500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14400" y="1295400"/>
                  <a:ext cx="0" cy="190500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762000" y="3045036"/>
                  <a:ext cx="2979120" cy="296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8" name="Straight Connector 67"/>
            <p:cNvCxnSpPr/>
            <p:nvPr/>
          </p:nvCxnSpPr>
          <p:spPr>
            <a:xfrm flipH="1">
              <a:off x="1130300" y="5848358"/>
              <a:ext cx="653530" cy="4643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340992" y="2027140"/>
            <a:ext cx="1542569" cy="1471778"/>
            <a:chOff x="4835491" y="1724079"/>
            <a:chExt cx="2056758" cy="1962371"/>
          </a:xfrm>
        </p:grpSpPr>
        <p:grpSp>
          <p:nvGrpSpPr>
            <p:cNvPr id="34" name="Group 33"/>
            <p:cNvGrpSpPr/>
            <p:nvPr/>
          </p:nvGrpSpPr>
          <p:grpSpPr>
            <a:xfrm>
              <a:off x="5416134" y="1724079"/>
              <a:ext cx="1476115" cy="1630997"/>
              <a:chOff x="762000" y="1295400"/>
              <a:chExt cx="2728575" cy="1905000"/>
            </a:xfrm>
          </p:grpSpPr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 rot="5400000">
                <a:off x="1652886" y="1392245"/>
                <a:ext cx="696455" cy="1373333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720" y="24"/>
                  </a:cxn>
                  <a:cxn ang="0">
                    <a:pos x="432" y="456"/>
                  </a:cxn>
                  <a:cxn ang="0">
                    <a:pos x="624" y="600"/>
                  </a:cxn>
                  <a:cxn ang="0">
                    <a:pos x="720" y="360"/>
                  </a:cxn>
                  <a:cxn ang="0">
                    <a:pos x="816" y="648"/>
                  </a:cxn>
                  <a:cxn ang="0">
                    <a:pos x="432" y="792"/>
                  </a:cxn>
                  <a:cxn ang="0">
                    <a:pos x="336" y="648"/>
                  </a:cxn>
                  <a:cxn ang="0">
                    <a:pos x="240" y="888"/>
                  </a:cxn>
                  <a:cxn ang="0">
                    <a:pos x="624" y="984"/>
                  </a:cxn>
                  <a:cxn ang="0">
                    <a:pos x="864" y="888"/>
                  </a:cxn>
                  <a:cxn ang="0">
                    <a:pos x="960" y="1176"/>
                  </a:cxn>
                  <a:cxn ang="0">
                    <a:pos x="624" y="1272"/>
                  </a:cxn>
                  <a:cxn ang="0">
                    <a:pos x="384" y="1224"/>
                  </a:cxn>
                  <a:cxn ang="0">
                    <a:pos x="192" y="1512"/>
                  </a:cxn>
                  <a:cxn ang="0">
                    <a:pos x="624" y="1512"/>
                  </a:cxn>
                  <a:cxn ang="0">
                    <a:pos x="960" y="1368"/>
                  </a:cxn>
                  <a:cxn ang="0">
                    <a:pos x="960" y="1704"/>
                  </a:cxn>
                </a:cxnLst>
                <a:rect l="0" t="0" r="r" b="b"/>
                <a:pathLst>
                  <a:path w="1016" h="1704">
                    <a:moveTo>
                      <a:pt x="0" y="312"/>
                    </a:moveTo>
                    <a:cubicBezTo>
                      <a:pt x="324" y="156"/>
                      <a:pt x="648" y="0"/>
                      <a:pt x="720" y="24"/>
                    </a:cubicBezTo>
                    <a:cubicBezTo>
                      <a:pt x="792" y="48"/>
                      <a:pt x="448" y="360"/>
                      <a:pt x="432" y="456"/>
                    </a:cubicBezTo>
                    <a:cubicBezTo>
                      <a:pt x="416" y="552"/>
                      <a:pt x="576" y="616"/>
                      <a:pt x="624" y="600"/>
                    </a:cubicBezTo>
                    <a:cubicBezTo>
                      <a:pt x="672" y="584"/>
                      <a:pt x="688" y="352"/>
                      <a:pt x="720" y="360"/>
                    </a:cubicBezTo>
                    <a:cubicBezTo>
                      <a:pt x="752" y="368"/>
                      <a:pt x="864" y="576"/>
                      <a:pt x="816" y="648"/>
                    </a:cubicBezTo>
                    <a:cubicBezTo>
                      <a:pt x="768" y="720"/>
                      <a:pt x="512" y="792"/>
                      <a:pt x="432" y="792"/>
                    </a:cubicBezTo>
                    <a:cubicBezTo>
                      <a:pt x="352" y="792"/>
                      <a:pt x="368" y="632"/>
                      <a:pt x="336" y="648"/>
                    </a:cubicBezTo>
                    <a:cubicBezTo>
                      <a:pt x="304" y="664"/>
                      <a:pt x="192" y="832"/>
                      <a:pt x="240" y="888"/>
                    </a:cubicBezTo>
                    <a:cubicBezTo>
                      <a:pt x="288" y="944"/>
                      <a:pt x="520" y="984"/>
                      <a:pt x="624" y="984"/>
                    </a:cubicBezTo>
                    <a:cubicBezTo>
                      <a:pt x="728" y="984"/>
                      <a:pt x="808" y="856"/>
                      <a:pt x="864" y="888"/>
                    </a:cubicBezTo>
                    <a:cubicBezTo>
                      <a:pt x="920" y="920"/>
                      <a:pt x="1000" y="1112"/>
                      <a:pt x="960" y="1176"/>
                    </a:cubicBezTo>
                    <a:cubicBezTo>
                      <a:pt x="920" y="1240"/>
                      <a:pt x="720" y="1264"/>
                      <a:pt x="624" y="1272"/>
                    </a:cubicBezTo>
                    <a:cubicBezTo>
                      <a:pt x="528" y="1280"/>
                      <a:pt x="456" y="1184"/>
                      <a:pt x="384" y="1224"/>
                    </a:cubicBezTo>
                    <a:cubicBezTo>
                      <a:pt x="312" y="1264"/>
                      <a:pt x="152" y="1464"/>
                      <a:pt x="192" y="1512"/>
                    </a:cubicBezTo>
                    <a:cubicBezTo>
                      <a:pt x="232" y="1560"/>
                      <a:pt x="496" y="1536"/>
                      <a:pt x="624" y="1512"/>
                    </a:cubicBezTo>
                    <a:cubicBezTo>
                      <a:pt x="752" y="1488"/>
                      <a:pt x="904" y="1336"/>
                      <a:pt x="960" y="1368"/>
                    </a:cubicBezTo>
                    <a:cubicBezTo>
                      <a:pt x="1016" y="1400"/>
                      <a:pt x="988" y="1552"/>
                      <a:pt x="960" y="1704"/>
                    </a:cubicBez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 rot="12420000">
                <a:off x="1333811" y="1452433"/>
                <a:ext cx="849631" cy="1267513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768" y="24"/>
                  </a:cxn>
                  <a:cxn ang="0">
                    <a:pos x="384" y="504"/>
                  </a:cxn>
                  <a:cxn ang="0">
                    <a:pos x="528" y="696"/>
                  </a:cxn>
                  <a:cxn ang="0">
                    <a:pos x="816" y="216"/>
                  </a:cxn>
                  <a:cxn ang="0">
                    <a:pos x="1200" y="552"/>
                  </a:cxn>
                  <a:cxn ang="0">
                    <a:pos x="432" y="840"/>
                  </a:cxn>
                  <a:cxn ang="0">
                    <a:pos x="288" y="696"/>
                  </a:cxn>
                  <a:cxn ang="0">
                    <a:pos x="144" y="984"/>
                  </a:cxn>
                  <a:cxn ang="0">
                    <a:pos x="672" y="1128"/>
                  </a:cxn>
                  <a:cxn ang="0">
                    <a:pos x="1056" y="840"/>
                  </a:cxn>
                  <a:cxn ang="0">
                    <a:pos x="1296" y="1176"/>
                  </a:cxn>
                  <a:cxn ang="0">
                    <a:pos x="816" y="1272"/>
                  </a:cxn>
                  <a:cxn ang="0">
                    <a:pos x="384" y="1272"/>
                  </a:cxn>
                  <a:cxn ang="0">
                    <a:pos x="192" y="1320"/>
                  </a:cxn>
                  <a:cxn ang="0">
                    <a:pos x="96" y="1560"/>
                  </a:cxn>
                  <a:cxn ang="0">
                    <a:pos x="240" y="1704"/>
                  </a:cxn>
                  <a:cxn ang="0">
                    <a:pos x="576" y="1704"/>
                  </a:cxn>
                  <a:cxn ang="0">
                    <a:pos x="912" y="1512"/>
                  </a:cxn>
                  <a:cxn ang="0">
                    <a:pos x="864" y="1800"/>
                  </a:cxn>
                </a:cxnLst>
                <a:rect l="0" t="0" r="r" b="b"/>
                <a:pathLst>
                  <a:path w="1336" h="1800">
                    <a:moveTo>
                      <a:pt x="0" y="360"/>
                    </a:moveTo>
                    <a:cubicBezTo>
                      <a:pt x="352" y="180"/>
                      <a:pt x="704" y="0"/>
                      <a:pt x="768" y="24"/>
                    </a:cubicBezTo>
                    <a:cubicBezTo>
                      <a:pt x="832" y="48"/>
                      <a:pt x="424" y="392"/>
                      <a:pt x="384" y="504"/>
                    </a:cubicBezTo>
                    <a:cubicBezTo>
                      <a:pt x="344" y="616"/>
                      <a:pt x="456" y="744"/>
                      <a:pt x="528" y="696"/>
                    </a:cubicBezTo>
                    <a:cubicBezTo>
                      <a:pt x="600" y="648"/>
                      <a:pt x="704" y="240"/>
                      <a:pt x="816" y="216"/>
                    </a:cubicBezTo>
                    <a:cubicBezTo>
                      <a:pt x="928" y="192"/>
                      <a:pt x="1264" y="448"/>
                      <a:pt x="1200" y="552"/>
                    </a:cubicBezTo>
                    <a:cubicBezTo>
                      <a:pt x="1136" y="656"/>
                      <a:pt x="584" y="816"/>
                      <a:pt x="432" y="840"/>
                    </a:cubicBezTo>
                    <a:cubicBezTo>
                      <a:pt x="280" y="864"/>
                      <a:pt x="336" y="672"/>
                      <a:pt x="288" y="696"/>
                    </a:cubicBezTo>
                    <a:cubicBezTo>
                      <a:pt x="240" y="720"/>
                      <a:pt x="80" y="912"/>
                      <a:pt x="144" y="984"/>
                    </a:cubicBezTo>
                    <a:cubicBezTo>
                      <a:pt x="208" y="1056"/>
                      <a:pt x="520" y="1152"/>
                      <a:pt x="672" y="1128"/>
                    </a:cubicBezTo>
                    <a:cubicBezTo>
                      <a:pt x="824" y="1104"/>
                      <a:pt x="952" y="832"/>
                      <a:pt x="1056" y="840"/>
                    </a:cubicBezTo>
                    <a:cubicBezTo>
                      <a:pt x="1160" y="848"/>
                      <a:pt x="1336" y="1104"/>
                      <a:pt x="1296" y="1176"/>
                    </a:cubicBezTo>
                    <a:cubicBezTo>
                      <a:pt x="1256" y="1248"/>
                      <a:pt x="968" y="1256"/>
                      <a:pt x="816" y="1272"/>
                    </a:cubicBezTo>
                    <a:cubicBezTo>
                      <a:pt x="664" y="1288"/>
                      <a:pt x="488" y="1264"/>
                      <a:pt x="384" y="1272"/>
                    </a:cubicBezTo>
                    <a:cubicBezTo>
                      <a:pt x="280" y="1280"/>
                      <a:pt x="240" y="1272"/>
                      <a:pt x="192" y="1320"/>
                    </a:cubicBezTo>
                    <a:cubicBezTo>
                      <a:pt x="144" y="1368"/>
                      <a:pt x="88" y="1496"/>
                      <a:pt x="96" y="1560"/>
                    </a:cubicBezTo>
                    <a:cubicBezTo>
                      <a:pt x="104" y="1624"/>
                      <a:pt x="160" y="1680"/>
                      <a:pt x="240" y="1704"/>
                    </a:cubicBezTo>
                    <a:cubicBezTo>
                      <a:pt x="320" y="1728"/>
                      <a:pt x="464" y="1736"/>
                      <a:pt x="576" y="1704"/>
                    </a:cubicBezTo>
                    <a:cubicBezTo>
                      <a:pt x="688" y="1672"/>
                      <a:pt x="864" y="1496"/>
                      <a:pt x="912" y="1512"/>
                    </a:cubicBezTo>
                    <a:cubicBezTo>
                      <a:pt x="960" y="1528"/>
                      <a:pt x="872" y="1752"/>
                      <a:pt x="864" y="1800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7" name="Group 21"/>
              <p:cNvGrpSpPr/>
              <p:nvPr/>
            </p:nvGrpSpPr>
            <p:grpSpPr>
              <a:xfrm>
                <a:off x="762000" y="1295400"/>
                <a:ext cx="2728575" cy="1905000"/>
                <a:chOff x="762000" y="1295400"/>
                <a:chExt cx="2728575" cy="1905000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914400" y="1295400"/>
                  <a:ext cx="0" cy="190500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762000" y="3045038"/>
                  <a:ext cx="2728575" cy="296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9" name="Straight Connector 68"/>
            <p:cNvCxnSpPr/>
            <p:nvPr/>
          </p:nvCxnSpPr>
          <p:spPr>
            <a:xfrm flipH="1">
              <a:off x="4835491" y="3222060"/>
              <a:ext cx="653530" cy="4643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628773" y="3465223"/>
            <a:ext cx="1548008" cy="1454576"/>
            <a:chOff x="4835491" y="4171949"/>
            <a:chExt cx="2064010" cy="2142512"/>
          </a:xfrm>
        </p:grpSpPr>
        <p:grpSp>
          <p:nvGrpSpPr>
            <p:cNvPr id="44" name="Group 43"/>
            <p:cNvGrpSpPr/>
            <p:nvPr/>
          </p:nvGrpSpPr>
          <p:grpSpPr>
            <a:xfrm>
              <a:off x="5416134" y="4171949"/>
              <a:ext cx="1483367" cy="1825271"/>
              <a:chOff x="762000" y="1295400"/>
              <a:chExt cx="2741981" cy="1905000"/>
            </a:xfrm>
          </p:grpSpPr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 rot="2686830">
                <a:off x="1406758" y="1351205"/>
                <a:ext cx="990873" cy="1292953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720" y="24"/>
                  </a:cxn>
                  <a:cxn ang="0">
                    <a:pos x="432" y="456"/>
                  </a:cxn>
                  <a:cxn ang="0">
                    <a:pos x="624" y="600"/>
                  </a:cxn>
                  <a:cxn ang="0">
                    <a:pos x="720" y="360"/>
                  </a:cxn>
                  <a:cxn ang="0">
                    <a:pos x="816" y="648"/>
                  </a:cxn>
                  <a:cxn ang="0">
                    <a:pos x="432" y="792"/>
                  </a:cxn>
                  <a:cxn ang="0">
                    <a:pos x="336" y="648"/>
                  </a:cxn>
                  <a:cxn ang="0">
                    <a:pos x="240" y="888"/>
                  </a:cxn>
                  <a:cxn ang="0">
                    <a:pos x="624" y="984"/>
                  </a:cxn>
                  <a:cxn ang="0">
                    <a:pos x="864" y="888"/>
                  </a:cxn>
                  <a:cxn ang="0">
                    <a:pos x="960" y="1176"/>
                  </a:cxn>
                  <a:cxn ang="0">
                    <a:pos x="624" y="1272"/>
                  </a:cxn>
                  <a:cxn ang="0">
                    <a:pos x="384" y="1224"/>
                  </a:cxn>
                  <a:cxn ang="0">
                    <a:pos x="192" y="1512"/>
                  </a:cxn>
                  <a:cxn ang="0">
                    <a:pos x="624" y="1512"/>
                  </a:cxn>
                  <a:cxn ang="0">
                    <a:pos x="960" y="1368"/>
                  </a:cxn>
                  <a:cxn ang="0">
                    <a:pos x="960" y="1704"/>
                  </a:cxn>
                </a:cxnLst>
                <a:rect l="0" t="0" r="r" b="b"/>
                <a:pathLst>
                  <a:path w="1016" h="1704">
                    <a:moveTo>
                      <a:pt x="0" y="312"/>
                    </a:moveTo>
                    <a:cubicBezTo>
                      <a:pt x="324" y="156"/>
                      <a:pt x="648" y="0"/>
                      <a:pt x="720" y="24"/>
                    </a:cubicBezTo>
                    <a:cubicBezTo>
                      <a:pt x="792" y="48"/>
                      <a:pt x="448" y="360"/>
                      <a:pt x="432" y="456"/>
                    </a:cubicBezTo>
                    <a:cubicBezTo>
                      <a:pt x="416" y="552"/>
                      <a:pt x="576" y="616"/>
                      <a:pt x="624" y="600"/>
                    </a:cubicBezTo>
                    <a:cubicBezTo>
                      <a:pt x="672" y="584"/>
                      <a:pt x="688" y="352"/>
                      <a:pt x="720" y="360"/>
                    </a:cubicBezTo>
                    <a:cubicBezTo>
                      <a:pt x="752" y="368"/>
                      <a:pt x="864" y="576"/>
                      <a:pt x="816" y="648"/>
                    </a:cubicBezTo>
                    <a:cubicBezTo>
                      <a:pt x="768" y="720"/>
                      <a:pt x="512" y="792"/>
                      <a:pt x="432" y="792"/>
                    </a:cubicBezTo>
                    <a:cubicBezTo>
                      <a:pt x="352" y="792"/>
                      <a:pt x="368" y="632"/>
                      <a:pt x="336" y="648"/>
                    </a:cubicBezTo>
                    <a:cubicBezTo>
                      <a:pt x="304" y="664"/>
                      <a:pt x="192" y="832"/>
                      <a:pt x="240" y="888"/>
                    </a:cubicBezTo>
                    <a:cubicBezTo>
                      <a:pt x="288" y="944"/>
                      <a:pt x="520" y="984"/>
                      <a:pt x="624" y="984"/>
                    </a:cubicBezTo>
                    <a:cubicBezTo>
                      <a:pt x="728" y="984"/>
                      <a:pt x="808" y="856"/>
                      <a:pt x="864" y="888"/>
                    </a:cubicBezTo>
                    <a:cubicBezTo>
                      <a:pt x="920" y="920"/>
                      <a:pt x="1000" y="1112"/>
                      <a:pt x="960" y="1176"/>
                    </a:cubicBezTo>
                    <a:cubicBezTo>
                      <a:pt x="920" y="1240"/>
                      <a:pt x="720" y="1264"/>
                      <a:pt x="624" y="1272"/>
                    </a:cubicBezTo>
                    <a:cubicBezTo>
                      <a:pt x="528" y="1280"/>
                      <a:pt x="456" y="1184"/>
                      <a:pt x="384" y="1224"/>
                    </a:cubicBezTo>
                    <a:cubicBezTo>
                      <a:pt x="312" y="1264"/>
                      <a:pt x="152" y="1464"/>
                      <a:pt x="192" y="1512"/>
                    </a:cubicBezTo>
                    <a:cubicBezTo>
                      <a:pt x="232" y="1560"/>
                      <a:pt x="496" y="1536"/>
                      <a:pt x="624" y="1512"/>
                    </a:cubicBezTo>
                    <a:cubicBezTo>
                      <a:pt x="752" y="1488"/>
                      <a:pt x="904" y="1336"/>
                      <a:pt x="960" y="1368"/>
                    </a:cubicBezTo>
                    <a:cubicBezTo>
                      <a:pt x="1016" y="1400"/>
                      <a:pt x="988" y="1552"/>
                      <a:pt x="960" y="1704"/>
                    </a:cubicBezTo>
                  </a:path>
                </a:pathLst>
              </a:custGeom>
              <a:noFill/>
              <a:ln w="5715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 rot="12420000">
                <a:off x="1333811" y="1452433"/>
                <a:ext cx="849631" cy="1267513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768" y="24"/>
                  </a:cxn>
                  <a:cxn ang="0">
                    <a:pos x="384" y="504"/>
                  </a:cxn>
                  <a:cxn ang="0">
                    <a:pos x="528" y="696"/>
                  </a:cxn>
                  <a:cxn ang="0">
                    <a:pos x="816" y="216"/>
                  </a:cxn>
                  <a:cxn ang="0">
                    <a:pos x="1200" y="552"/>
                  </a:cxn>
                  <a:cxn ang="0">
                    <a:pos x="432" y="840"/>
                  </a:cxn>
                  <a:cxn ang="0">
                    <a:pos x="288" y="696"/>
                  </a:cxn>
                  <a:cxn ang="0">
                    <a:pos x="144" y="984"/>
                  </a:cxn>
                  <a:cxn ang="0">
                    <a:pos x="672" y="1128"/>
                  </a:cxn>
                  <a:cxn ang="0">
                    <a:pos x="1056" y="840"/>
                  </a:cxn>
                  <a:cxn ang="0">
                    <a:pos x="1296" y="1176"/>
                  </a:cxn>
                  <a:cxn ang="0">
                    <a:pos x="816" y="1272"/>
                  </a:cxn>
                  <a:cxn ang="0">
                    <a:pos x="384" y="1272"/>
                  </a:cxn>
                  <a:cxn ang="0">
                    <a:pos x="192" y="1320"/>
                  </a:cxn>
                  <a:cxn ang="0">
                    <a:pos x="96" y="1560"/>
                  </a:cxn>
                  <a:cxn ang="0">
                    <a:pos x="240" y="1704"/>
                  </a:cxn>
                  <a:cxn ang="0">
                    <a:pos x="576" y="1704"/>
                  </a:cxn>
                  <a:cxn ang="0">
                    <a:pos x="912" y="1512"/>
                  </a:cxn>
                  <a:cxn ang="0">
                    <a:pos x="864" y="1800"/>
                  </a:cxn>
                </a:cxnLst>
                <a:rect l="0" t="0" r="r" b="b"/>
                <a:pathLst>
                  <a:path w="1336" h="1800">
                    <a:moveTo>
                      <a:pt x="0" y="360"/>
                    </a:moveTo>
                    <a:cubicBezTo>
                      <a:pt x="352" y="180"/>
                      <a:pt x="704" y="0"/>
                      <a:pt x="768" y="24"/>
                    </a:cubicBezTo>
                    <a:cubicBezTo>
                      <a:pt x="832" y="48"/>
                      <a:pt x="424" y="392"/>
                      <a:pt x="384" y="504"/>
                    </a:cubicBezTo>
                    <a:cubicBezTo>
                      <a:pt x="344" y="616"/>
                      <a:pt x="456" y="744"/>
                      <a:pt x="528" y="696"/>
                    </a:cubicBezTo>
                    <a:cubicBezTo>
                      <a:pt x="600" y="648"/>
                      <a:pt x="704" y="240"/>
                      <a:pt x="816" y="216"/>
                    </a:cubicBezTo>
                    <a:cubicBezTo>
                      <a:pt x="928" y="192"/>
                      <a:pt x="1264" y="448"/>
                      <a:pt x="1200" y="552"/>
                    </a:cubicBezTo>
                    <a:cubicBezTo>
                      <a:pt x="1136" y="656"/>
                      <a:pt x="584" y="816"/>
                      <a:pt x="432" y="840"/>
                    </a:cubicBezTo>
                    <a:cubicBezTo>
                      <a:pt x="280" y="864"/>
                      <a:pt x="336" y="672"/>
                      <a:pt x="288" y="696"/>
                    </a:cubicBezTo>
                    <a:cubicBezTo>
                      <a:pt x="240" y="720"/>
                      <a:pt x="80" y="912"/>
                      <a:pt x="144" y="984"/>
                    </a:cubicBezTo>
                    <a:cubicBezTo>
                      <a:pt x="208" y="1056"/>
                      <a:pt x="520" y="1152"/>
                      <a:pt x="672" y="1128"/>
                    </a:cubicBezTo>
                    <a:cubicBezTo>
                      <a:pt x="824" y="1104"/>
                      <a:pt x="952" y="832"/>
                      <a:pt x="1056" y="840"/>
                    </a:cubicBezTo>
                    <a:cubicBezTo>
                      <a:pt x="1160" y="848"/>
                      <a:pt x="1336" y="1104"/>
                      <a:pt x="1296" y="1176"/>
                    </a:cubicBezTo>
                    <a:cubicBezTo>
                      <a:pt x="1256" y="1248"/>
                      <a:pt x="968" y="1256"/>
                      <a:pt x="816" y="1272"/>
                    </a:cubicBezTo>
                    <a:cubicBezTo>
                      <a:pt x="664" y="1288"/>
                      <a:pt x="488" y="1264"/>
                      <a:pt x="384" y="1272"/>
                    </a:cubicBezTo>
                    <a:cubicBezTo>
                      <a:pt x="280" y="1280"/>
                      <a:pt x="240" y="1272"/>
                      <a:pt x="192" y="1320"/>
                    </a:cubicBezTo>
                    <a:cubicBezTo>
                      <a:pt x="144" y="1368"/>
                      <a:pt x="88" y="1496"/>
                      <a:pt x="96" y="1560"/>
                    </a:cubicBezTo>
                    <a:cubicBezTo>
                      <a:pt x="104" y="1624"/>
                      <a:pt x="160" y="1680"/>
                      <a:pt x="240" y="1704"/>
                    </a:cubicBezTo>
                    <a:cubicBezTo>
                      <a:pt x="320" y="1728"/>
                      <a:pt x="464" y="1736"/>
                      <a:pt x="576" y="1704"/>
                    </a:cubicBezTo>
                    <a:cubicBezTo>
                      <a:pt x="688" y="1672"/>
                      <a:pt x="864" y="1496"/>
                      <a:pt x="912" y="1512"/>
                    </a:cubicBezTo>
                    <a:cubicBezTo>
                      <a:pt x="960" y="1528"/>
                      <a:pt x="872" y="1752"/>
                      <a:pt x="864" y="1800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13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7" name="Group 21"/>
              <p:cNvGrpSpPr/>
              <p:nvPr/>
            </p:nvGrpSpPr>
            <p:grpSpPr>
              <a:xfrm>
                <a:off x="762000" y="1295400"/>
                <a:ext cx="2741981" cy="1905000"/>
                <a:chOff x="762000" y="1295400"/>
                <a:chExt cx="2741981" cy="1905000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914400" y="1295400"/>
                  <a:ext cx="0" cy="190500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762000" y="3046823"/>
                  <a:ext cx="2741981" cy="117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Straight Connector 69"/>
            <p:cNvCxnSpPr/>
            <p:nvPr/>
          </p:nvCxnSpPr>
          <p:spPr>
            <a:xfrm flipH="1">
              <a:off x="4835491" y="5850071"/>
              <a:ext cx="653530" cy="4643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D72D-459C-A448-8D1E-B27085517F8D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19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8" name="Title 1"/>
          <p:cNvSpPr>
            <a:spLocks noGrp="1"/>
          </p:cNvSpPr>
          <p:nvPr>
            <p:ph type="title"/>
          </p:nvPr>
        </p:nvSpPr>
        <p:spPr bwMode="auto">
          <a:xfrm>
            <a:off x="2743200" y="211642"/>
            <a:ext cx="4495800" cy="817398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/>
              <a:t>Inter-atomic distance</a:t>
            </a:r>
          </a:p>
        </p:txBody>
      </p:sp>
      <p:sp>
        <p:nvSpPr>
          <p:cNvPr id="30829" name="AutoShape 17"/>
          <p:cNvSpPr>
            <a:spLocks noChangeArrowheads="1"/>
          </p:cNvSpPr>
          <p:nvPr/>
        </p:nvSpPr>
        <p:spPr bwMode="auto">
          <a:xfrm>
            <a:off x="228600" y="1371600"/>
            <a:ext cx="8382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30" name="AutoShape 18"/>
          <p:cNvSpPr>
            <a:spLocks noChangeArrowheads="1"/>
          </p:cNvSpPr>
          <p:nvPr/>
        </p:nvSpPr>
        <p:spPr bwMode="auto">
          <a:xfrm>
            <a:off x="1447800" y="1371600"/>
            <a:ext cx="10668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4EBE61"/>
              </a:gs>
              <a:gs pos="100000">
                <a:srgbClr val="24582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31" name="AutoShape 19"/>
          <p:cNvSpPr>
            <a:spLocks noChangeArrowheads="1"/>
          </p:cNvSpPr>
          <p:nvPr/>
        </p:nvSpPr>
        <p:spPr bwMode="auto">
          <a:xfrm>
            <a:off x="2819400" y="1371600"/>
            <a:ext cx="14478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32" name="Arc 22"/>
          <p:cNvSpPr>
            <a:spLocks/>
          </p:cNvSpPr>
          <p:nvPr/>
        </p:nvSpPr>
        <p:spPr bwMode="auto">
          <a:xfrm rot="11032409" flipV="1">
            <a:off x="2971800" y="3213100"/>
            <a:ext cx="11430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33" name="Arc 23"/>
          <p:cNvSpPr>
            <a:spLocks/>
          </p:cNvSpPr>
          <p:nvPr/>
        </p:nvSpPr>
        <p:spPr bwMode="auto">
          <a:xfrm rot="11032409" flipV="1">
            <a:off x="1524000" y="3197225"/>
            <a:ext cx="6858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007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34" name="Arc 24"/>
          <p:cNvSpPr>
            <a:spLocks/>
          </p:cNvSpPr>
          <p:nvPr/>
        </p:nvSpPr>
        <p:spPr bwMode="auto">
          <a:xfrm rot="11032409" flipV="1">
            <a:off x="381000" y="3184525"/>
            <a:ext cx="3048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0835" name="Group 68"/>
          <p:cNvGrpSpPr>
            <a:grpSpLocks/>
          </p:cNvGrpSpPr>
          <p:nvPr/>
        </p:nvGrpSpPr>
        <p:grpSpPr bwMode="auto">
          <a:xfrm>
            <a:off x="381000" y="4953000"/>
            <a:ext cx="304800" cy="1219200"/>
            <a:chOff x="192" y="3024"/>
            <a:chExt cx="192" cy="768"/>
          </a:xfrm>
        </p:grpSpPr>
        <p:sp>
          <p:nvSpPr>
            <p:cNvPr id="30898" name="Oval 25"/>
            <p:cNvSpPr>
              <a:spLocks noChangeArrowheads="1"/>
            </p:cNvSpPr>
            <p:nvPr/>
          </p:nvSpPr>
          <p:spPr bwMode="auto">
            <a:xfrm>
              <a:off x="336" y="3024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9" name="Oval 27"/>
            <p:cNvSpPr>
              <a:spLocks noChangeArrowheads="1"/>
            </p:cNvSpPr>
            <p:nvPr/>
          </p:nvSpPr>
          <p:spPr bwMode="auto">
            <a:xfrm>
              <a:off x="192" y="336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900" name="Oval 28"/>
            <p:cNvSpPr>
              <a:spLocks noChangeArrowheads="1"/>
            </p:cNvSpPr>
            <p:nvPr/>
          </p:nvSpPr>
          <p:spPr bwMode="auto">
            <a:xfrm>
              <a:off x="336" y="3744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901" name="Oval 62"/>
            <p:cNvSpPr>
              <a:spLocks noChangeArrowheads="1"/>
            </p:cNvSpPr>
            <p:nvPr/>
          </p:nvSpPr>
          <p:spPr bwMode="auto">
            <a:xfrm>
              <a:off x="240" y="3168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902" name="Oval 63"/>
            <p:cNvSpPr>
              <a:spLocks noChangeArrowheads="1"/>
            </p:cNvSpPr>
            <p:nvPr/>
          </p:nvSpPr>
          <p:spPr bwMode="auto">
            <a:xfrm>
              <a:off x="240" y="3552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836" name="Group 69"/>
          <p:cNvGrpSpPr>
            <a:grpSpLocks/>
          </p:cNvGrpSpPr>
          <p:nvPr/>
        </p:nvGrpSpPr>
        <p:grpSpPr bwMode="auto">
          <a:xfrm>
            <a:off x="1676400" y="4953000"/>
            <a:ext cx="533400" cy="1219200"/>
            <a:chOff x="1008" y="3024"/>
            <a:chExt cx="336" cy="768"/>
          </a:xfrm>
        </p:grpSpPr>
        <p:sp>
          <p:nvSpPr>
            <p:cNvPr id="30893" name="Oval 29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4" name="Oval 30"/>
            <p:cNvSpPr>
              <a:spLocks noChangeArrowheads="1"/>
            </p:cNvSpPr>
            <p:nvPr/>
          </p:nvSpPr>
          <p:spPr bwMode="auto">
            <a:xfrm>
              <a:off x="1008" y="3360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5" name="Oval 31"/>
            <p:cNvSpPr>
              <a:spLocks noChangeArrowheads="1"/>
            </p:cNvSpPr>
            <p:nvPr/>
          </p:nvSpPr>
          <p:spPr bwMode="auto">
            <a:xfrm>
              <a:off x="1296" y="3744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6" name="Oval 64"/>
            <p:cNvSpPr>
              <a:spLocks noChangeArrowheads="1"/>
            </p:cNvSpPr>
            <p:nvPr/>
          </p:nvSpPr>
          <p:spPr bwMode="auto">
            <a:xfrm>
              <a:off x="1104" y="3168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7" name="Oval 65"/>
            <p:cNvSpPr>
              <a:spLocks noChangeArrowheads="1"/>
            </p:cNvSpPr>
            <p:nvPr/>
          </p:nvSpPr>
          <p:spPr bwMode="auto">
            <a:xfrm>
              <a:off x="1104" y="3552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837" name="Group 183"/>
          <p:cNvGrpSpPr>
            <a:grpSpLocks/>
          </p:cNvGrpSpPr>
          <p:nvPr/>
        </p:nvGrpSpPr>
        <p:grpSpPr bwMode="auto">
          <a:xfrm>
            <a:off x="3048000" y="4953000"/>
            <a:ext cx="838200" cy="1219200"/>
            <a:chOff x="1968" y="3120"/>
            <a:chExt cx="528" cy="768"/>
          </a:xfrm>
        </p:grpSpPr>
        <p:sp>
          <p:nvSpPr>
            <p:cNvPr id="30888" name="Oval 32"/>
            <p:cNvSpPr>
              <a:spLocks noChangeArrowheads="1"/>
            </p:cNvSpPr>
            <p:nvPr/>
          </p:nvSpPr>
          <p:spPr bwMode="auto">
            <a:xfrm>
              <a:off x="2448" y="31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89" name="Oval 33"/>
            <p:cNvSpPr>
              <a:spLocks noChangeArrowheads="1"/>
            </p:cNvSpPr>
            <p:nvPr/>
          </p:nvSpPr>
          <p:spPr bwMode="auto">
            <a:xfrm>
              <a:off x="1968" y="345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0" name="Oval 34"/>
            <p:cNvSpPr>
              <a:spLocks noChangeArrowheads="1"/>
            </p:cNvSpPr>
            <p:nvPr/>
          </p:nvSpPr>
          <p:spPr bwMode="auto">
            <a:xfrm>
              <a:off x="2448" y="384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1" name="Oval 66"/>
            <p:cNvSpPr>
              <a:spLocks noChangeArrowheads="1"/>
            </p:cNvSpPr>
            <p:nvPr/>
          </p:nvSpPr>
          <p:spPr bwMode="auto">
            <a:xfrm>
              <a:off x="2160" y="36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92" name="Oval 67"/>
            <p:cNvSpPr>
              <a:spLocks noChangeArrowheads="1"/>
            </p:cNvSpPr>
            <p:nvPr/>
          </p:nvSpPr>
          <p:spPr bwMode="auto">
            <a:xfrm>
              <a:off x="2160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838" name="Group 102"/>
          <p:cNvGrpSpPr>
            <a:grpSpLocks/>
          </p:cNvGrpSpPr>
          <p:nvPr/>
        </p:nvGrpSpPr>
        <p:grpSpPr bwMode="auto">
          <a:xfrm>
            <a:off x="5257800" y="4800600"/>
            <a:ext cx="990600" cy="1371600"/>
            <a:chOff x="3744" y="3024"/>
            <a:chExt cx="624" cy="864"/>
          </a:xfrm>
        </p:grpSpPr>
        <p:sp>
          <p:nvSpPr>
            <p:cNvPr id="30870" name="Oval 53"/>
            <p:cNvSpPr>
              <a:spLocks noChangeArrowheads="1"/>
            </p:cNvSpPr>
            <p:nvPr/>
          </p:nvSpPr>
          <p:spPr bwMode="auto">
            <a:xfrm>
              <a:off x="3792" y="3024"/>
              <a:ext cx="576" cy="2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0871" name="Group 71"/>
            <p:cNvGrpSpPr>
              <a:grpSpLocks/>
            </p:cNvGrpSpPr>
            <p:nvPr/>
          </p:nvGrpSpPr>
          <p:grpSpPr bwMode="auto">
            <a:xfrm>
              <a:off x="3744" y="3120"/>
              <a:ext cx="192" cy="768"/>
              <a:chOff x="192" y="3024"/>
              <a:chExt cx="192" cy="768"/>
            </a:xfrm>
          </p:grpSpPr>
          <p:sp>
            <p:nvSpPr>
              <p:cNvPr id="30883" name="Oval 72"/>
              <p:cNvSpPr>
                <a:spLocks noChangeArrowheads="1"/>
              </p:cNvSpPr>
              <p:nvPr/>
            </p:nvSpPr>
            <p:spPr bwMode="auto">
              <a:xfrm>
                <a:off x="336" y="3024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4" name="Oval 73"/>
              <p:cNvSpPr>
                <a:spLocks noChangeArrowheads="1"/>
              </p:cNvSpPr>
              <p:nvPr/>
            </p:nvSpPr>
            <p:spPr bwMode="auto">
              <a:xfrm>
                <a:off x="192" y="3360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5" name="Oval 74"/>
              <p:cNvSpPr>
                <a:spLocks noChangeArrowheads="1"/>
              </p:cNvSpPr>
              <p:nvPr/>
            </p:nvSpPr>
            <p:spPr bwMode="auto">
              <a:xfrm>
                <a:off x="336" y="3744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6" name="Oval 75"/>
              <p:cNvSpPr>
                <a:spLocks noChangeArrowheads="1"/>
              </p:cNvSpPr>
              <p:nvPr/>
            </p:nvSpPr>
            <p:spPr bwMode="auto">
              <a:xfrm>
                <a:off x="240" y="3168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7" name="Oval 76"/>
              <p:cNvSpPr>
                <a:spLocks noChangeArrowheads="1"/>
              </p:cNvSpPr>
              <p:nvPr/>
            </p:nvSpPr>
            <p:spPr bwMode="auto">
              <a:xfrm>
                <a:off x="240" y="3552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30872" name="Group 77"/>
            <p:cNvGrpSpPr>
              <a:grpSpLocks/>
            </p:cNvGrpSpPr>
            <p:nvPr/>
          </p:nvGrpSpPr>
          <p:grpSpPr bwMode="auto">
            <a:xfrm>
              <a:off x="3744" y="3120"/>
              <a:ext cx="336" cy="768"/>
              <a:chOff x="1008" y="3024"/>
              <a:chExt cx="336" cy="768"/>
            </a:xfrm>
          </p:grpSpPr>
          <p:sp>
            <p:nvSpPr>
              <p:cNvPr id="30878" name="Oval 78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48" cy="48"/>
              </a:xfrm>
              <a:prstGeom prst="ellipse">
                <a:avLst/>
              </a:prstGeom>
              <a:solidFill>
                <a:srgbClr val="007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79" name="Oval 79"/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48" cy="48"/>
              </a:xfrm>
              <a:prstGeom prst="ellipse">
                <a:avLst/>
              </a:prstGeom>
              <a:solidFill>
                <a:srgbClr val="007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0" name="Oval 80"/>
              <p:cNvSpPr>
                <a:spLocks noChangeArrowheads="1"/>
              </p:cNvSpPr>
              <p:nvPr/>
            </p:nvSpPr>
            <p:spPr bwMode="auto">
              <a:xfrm>
                <a:off x="1296" y="3744"/>
                <a:ext cx="48" cy="48"/>
              </a:xfrm>
              <a:prstGeom prst="ellipse">
                <a:avLst/>
              </a:prstGeom>
              <a:solidFill>
                <a:srgbClr val="007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1" name="Oval 81"/>
              <p:cNvSpPr>
                <a:spLocks noChangeArrowheads="1"/>
              </p:cNvSpPr>
              <p:nvPr/>
            </p:nvSpPr>
            <p:spPr bwMode="auto">
              <a:xfrm>
                <a:off x="1104" y="3168"/>
                <a:ext cx="48" cy="48"/>
              </a:xfrm>
              <a:prstGeom prst="ellipse">
                <a:avLst/>
              </a:prstGeom>
              <a:solidFill>
                <a:srgbClr val="007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82" name="Oval 82"/>
              <p:cNvSpPr>
                <a:spLocks noChangeArrowheads="1"/>
              </p:cNvSpPr>
              <p:nvPr/>
            </p:nvSpPr>
            <p:spPr bwMode="auto">
              <a:xfrm>
                <a:off x="1104" y="3552"/>
                <a:ext cx="48" cy="48"/>
              </a:xfrm>
              <a:prstGeom prst="ellipse">
                <a:avLst/>
              </a:prstGeom>
              <a:solidFill>
                <a:srgbClr val="007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0873" name="Oval 84"/>
            <p:cNvSpPr>
              <a:spLocks noChangeArrowheads="1"/>
            </p:cNvSpPr>
            <p:nvPr/>
          </p:nvSpPr>
          <p:spPr bwMode="auto">
            <a:xfrm>
              <a:off x="4224" y="31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74" name="Oval 85"/>
            <p:cNvSpPr>
              <a:spLocks noChangeArrowheads="1"/>
            </p:cNvSpPr>
            <p:nvPr/>
          </p:nvSpPr>
          <p:spPr bwMode="auto">
            <a:xfrm>
              <a:off x="3744" y="345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75" name="Oval 86"/>
            <p:cNvSpPr>
              <a:spLocks noChangeArrowheads="1"/>
            </p:cNvSpPr>
            <p:nvPr/>
          </p:nvSpPr>
          <p:spPr bwMode="auto">
            <a:xfrm>
              <a:off x="4224" y="384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76" name="Oval 87"/>
            <p:cNvSpPr>
              <a:spLocks noChangeArrowheads="1"/>
            </p:cNvSpPr>
            <p:nvPr/>
          </p:nvSpPr>
          <p:spPr bwMode="auto">
            <a:xfrm>
              <a:off x="3936" y="36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77" name="Oval 88"/>
            <p:cNvSpPr>
              <a:spLocks noChangeArrowheads="1"/>
            </p:cNvSpPr>
            <p:nvPr/>
          </p:nvSpPr>
          <p:spPr bwMode="auto">
            <a:xfrm>
              <a:off x="3936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842" name="Group 103"/>
          <p:cNvGrpSpPr>
            <a:grpSpLocks/>
          </p:cNvGrpSpPr>
          <p:nvPr/>
        </p:nvGrpSpPr>
        <p:grpSpPr bwMode="auto">
          <a:xfrm>
            <a:off x="4953000" y="1371600"/>
            <a:ext cx="1600200" cy="1585913"/>
            <a:chOff x="3408" y="1161"/>
            <a:chExt cx="1008" cy="999"/>
          </a:xfrm>
        </p:grpSpPr>
        <p:sp>
          <p:nvSpPr>
            <p:cNvPr id="30860" name="Oval 50"/>
            <p:cNvSpPr>
              <a:spLocks noChangeArrowheads="1"/>
            </p:cNvSpPr>
            <p:nvPr/>
          </p:nvSpPr>
          <p:spPr bwMode="auto">
            <a:xfrm>
              <a:off x="3408" y="1584"/>
              <a:ext cx="144" cy="14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61" name="Oval 51"/>
            <p:cNvSpPr>
              <a:spLocks noChangeArrowheads="1"/>
            </p:cNvSpPr>
            <p:nvPr/>
          </p:nvSpPr>
          <p:spPr bwMode="auto">
            <a:xfrm>
              <a:off x="3840" y="1584"/>
              <a:ext cx="144" cy="144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62" name="Oval 52"/>
            <p:cNvSpPr>
              <a:spLocks noChangeArrowheads="1"/>
            </p:cNvSpPr>
            <p:nvPr/>
          </p:nvSpPr>
          <p:spPr bwMode="auto">
            <a:xfrm>
              <a:off x="4272" y="158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63" name="Line 56"/>
            <p:cNvSpPr>
              <a:spLocks noChangeShapeType="1"/>
            </p:cNvSpPr>
            <p:nvPr/>
          </p:nvSpPr>
          <p:spPr bwMode="auto">
            <a:xfrm>
              <a:off x="3912" y="1200"/>
              <a:ext cx="0" cy="432"/>
            </a:xfrm>
            <a:prstGeom prst="line">
              <a:avLst/>
            </a:prstGeom>
            <a:noFill/>
            <a:ln w="9525">
              <a:solidFill>
                <a:srgbClr val="007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4" name="Line 57"/>
            <p:cNvSpPr>
              <a:spLocks noChangeShapeType="1"/>
            </p:cNvSpPr>
            <p:nvPr/>
          </p:nvSpPr>
          <p:spPr bwMode="auto">
            <a:xfrm>
              <a:off x="4344" y="1680"/>
              <a:ext cx="0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5" name="Line 58"/>
            <p:cNvSpPr>
              <a:spLocks noChangeShapeType="1"/>
            </p:cNvSpPr>
            <p:nvPr/>
          </p:nvSpPr>
          <p:spPr bwMode="auto">
            <a:xfrm>
              <a:off x="3456" y="139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6" name="Line 60"/>
            <p:cNvSpPr>
              <a:spLocks noChangeShapeType="1"/>
            </p:cNvSpPr>
            <p:nvPr/>
          </p:nvSpPr>
          <p:spPr bwMode="auto">
            <a:xfrm>
              <a:off x="3480" y="1200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7" name="Line 61"/>
            <p:cNvSpPr>
              <a:spLocks noChangeShapeType="1"/>
            </p:cNvSpPr>
            <p:nvPr/>
          </p:nvSpPr>
          <p:spPr bwMode="auto">
            <a:xfrm>
              <a:off x="3456" y="19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8" name="Text Box 92"/>
            <p:cNvSpPr txBox="1">
              <a:spLocks noChangeArrowheads="1"/>
            </p:cNvSpPr>
            <p:nvPr/>
          </p:nvSpPr>
          <p:spPr bwMode="auto">
            <a:xfrm>
              <a:off x="3504" y="1161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dirty="0"/>
                <a:t>d</a:t>
              </a:r>
              <a:r>
                <a:rPr lang="en-US" baseline="-25000" dirty="0"/>
                <a:t>11</a:t>
              </a:r>
            </a:p>
          </p:txBody>
        </p:sp>
        <p:sp>
          <p:nvSpPr>
            <p:cNvPr id="30869" name="Text Box 93"/>
            <p:cNvSpPr txBox="1">
              <a:spLocks noChangeArrowheads="1"/>
            </p:cNvSpPr>
            <p:nvPr/>
          </p:nvSpPr>
          <p:spPr bwMode="auto">
            <a:xfrm>
              <a:off x="3792" y="1929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dirty="0"/>
                <a:t>d</a:t>
              </a:r>
              <a:r>
                <a:rPr lang="en-US" baseline="-25000" dirty="0"/>
                <a:t>12</a:t>
              </a:r>
            </a:p>
          </p:txBody>
        </p:sp>
      </p:grpSp>
      <p:sp>
        <p:nvSpPr>
          <p:cNvPr id="30843" name="Line 94"/>
          <p:cNvSpPr>
            <a:spLocks noChangeShapeType="1"/>
          </p:cNvSpPr>
          <p:nvPr/>
        </p:nvSpPr>
        <p:spPr bwMode="auto">
          <a:xfrm>
            <a:off x="609600" y="2743200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4" name="Line 95"/>
          <p:cNvSpPr>
            <a:spLocks noChangeShapeType="1"/>
          </p:cNvSpPr>
          <p:nvPr/>
        </p:nvSpPr>
        <p:spPr bwMode="auto">
          <a:xfrm>
            <a:off x="609600" y="4495800"/>
            <a:ext cx="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5" name="Line 96"/>
          <p:cNvSpPr>
            <a:spLocks noChangeShapeType="1"/>
          </p:cNvSpPr>
          <p:nvPr/>
        </p:nvSpPr>
        <p:spPr bwMode="auto">
          <a:xfrm>
            <a:off x="1981200" y="2743200"/>
            <a:ext cx="0" cy="304800"/>
          </a:xfrm>
          <a:prstGeom prst="line">
            <a:avLst/>
          </a:prstGeom>
          <a:noFill/>
          <a:ln w="28575">
            <a:solidFill>
              <a:srgbClr val="007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6" name="Line 97"/>
          <p:cNvSpPr>
            <a:spLocks noChangeShapeType="1"/>
          </p:cNvSpPr>
          <p:nvPr/>
        </p:nvSpPr>
        <p:spPr bwMode="auto">
          <a:xfrm>
            <a:off x="1981200" y="4495800"/>
            <a:ext cx="0" cy="304800"/>
          </a:xfrm>
          <a:prstGeom prst="line">
            <a:avLst/>
          </a:prstGeom>
          <a:noFill/>
          <a:ln w="28575">
            <a:solidFill>
              <a:srgbClr val="007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7" name="Line 98"/>
          <p:cNvSpPr>
            <a:spLocks noChangeShapeType="1"/>
          </p:cNvSpPr>
          <p:nvPr/>
        </p:nvSpPr>
        <p:spPr bwMode="auto">
          <a:xfrm>
            <a:off x="3505200" y="27432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8" name="Line 99"/>
          <p:cNvSpPr>
            <a:spLocks noChangeShapeType="1"/>
          </p:cNvSpPr>
          <p:nvPr/>
        </p:nvSpPr>
        <p:spPr bwMode="auto">
          <a:xfrm>
            <a:off x="3505200" y="44958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49" name="Line 100"/>
          <p:cNvSpPr>
            <a:spLocks noChangeShapeType="1"/>
          </p:cNvSpPr>
          <p:nvPr/>
        </p:nvSpPr>
        <p:spPr bwMode="auto">
          <a:xfrm>
            <a:off x="3962400" y="5562600"/>
            <a:ext cx="1066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50" name="Text Box 101"/>
          <p:cNvSpPr txBox="1">
            <a:spLocks noChangeArrowheads="1"/>
          </p:cNvSpPr>
          <p:nvPr/>
        </p:nvSpPr>
        <p:spPr bwMode="auto">
          <a:xfrm>
            <a:off x="3733800" y="5181600"/>
            <a:ext cx="1524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Rotation</a:t>
            </a:r>
          </a:p>
          <a:p>
            <a:pPr algn="ctr" defTabSz="914400">
              <a:spcBef>
                <a:spcPct val="50000"/>
              </a:spcBef>
            </a:pPr>
            <a:r>
              <a:rPr lang="en-US" dirty="0"/>
              <a:t>Translation</a:t>
            </a:r>
          </a:p>
        </p:txBody>
      </p:sp>
      <p:sp>
        <p:nvSpPr>
          <p:cNvPr id="30851" name="Line 104"/>
          <p:cNvSpPr>
            <a:spLocks noChangeShapeType="1"/>
          </p:cNvSpPr>
          <p:nvPr/>
        </p:nvSpPr>
        <p:spPr bwMode="auto">
          <a:xfrm flipV="1">
            <a:off x="5791200" y="3200400"/>
            <a:ext cx="0" cy="1371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55" name="Text Box 178"/>
          <p:cNvSpPr txBox="1">
            <a:spLocks noChangeArrowheads="1"/>
          </p:cNvSpPr>
          <p:nvPr/>
        </p:nvSpPr>
        <p:spPr bwMode="auto">
          <a:xfrm>
            <a:off x="1295400" y="9906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dirty="0"/>
              <a:t>3-D structures</a:t>
            </a:r>
          </a:p>
        </p:txBody>
      </p:sp>
      <p:sp>
        <p:nvSpPr>
          <p:cNvPr id="30856" name="Text Box 179"/>
          <p:cNvSpPr txBox="1">
            <a:spLocks noChangeArrowheads="1"/>
          </p:cNvSpPr>
          <p:nvPr/>
        </p:nvSpPr>
        <p:spPr bwMode="auto">
          <a:xfrm>
            <a:off x="1752600" y="3657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dirty="0"/>
              <a:t>Skeletons</a:t>
            </a:r>
          </a:p>
        </p:txBody>
      </p:sp>
      <p:sp>
        <p:nvSpPr>
          <p:cNvPr id="30857" name="Text Box 180"/>
          <p:cNvSpPr txBox="1">
            <a:spLocks noChangeArrowheads="1"/>
          </p:cNvSpPr>
          <p:nvPr/>
        </p:nvSpPr>
        <p:spPr bwMode="auto">
          <a:xfrm>
            <a:off x="914400" y="6096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dirty="0"/>
              <a:t>Representative points</a:t>
            </a:r>
          </a:p>
        </p:txBody>
      </p:sp>
      <p:sp>
        <p:nvSpPr>
          <p:cNvPr id="30858" name="Text Box 181"/>
          <p:cNvSpPr txBox="1">
            <a:spLocks noChangeArrowheads="1"/>
          </p:cNvSpPr>
          <p:nvPr/>
        </p:nvSpPr>
        <p:spPr bwMode="auto">
          <a:xfrm>
            <a:off x="4495800" y="35814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Distance calculation</a:t>
            </a:r>
          </a:p>
        </p:txBody>
      </p:sp>
      <p:sp>
        <p:nvSpPr>
          <p:cNvPr id="30859" name="Text Box 181"/>
          <p:cNvSpPr txBox="1">
            <a:spLocks noChangeArrowheads="1"/>
          </p:cNvSpPr>
          <p:nvPr/>
        </p:nvSpPr>
        <p:spPr bwMode="auto">
          <a:xfrm>
            <a:off x="5715000" y="3352800"/>
            <a:ext cx="152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Root-mean-square deviation (RMSD)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79BC-7FA2-B447-AE18-C633D942349B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0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667000" y="76200"/>
            <a:ext cx="4806129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5" tIns="45713" rIns="91425" bIns="45713"/>
          <a:lstStyle/>
          <a:p>
            <a:pPr eaLnBrk="1" hangingPunct="1"/>
            <a:r>
              <a:rPr lang="en-US" sz="3600" dirty="0" smtClean="0"/>
              <a:t>Intra-atomic distance</a:t>
            </a:r>
          </a:p>
        </p:txBody>
      </p:sp>
      <p:sp>
        <p:nvSpPr>
          <p:cNvPr id="38914" name="AutoShape 3"/>
          <p:cNvSpPr>
            <a:spLocks noChangeArrowheads="1"/>
          </p:cNvSpPr>
          <p:nvPr/>
        </p:nvSpPr>
        <p:spPr bwMode="auto">
          <a:xfrm>
            <a:off x="381000" y="1614488"/>
            <a:ext cx="8382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15" name="AutoShape 4"/>
          <p:cNvSpPr>
            <a:spLocks noChangeArrowheads="1"/>
          </p:cNvSpPr>
          <p:nvPr/>
        </p:nvSpPr>
        <p:spPr bwMode="auto">
          <a:xfrm>
            <a:off x="381000" y="3371850"/>
            <a:ext cx="10668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4EBE61"/>
              </a:gs>
              <a:gs pos="100000">
                <a:srgbClr val="24582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16" name="AutoShape 5"/>
          <p:cNvSpPr>
            <a:spLocks noChangeArrowheads="1"/>
          </p:cNvSpPr>
          <p:nvPr/>
        </p:nvSpPr>
        <p:spPr bwMode="auto">
          <a:xfrm>
            <a:off x="381000" y="5029200"/>
            <a:ext cx="1447800" cy="13716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17" name="Arc 6"/>
          <p:cNvSpPr>
            <a:spLocks/>
          </p:cNvSpPr>
          <p:nvPr/>
        </p:nvSpPr>
        <p:spPr bwMode="auto">
          <a:xfrm rot="11032409" flipV="1">
            <a:off x="1905000" y="5105400"/>
            <a:ext cx="11430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18" name="Arc 7"/>
          <p:cNvSpPr>
            <a:spLocks/>
          </p:cNvSpPr>
          <p:nvPr/>
        </p:nvSpPr>
        <p:spPr bwMode="auto">
          <a:xfrm rot="11032409" flipV="1">
            <a:off x="2057400" y="3448050"/>
            <a:ext cx="6858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007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19" name="Arc 8"/>
          <p:cNvSpPr>
            <a:spLocks/>
          </p:cNvSpPr>
          <p:nvPr/>
        </p:nvSpPr>
        <p:spPr bwMode="auto">
          <a:xfrm rot="11032409" flipV="1">
            <a:off x="2171700" y="1690688"/>
            <a:ext cx="304800" cy="1219200"/>
          </a:xfrm>
          <a:custGeom>
            <a:avLst/>
            <a:gdLst>
              <a:gd name="T0" fmla="*/ 2147483647 w 22210"/>
              <a:gd name="T1" fmla="*/ 0 h 43200"/>
              <a:gd name="T2" fmla="*/ 0 w 22210"/>
              <a:gd name="T3" fmla="*/ 2147483647 h 43200"/>
              <a:gd name="T4" fmla="*/ 2147483647 w 2221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10"/>
              <a:gd name="T10" fmla="*/ 0 h 43200"/>
              <a:gd name="T11" fmla="*/ 22210 w 2221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0" h="43200" fill="none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</a:path>
              <a:path w="22210" h="43200" stroke="0" extrusionOk="0">
                <a:moveTo>
                  <a:pt x="609" y="0"/>
                </a:moveTo>
                <a:cubicBezTo>
                  <a:pt x="12539" y="0"/>
                  <a:pt x="22210" y="9670"/>
                  <a:pt x="22210" y="21600"/>
                </a:cubicBezTo>
                <a:cubicBezTo>
                  <a:pt x="22210" y="33529"/>
                  <a:pt x="12539" y="43200"/>
                  <a:pt x="610" y="43200"/>
                </a:cubicBezTo>
                <a:cubicBezTo>
                  <a:pt x="406" y="43200"/>
                  <a:pt x="203" y="43197"/>
                  <a:pt x="-1" y="43191"/>
                </a:cubicBezTo>
                <a:lnTo>
                  <a:pt x="61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8920" name="Group 140"/>
          <p:cNvGrpSpPr>
            <a:grpSpLocks/>
          </p:cNvGrpSpPr>
          <p:nvPr/>
        </p:nvGrpSpPr>
        <p:grpSpPr bwMode="auto">
          <a:xfrm>
            <a:off x="3467100" y="1690688"/>
            <a:ext cx="304800" cy="1219200"/>
            <a:chOff x="192" y="3024"/>
            <a:chExt cx="192" cy="768"/>
          </a:xfrm>
        </p:grpSpPr>
        <p:sp>
          <p:nvSpPr>
            <p:cNvPr id="39033" name="Oval 20"/>
            <p:cNvSpPr>
              <a:spLocks noChangeArrowheads="1"/>
            </p:cNvSpPr>
            <p:nvPr/>
          </p:nvSpPr>
          <p:spPr bwMode="auto">
            <a:xfrm>
              <a:off x="336" y="3024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34" name="Oval 21"/>
            <p:cNvSpPr>
              <a:spLocks noChangeArrowheads="1"/>
            </p:cNvSpPr>
            <p:nvPr/>
          </p:nvSpPr>
          <p:spPr bwMode="auto">
            <a:xfrm>
              <a:off x="192" y="336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35" name="Oval 22"/>
            <p:cNvSpPr>
              <a:spLocks noChangeArrowheads="1"/>
            </p:cNvSpPr>
            <p:nvPr/>
          </p:nvSpPr>
          <p:spPr bwMode="auto">
            <a:xfrm>
              <a:off x="336" y="3744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36" name="Oval 23"/>
            <p:cNvSpPr>
              <a:spLocks noChangeArrowheads="1"/>
            </p:cNvSpPr>
            <p:nvPr/>
          </p:nvSpPr>
          <p:spPr bwMode="auto">
            <a:xfrm>
              <a:off x="240" y="312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37" name="Oval 24"/>
            <p:cNvSpPr>
              <a:spLocks noChangeArrowheads="1"/>
            </p:cNvSpPr>
            <p:nvPr/>
          </p:nvSpPr>
          <p:spPr bwMode="auto">
            <a:xfrm>
              <a:off x="240" y="360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38" name="Line 53"/>
            <p:cNvSpPr>
              <a:spLocks noChangeShapeType="1"/>
            </p:cNvSpPr>
            <p:nvPr/>
          </p:nvSpPr>
          <p:spPr bwMode="auto">
            <a:xfrm flipV="1">
              <a:off x="240" y="3072"/>
              <a:ext cx="96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39" name="Line 54"/>
            <p:cNvSpPr>
              <a:spLocks noChangeShapeType="1"/>
            </p:cNvSpPr>
            <p:nvPr/>
          </p:nvSpPr>
          <p:spPr bwMode="auto">
            <a:xfrm flipV="1">
              <a:off x="240" y="3168"/>
              <a:ext cx="0" cy="19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40" name="Line 55"/>
            <p:cNvSpPr>
              <a:spLocks noChangeShapeType="1"/>
            </p:cNvSpPr>
            <p:nvPr/>
          </p:nvSpPr>
          <p:spPr bwMode="auto">
            <a:xfrm>
              <a:off x="240" y="3360"/>
              <a:ext cx="0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41" name="Line 56"/>
            <p:cNvSpPr>
              <a:spLocks noChangeShapeType="1"/>
            </p:cNvSpPr>
            <p:nvPr/>
          </p:nvSpPr>
          <p:spPr bwMode="auto">
            <a:xfrm>
              <a:off x="240" y="3360"/>
              <a:ext cx="96" cy="38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921" name="Group 141"/>
          <p:cNvGrpSpPr>
            <a:grpSpLocks/>
          </p:cNvGrpSpPr>
          <p:nvPr/>
        </p:nvGrpSpPr>
        <p:grpSpPr bwMode="auto">
          <a:xfrm>
            <a:off x="3429000" y="3448050"/>
            <a:ext cx="533400" cy="1219200"/>
            <a:chOff x="1008" y="3024"/>
            <a:chExt cx="336" cy="768"/>
          </a:xfrm>
        </p:grpSpPr>
        <p:sp>
          <p:nvSpPr>
            <p:cNvPr id="39024" name="Oval 26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5" name="Oval 27"/>
            <p:cNvSpPr>
              <a:spLocks noChangeArrowheads="1"/>
            </p:cNvSpPr>
            <p:nvPr/>
          </p:nvSpPr>
          <p:spPr bwMode="auto">
            <a:xfrm>
              <a:off x="1008" y="3360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6" name="Oval 28"/>
            <p:cNvSpPr>
              <a:spLocks noChangeArrowheads="1"/>
            </p:cNvSpPr>
            <p:nvPr/>
          </p:nvSpPr>
          <p:spPr bwMode="auto">
            <a:xfrm>
              <a:off x="1296" y="3744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7" name="Oval 29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8" name="Oval 30"/>
            <p:cNvSpPr>
              <a:spLocks noChangeArrowheads="1"/>
            </p:cNvSpPr>
            <p:nvPr/>
          </p:nvSpPr>
          <p:spPr bwMode="auto">
            <a:xfrm>
              <a:off x="1104" y="3600"/>
              <a:ext cx="48" cy="48"/>
            </a:xfrm>
            <a:prstGeom prst="ellipse">
              <a:avLst/>
            </a:prstGeom>
            <a:solidFill>
              <a:srgbClr val="007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9" name="Line 57"/>
            <p:cNvSpPr>
              <a:spLocks noChangeShapeType="1"/>
            </p:cNvSpPr>
            <p:nvPr/>
          </p:nvSpPr>
          <p:spPr bwMode="auto">
            <a:xfrm flipV="1">
              <a:off x="1056" y="3168"/>
              <a:ext cx="48" cy="192"/>
            </a:xfrm>
            <a:prstGeom prst="line">
              <a:avLst/>
            </a:prstGeom>
            <a:noFill/>
            <a:ln w="9525">
              <a:solidFill>
                <a:srgbClr val="007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30" name="Line 58"/>
            <p:cNvSpPr>
              <a:spLocks noChangeShapeType="1"/>
            </p:cNvSpPr>
            <p:nvPr/>
          </p:nvSpPr>
          <p:spPr bwMode="auto">
            <a:xfrm flipV="1">
              <a:off x="1056" y="3072"/>
              <a:ext cx="240" cy="288"/>
            </a:xfrm>
            <a:prstGeom prst="line">
              <a:avLst/>
            </a:prstGeom>
            <a:noFill/>
            <a:ln w="9525">
              <a:solidFill>
                <a:srgbClr val="007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31" name="Line 59"/>
            <p:cNvSpPr>
              <a:spLocks noChangeShapeType="1"/>
            </p:cNvSpPr>
            <p:nvPr/>
          </p:nvSpPr>
          <p:spPr bwMode="auto">
            <a:xfrm>
              <a:off x="1056" y="3408"/>
              <a:ext cx="48" cy="192"/>
            </a:xfrm>
            <a:prstGeom prst="line">
              <a:avLst/>
            </a:prstGeom>
            <a:noFill/>
            <a:ln w="9525">
              <a:solidFill>
                <a:srgbClr val="007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32" name="Line 60"/>
            <p:cNvSpPr>
              <a:spLocks noChangeShapeType="1"/>
            </p:cNvSpPr>
            <p:nvPr/>
          </p:nvSpPr>
          <p:spPr bwMode="auto">
            <a:xfrm>
              <a:off x="1056" y="3408"/>
              <a:ext cx="240" cy="336"/>
            </a:xfrm>
            <a:prstGeom prst="line">
              <a:avLst/>
            </a:prstGeom>
            <a:noFill/>
            <a:ln w="9525">
              <a:solidFill>
                <a:srgbClr val="007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922" name="Group 142"/>
          <p:cNvGrpSpPr>
            <a:grpSpLocks/>
          </p:cNvGrpSpPr>
          <p:nvPr/>
        </p:nvGrpSpPr>
        <p:grpSpPr bwMode="auto">
          <a:xfrm>
            <a:off x="3276600" y="5105400"/>
            <a:ext cx="838200" cy="1219200"/>
            <a:chOff x="1824" y="3024"/>
            <a:chExt cx="528" cy="768"/>
          </a:xfrm>
        </p:grpSpPr>
        <p:sp>
          <p:nvSpPr>
            <p:cNvPr id="39015" name="Oval 31"/>
            <p:cNvSpPr>
              <a:spLocks noChangeArrowheads="1"/>
            </p:cNvSpPr>
            <p:nvPr/>
          </p:nvSpPr>
          <p:spPr bwMode="auto">
            <a:xfrm>
              <a:off x="2304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6" name="Oval 32"/>
            <p:cNvSpPr>
              <a:spLocks noChangeArrowheads="1"/>
            </p:cNvSpPr>
            <p:nvPr/>
          </p:nvSpPr>
          <p:spPr bwMode="auto">
            <a:xfrm>
              <a:off x="1824" y="33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7" name="Oval 33"/>
            <p:cNvSpPr>
              <a:spLocks noChangeArrowheads="1"/>
            </p:cNvSpPr>
            <p:nvPr/>
          </p:nvSpPr>
          <p:spPr bwMode="auto">
            <a:xfrm>
              <a:off x="2304" y="37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8" name="Oval 34"/>
            <p:cNvSpPr>
              <a:spLocks noChangeArrowheads="1"/>
            </p:cNvSpPr>
            <p:nvPr/>
          </p:nvSpPr>
          <p:spPr bwMode="auto">
            <a:xfrm>
              <a:off x="2016" y="360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9" name="Oval 35"/>
            <p:cNvSpPr>
              <a:spLocks noChangeArrowheads="1"/>
            </p:cNvSpPr>
            <p:nvPr/>
          </p:nvSpPr>
          <p:spPr bwMode="auto">
            <a:xfrm>
              <a:off x="2016" y="31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20" name="Line 61"/>
            <p:cNvSpPr>
              <a:spLocks noChangeShapeType="1"/>
            </p:cNvSpPr>
            <p:nvPr/>
          </p:nvSpPr>
          <p:spPr bwMode="auto">
            <a:xfrm flipV="1">
              <a:off x="1872" y="3168"/>
              <a:ext cx="144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21" name="Line 62"/>
            <p:cNvSpPr>
              <a:spLocks noChangeShapeType="1"/>
            </p:cNvSpPr>
            <p:nvPr/>
          </p:nvSpPr>
          <p:spPr bwMode="auto">
            <a:xfrm flipV="1">
              <a:off x="1872" y="3072"/>
              <a:ext cx="432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22" name="Line 63"/>
            <p:cNvSpPr>
              <a:spLocks noChangeShapeType="1"/>
            </p:cNvSpPr>
            <p:nvPr/>
          </p:nvSpPr>
          <p:spPr bwMode="auto">
            <a:xfrm>
              <a:off x="1872" y="3408"/>
              <a:ext cx="144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23" name="Line 64"/>
            <p:cNvSpPr>
              <a:spLocks noChangeShapeType="1"/>
            </p:cNvSpPr>
            <p:nvPr/>
          </p:nvSpPr>
          <p:spPr bwMode="auto">
            <a:xfrm>
              <a:off x="1872" y="3408"/>
              <a:ext cx="432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923" name="Group 143"/>
          <p:cNvGrpSpPr>
            <a:grpSpLocks/>
          </p:cNvGrpSpPr>
          <p:nvPr/>
        </p:nvGrpSpPr>
        <p:grpSpPr bwMode="auto">
          <a:xfrm>
            <a:off x="4724400" y="1728788"/>
            <a:ext cx="1143000" cy="1143000"/>
            <a:chOff x="2784" y="3072"/>
            <a:chExt cx="720" cy="720"/>
          </a:xfrm>
        </p:grpSpPr>
        <p:sp>
          <p:nvSpPr>
            <p:cNvPr id="38990" name="Rectangle 65"/>
            <p:cNvSpPr>
              <a:spLocks noChangeArrowheads="1"/>
            </p:cNvSpPr>
            <p:nvPr/>
          </p:nvSpPr>
          <p:spPr bwMode="auto">
            <a:xfrm>
              <a:off x="2784" y="307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1" name="Rectangle 66"/>
            <p:cNvSpPr>
              <a:spLocks noChangeArrowheads="1"/>
            </p:cNvSpPr>
            <p:nvPr/>
          </p:nvSpPr>
          <p:spPr bwMode="auto">
            <a:xfrm>
              <a:off x="2928" y="3072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2" name="Rectangle 67"/>
            <p:cNvSpPr>
              <a:spLocks noChangeArrowheads="1"/>
            </p:cNvSpPr>
            <p:nvPr/>
          </p:nvSpPr>
          <p:spPr bwMode="auto">
            <a:xfrm>
              <a:off x="3072" y="3072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3" name="Rectangle 68"/>
            <p:cNvSpPr>
              <a:spLocks noChangeArrowheads="1"/>
            </p:cNvSpPr>
            <p:nvPr/>
          </p:nvSpPr>
          <p:spPr bwMode="auto">
            <a:xfrm>
              <a:off x="3216" y="3072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4" name="Rectangle 69"/>
            <p:cNvSpPr>
              <a:spLocks noChangeArrowheads="1"/>
            </p:cNvSpPr>
            <p:nvPr/>
          </p:nvSpPr>
          <p:spPr bwMode="auto">
            <a:xfrm>
              <a:off x="3360" y="3072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5" name="Rectangle 70"/>
            <p:cNvSpPr>
              <a:spLocks noChangeArrowheads="1"/>
            </p:cNvSpPr>
            <p:nvPr/>
          </p:nvSpPr>
          <p:spPr bwMode="auto">
            <a:xfrm>
              <a:off x="2784" y="3216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6" name="Rectangle 71"/>
            <p:cNvSpPr>
              <a:spLocks noChangeArrowheads="1"/>
            </p:cNvSpPr>
            <p:nvPr/>
          </p:nvSpPr>
          <p:spPr bwMode="auto">
            <a:xfrm>
              <a:off x="2928" y="3216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7" name="Rectangle 72"/>
            <p:cNvSpPr>
              <a:spLocks noChangeArrowheads="1"/>
            </p:cNvSpPr>
            <p:nvPr/>
          </p:nvSpPr>
          <p:spPr bwMode="auto">
            <a:xfrm>
              <a:off x="3072" y="3216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8" name="Rectangle 73"/>
            <p:cNvSpPr>
              <a:spLocks noChangeArrowheads="1"/>
            </p:cNvSpPr>
            <p:nvPr/>
          </p:nvSpPr>
          <p:spPr bwMode="auto">
            <a:xfrm>
              <a:off x="3216" y="3216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99" name="Rectangle 74"/>
            <p:cNvSpPr>
              <a:spLocks noChangeArrowheads="1"/>
            </p:cNvSpPr>
            <p:nvPr/>
          </p:nvSpPr>
          <p:spPr bwMode="auto">
            <a:xfrm>
              <a:off x="3360" y="3216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0" name="Rectangle 75"/>
            <p:cNvSpPr>
              <a:spLocks noChangeArrowheads="1"/>
            </p:cNvSpPr>
            <p:nvPr/>
          </p:nvSpPr>
          <p:spPr bwMode="auto">
            <a:xfrm>
              <a:off x="2784" y="3360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1" name="Rectangle 76"/>
            <p:cNvSpPr>
              <a:spLocks noChangeArrowheads="1"/>
            </p:cNvSpPr>
            <p:nvPr/>
          </p:nvSpPr>
          <p:spPr bwMode="auto">
            <a:xfrm>
              <a:off x="2928" y="3360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2" name="Rectangle 77"/>
            <p:cNvSpPr>
              <a:spLocks noChangeArrowheads="1"/>
            </p:cNvSpPr>
            <p:nvPr/>
          </p:nvSpPr>
          <p:spPr bwMode="auto">
            <a:xfrm>
              <a:off x="3072" y="3360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3" name="Rectangle 78"/>
            <p:cNvSpPr>
              <a:spLocks noChangeArrowheads="1"/>
            </p:cNvSpPr>
            <p:nvPr/>
          </p:nvSpPr>
          <p:spPr bwMode="auto">
            <a:xfrm>
              <a:off x="3216" y="3360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4" name="Rectangle 79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5" name="Rectangle 80"/>
            <p:cNvSpPr>
              <a:spLocks noChangeArrowheads="1"/>
            </p:cNvSpPr>
            <p:nvPr/>
          </p:nvSpPr>
          <p:spPr bwMode="auto">
            <a:xfrm>
              <a:off x="2784" y="3504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6" name="Rectangle 81"/>
            <p:cNvSpPr>
              <a:spLocks noChangeArrowheads="1"/>
            </p:cNvSpPr>
            <p:nvPr/>
          </p:nvSpPr>
          <p:spPr bwMode="auto">
            <a:xfrm>
              <a:off x="2928" y="3504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7" name="Rectangle 82"/>
            <p:cNvSpPr>
              <a:spLocks noChangeArrowheads="1"/>
            </p:cNvSpPr>
            <p:nvPr/>
          </p:nvSpPr>
          <p:spPr bwMode="auto">
            <a:xfrm>
              <a:off x="3072" y="3504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8" name="Rectangle 83"/>
            <p:cNvSpPr>
              <a:spLocks noChangeArrowheads="1"/>
            </p:cNvSpPr>
            <p:nvPr/>
          </p:nvSpPr>
          <p:spPr bwMode="auto">
            <a:xfrm>
              <a:off x="3216" y="3504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09" name="Rectangle 84"/>
            <p:cNvSpPr>
              <a:spLocks noChangeArrowheads="1"/>
            </p:cNvSpPr>
            <p:nvPr/>
          </p:nvSpPr>
          <p:spPr bwMode="auto">
            <a:xfrm>
              <a:off x="3360" y="3504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0" name="Rectangle 85"/>
            <p:cNvSpPr>
              <a:spLocks noChangeArrowheads="1"/>
            </p:cNvSpPr>
            <p:nvPr/>
          </p:nvSpPr>
          <p:spPr bwMode="auto">
            <a:xfrm>
              <a:off x="2784" y="3648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1" name="Rectangle 86"/>
            <p:cNvSpPr>
              <a:spLocks noChangeArrowheads="1"/>
            </p:cNvSpPr>
            <p:nvPr/>
          </p:nvSpPr>
          <p:spPr bwMode="auto">
            <a:xfrm>
              <a:off x="2928" y="3648"/>
              <a:ext cx="144" cy="1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2" name="Rectangle 87"/>
            <p:cNvSpPr>
              <a:spLocks noChangeArrowheads="1"/>
            </p:cNvSpPr>
            <p:nvPr/>
          </p:nvSpPr>
          <p:spPr bwMode="auto">
            <a:xfrm>
              <a:off x="3072" y="3648"/>
              <a:ext cx="144" cy="1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3" name="Rectangle 88"/>
            <p:cNvSpPr>
              <a:spLocks noChangeArrowheads="1"/>
            </p:cNvSpPr>
            <p:nvPr/>
          </p:nvSpPr>
          <p:spPr bwMode="auto">
            <a:xfrm>
              <a:off x="3216" y="3648"/>
              <a:ext cx="144" cy="14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014" name="Rectangle 89"/>
            <p:cNvSpPr>
              <a:spLocks noChangeArrowheads="1"/>
            </p:cNvSpPr>
            <p:nvPr/>
          </p:nvSpPr>
          <p:spPr bwMode="auto">
            <a:xfrm>
              <a:off x="3360" y="3648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8924" name="Group 144"/>
          <p:cNvGrpSpPr>
            <a:grpSpLocks/>
          </p:cNvGrpSpPr>
          <p:nvPr/>
        </p:nvGrpSpPr>
        <p:grpSpPr bwMode="auto">
          <a:xfrm>
            <a:off x="4724400" y="3486150"/>
            <a:ext cx="1143000" cy="1143000"/>
            <a:chOff x="3840" y="3072"/>
            <a:chExt cx="720" cy="720"/>
          </a:xfrm>
        </p:grpSpPr>
        <p:sp>
          <p:nvSpPr>
            <p:cNvPr id="38965" name="Rectangle 90"/>
            <p:cNvSpPr>
              <a:spLocks noChangeArrowheads="1"/>
            </p:cNvSpPr>
            <p:nvPr/>
          </p:nvSpPr>
          <p:spPr bwMode="auto">
            <a:xfrm>
              <a:off x="3840" y="3072"/>
              <a:ext cx="144" cy="144"/>
            </a:xfrm>
            <a:prstGeom prst="rect">
              <a:avLst/>
            </a:prstGeom>
            <a:solidFill>
              <a:srgbClr val="007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6" name="Rectangle 91"/>
            <p:cNvSpPr>
              <a:spLocks noChangeArrowheads="1"/>
            </p:cNvSpPr>
            <p:nvPr/>
          </p:nvSpPr>
          <p:spPr bwMode="auto">
            <a:xfrm>
              <a:off x="3984" y="3072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7" name="Rectangle 92"/>
            <p:cNvSpPr>
              <a:spLocks noChangeArrowheads="1"/>
            </p:cNvSpPr>
            <p:nvPr/>
          </p:nvSpPr>
          <p:spPr bwMode="auto">
            <a:xfrm>
              <a:off x="4128" y="3072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8" name="Rectangle 93"/>
            <p:cNvSpPr>
              <a:spLocks noChangeArrowheads="1"/>
            </p:cNvSpPr>
            <p:nvPr/>
          </p:nvSpPr>
          <p:spPr bwMode="auto">
            <a:xfrm>
              <a:off x="4272" y="3072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9" name="Rectangle 94"/>
            <p:cNvSpPr>
              <a:spLocks noChangeArrowheads="1"/>
            </p:cNvSpPr>
            <p:nvPr/>
          </p:nvSpPr>
          <p:spPr bwMode="auto">
            <a:xfrm>
              <a:off x="4416" y="3072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0" name="Rectangle 95"/>
            <p:cNvSpPr>
              <a:spLocks noChangeArrowheads="1"/>
            </p:cNvSpPr>
            <p:nvPr/>
          </p:nvSpPr>
          <p:spPr bwMode="auto">
            <a:xfrm>
              <a:off x="3840" y="32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1" name="Rectangle 96"/>
            <p:cNvSpPr>
              <a:spLocks noChangeArrowheads="1"/>
            </p:cNvSpPr>
            <p:nvPr/>
          </p:nvSpPr>
          <p:spPr bwMode="auto">
            <a:xfrm>
              <a:off x="3984" y="3216"/>
              <a:ext cx="144" cy="144"/>
            </a:xfrm>
            <a:prstGeom prst="rect">
              <a:avLst/>
            </a:prstGeom>
            <a:solidFill>
              <a:srgbClr val="007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2" name="Rectangle 97"/>
            <p:cNvSpPr>
              <a:spLocks noChangeArrowheads="1"/>
            </p:cNvSpPr>
            <p:nvPr/>
          </p:nvSpPr>
          <p:spPr bwMode="auto">
            <a:xfrm>
              <a:off x="4128" y="32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3" name="Rectangle 98"/>
            <p:cNvSpPr>
              <a:spLocks noChangeArrowheads="1"/>
            </p:cNvSpPr>
            <p:nvPr/>
          </p:nvSpPr>
          <p:spPr bwMode="auto">
            <a:xfrm>
              <a:off x="4272" y="3216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4" name="Rectangle 99"/>
            <p:cNvSpPr>
              <a:spLocks noChangeArrowheads="1"/>
            </p:cNvSpPr>
            <p:nvPr/>
          </p:nvSpPr>
          <p:spPr bwMode="auto">
            <a:xfrm>
              <a:off x="4416" y="3216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5" name="Rectangle 100"/>
            <p:cNvSpPr>
              <a:spLocks noChangeArrowheads="1"/>
            </p:cNvSpPr>
            <p:nvPr/>
          </p:nvSpPr>
          <p:spPr bwMode="auto">
            <a:xfrm>
              <a:off x="3840" y="3360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6" name="Rectangle 101"/>
            <p:cNvSpPr>
              <a:spLocks noChangeArrowheads="1"/>
            </p:cNvSpPr>
            <p:nvPr/>
          </p:nvSpPr>
          <p:spPr bwMode="auto">
            <a:xfrm>
              <a:off x="3984" y="336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7" name="Rectangle 102"/>
            <p:cNvSpPr>
              <a:spLocks noChangeArrowheads="1"/>
            </p:cNvSpPr>
            <p:nvPr/>
          </p:nvSpPr>
          <p:spPr bwMode="auto">
            <a:xfrm>
              <a:off x="4128" y="3360"/>
              <a:ext cx="144" cy="144"/>
            </a:xfrm>
            <a:prstGeom prst="rect">
              <a:avLst/>
            </a:prstGeom>
            <a:solidFill>
              <a:srgbClr val="007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8" name="Rectangle 103"/>
            <p:cNvSpPr>
              <a:spLocks noChangeArrowheads="1"/>
            </p:cNvSpPr>
            <p:nvPr/>
          </p:nvSpPr>
          <p:spPr bwMode="auto">
            <a:xfrm>
              <a:off x="4272" y="336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79" name="Rectangle 104"/>
            <p:cNvSpPr>
              <a:spLocks noChangeArrowheads="1"/>
            </p:cNvSpPr>
            <p:nvPr/>
          </p:nvSpPr>
          <p:spPr bwMode="auto">
            <a:xfrm>
              <a:off x="4416" y="3360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0" name="Rectangle 105"/>
            <p:cNvSpPr>
              <a:spLocks noChangeArrowheads="1"/>
            </p:cNvSpPr>
            <p:nvPr/>
          </p:nvSpPr>
          <p:spPr bwMode="auto">
            <a:xfrm>
              <a:off x="3840" y="3504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1" name="Rectangle 106"/>
            <p:cNvSpPr>
              <a:spLocks noChangeArrowheads="1"/>
            </p:cNvSpPr>
            <p:nvPr/>
          </p:nvSpPr>
          <p:spPr bwMode="auto">
            <a:xfrm>
              <a:off x="3984" y="3504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2" name="Rectangle 107"/>
            <p:cNvSpPr>
              <a:spLocks noChangeArrowheads="1"/>
            </p:cNvSpPr>
            <p:nvPr/>
          </p:nvSpPr>
          <p:spPr bwMode="auto">
            <a:xfrm>
              <a:off x="4128" y="3504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3" name="Rectangle 108"/>
            <p:cNvSpPr>
              <a:spLocks noChangeArrowheads="1"/>
            </p:cNvSpPr>
            <p:nvPr/>
          </p:nvSpPr>
          <p:spPr bwMode="auto">
            <a:xfrm>
              <a:off x="4272" y="3504"/>
              <a:ext cx="144" cy="144"/>
            </a:xfrm>
            <a:prstGeom prst="rect">
              <a:avLst/>
            </a:prstGeom>
            <a:solidFill>
              <a:srgbClr val="007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4" name="Rectangle 109"/>
            <p:cNvSpPr>
              <a:spLocks noChangeArrowheads="1"/>
            </p:cNvSpPr>
            <p:nvPr/>
          </p:nvSpPr>
          <p:spPr bwMode="auto">
            <a:xfrm>
              <a:off x="4416" y="3504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5" name="Rectangle 110"/>
            <p:cNvSpPr>
              <a:spLocks noChangeArrowheads="1"/>
            </p:cNvSpPr>
            <p:nvPr/>
          </p:nvSpPr>
          <p:spPr bwMode="auto">
            <a:xfrm>
              <a:off x="3840" y="3648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6" name="Rectangle 111"/>
            <p:cNvSpPr>
              <a:spLocks noChangeArrowheads="1"/>
            </p:cNvSpPr>
            <p:nvPr/>
          </p:nvSpPr>
          <p:spPr bwMode="auto">
            <a:xfrm>
              <a:off x="3984" y="3648"/>
              <a:ext cx="144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7" name="Rectangle 112"/>
            <p:cNvSpPr>
              <a:spLocks noChangeArrowheads="1"/>
            </p:cNvSpPr>
            <p:nvPr/>
          </p:nvSpPr>
          <p:spPr bwMode="auto">
            <a:xfrm>
              <a:off x="4128" y="3648"/>
              <a:ext cx="144" cy="1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8" name="Rectangle 113"/>
            <p:cNvSpPr>
              <a:spLocks noChangeArrowheads="1"/>
            </p:cNvSpPr>
            <p:nvPr/>
          </p:nvSpPr>
          <p:spPr bwMode="auto">
            <a:xfrm>
              <a:off x="4272" y="364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89" name="Rectangle 114"/>
            <p:cNvSpPr>
              <a:spLocks noChangeArrowheads="1"/>
            </p:cNvSpPr>
            <p:nvPr/>
          </p:nvSpPr>
          <p:spPr bwMode="auto">
            <a:xfrm>
              <a:off x="4416" y="3648"/>
              <a:ext cx="144" cy="144"/>
            </a:xfrm>
            <a:prstGeom prst="rect">
              <a:avLst/>
            </a:prstGeom>
            <a:solidFill>
              <a:srgbClr val="007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8925" name="Group 145"/>
          <p:cNvGrpSpPr>
            <a:grpSpLocks/>
          </p:cNvGrpSpPr>
          <p:nvPr/>
        </p:nvGrpSpPr>
        <p:grpSpPr bwMode="auto">
          <a:xfrm>
            <a:off x="4724400" y="5143500"/>
            <a:ext cx="1143000" cy="1143000"/>
            <a:chOff x="4848" y="3072"/>
            <a:chExt cx="720" cy="720"/>
          </a:xfrm>
        </p:grpSpPr>
        <p:sp>
          <p:nvSpPr>
            <p:cNvPr id="38940" name="Rectangle 115"/>
            <p:cNvSpPr>
              <a:spLocks noChangeArrowheads="1"/>
            </p:cNvSpPr>
            <p:nvPr/>
          </p:nvSpPr>
          <p:spPr bwMode="auto">
            <a:xfrm>
              <a:off x="4848" y="3072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1" name="Rectangle 116"/>
            <p:cNvSpPr>
              <a:spLocks noChangeArrowheads="1"/>
            </p:cNvSpPr>
            <p:nvPr/>
          </p:nvSpPr>
          <p:spPr bwMode="auto">
            <a:xfrm>
              <a:off x="4992" y="3072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2" name="Rectangle 117"/>
            <p:cNvSpPr>
              <a:spLocks noChangeArrowheads="1"/>
            </p:cNvSpPr>
            <p:nvPr/>
          </p:nvSpPr>
          <p:spPr bwMode="auto">
            <a:xfrm>
              <a:off x="5136" y="3072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3" name="Rectangle 118"/>
            <p:cNvSpPr>
              <a:spLocks noChangeArrowheads="1"/>
            </p:cNvSpPr>
            <p:nvPr/>
          </p:nvSpPr>
          <p:spPr bwMode="auto">
            <a:xfrm>
              <a:off x="5280" y="3072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4" name="Rectangle 119"/>
            <p:cNvSpPr>
              <a:spLocks noChangeArrowheads="1"/>
            </p:cNvSpPr>
            <p:nvPr/>
          </p:nvSpPr>
          <p:spPr bwMode="auto">
            <a:xfrm>
              <a:off x="5424" y="3072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5" name="Rectangle 120"/>
            <p:cNvSpPr>
              <a:spLocks noChangeArrowheads="1"/>
            </p:cNvSpPr>
            <p:nvPr/>
          </p:nvSpPr>
          <p:spPr bwMode="auto">
            <a:xfrm>
              <a:off x="4848" y="3216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6" name="Rectangle 121"/>
            <p:cNvSpPr>
              <a:spLocks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7" name="Rectangle 122"/>
            <p:cNvSpPr>
              <a:spLocks noChangeArrowheads="1"/>
            </p:cNvSpPr>
            <p:nvPr/>
          </p:nvSpPr>
          <p:spPr bwMode="auto">
            <a:xfrm>
              <a:off x="5136" y="3216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8" name="Rectangle 123"/>
            <p:cNvSpPr>
              <a:spLocks noChangeArrowheads="1"/>
            </p:cNvSpPr>
            <p:nvPr/>
          </p:nvSpPr>
          <p:spPr bwMode="auto">
            <a:xfrm>
              <a:off x="5280" y="3216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49" name="Rectangle 124"/>
            <p:cNvSpPr>
              <a:spLocks noChangeArrowheads="1"/>
            </p:cNvSpPr>
            <p:nvPr/>
          </p:nvSpPr>
          <p:spPr bwMode="auto">
            <a:xfrm>
              <a:off x="5424" y="3216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0" name="Rectangle 125"/>
            <p:cNvSpPr>
              <a:spLocks noChangeArrowheads="1"/>
            </p:cNvSpPr>
            <p:nvPr/>
          </p:nvSpPr>
          <p:spPr bwMode="auto">
            <a:xfrm>
              <a:off x="4848" y="3360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1" name="Rectangle 126"/>
            <p:cNvSpPr>
              <a:spLocks noChangeArrowheads="1"/>
            </p:cNvSpPr>
            <p:nvPr/>
          </p:nvSpPr>
          <p:spPr bwMode="auto">
            <a:xfrm>
              <a:off x="4992" y="3360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2" name="Rectangle 127"/>
            <p:cNvSpPr>
              <a:spLocks noChangeArrowheads="1"/>
            </p:cNvSpPr>
            <p:nvPr/>
          </p:nvSpPr>
          <p:spPr bwMode="auto">
            <a:xfrm>
              <a:off x="5136" y="3360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3" name="Rectangle 128"/>
            <p:cNvSpPr>
              <a:spLocks noChangeArrowheads="1"/>
            </p:cNvSpPr>
            <p:nvPr/>
          </p:nvSpPr>
          <p:spPr bwMode="auto">
            <a:xfrm>
              <a:off x="5280" y="3360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4" name="Rectangle 129"/>
            <p:cNvSpPr>
              <a:spLocks noChangeArrowheads="1"/>
            </p:cNvSpPr>
            <p:nvPr/>
          </p:nvSpPr>
          <p:spPr bwMode="auto">
            <a:xfrm>
              <a:off x="5424" y="3360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5" name="Rectangle 130"/>
            <p:cNvSpPr>
              <a:spLocks noChangeArrowheads="1"/>
            </p:cNvSpPr>
            <p:nvPr/>
          </p:nvSpPr>
          <p:spPr bwMode="auto">
            <a:xfrm>
              <a:off x="4848" y="3504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6" name="Rectangle 131"/>
            <p:cNvSpPr>
              <a:spLocks noChangeArrowheads="1"/>
            </p:cNvSpPr>
            <p:nvPr/>
          </p:nvSpPr>
          <p:spPr bwMode="auto">
            <a:xfrm>
              <a:off x="4992" y="3504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7" name="Rectangle 132"/>
            <p:cNvSpPr>
              <a:spLocks noChangeArrowheads="1"/>
            </p:cNvSpPr>
            <p:nvPr/>
          </p:nvSpPr>
          <p:spPr bwMode="auto">
            <a:xfrm>
              <a:off x="5136" y="3504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8" name="Rectangle 133"/>
            <p:cNvSpPr>
              <a:spLocks noChangeArrowheads="1"/>
            </p:cNvSpPr>
            <p:nvPr/>
          </p:nvSpPr>
          <p:spPr bwMode="auto">
            <a:xfrm>
              <a:off x="5280" y="3504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59" name="Rectangle 134"/>
            <p:cNvSpPr>
              <a:spLocks noChangeArrowheads="1"/>
            </p:cNvSpPr>
            <p:nvPr/>
          </p:nvSpPr>
          <p:spPr bwMode="auto">
            <a:xfrm>
              <a:off x="5424" y="3504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0" name="Rectangle 135"/>
            <p:cNvSpPr>
              <a:spLocks noChangeArrowheads="1"/>
            </p:cNvSpPr>
            <p:nvPr/>
          </p:nvSpPr>
          <p:spPr bwMode="auto">
            <a:xfrm>
              <a:off x="4848" y="3648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1" name="Rectangle 136"/>
            <p:cNvSpPr>
              <a:spLocks noChangeArrowheads="1"/>
            </p:cNvSpPr>
            <p:nvPr/>
          </p:nvSpPr>
          <p:spPr bwMode="auto">
            <a:xfrm>
              <a:off x="4992" y="3648"/>
              <a:ext cx="144" cy="1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2" name="Rectangle 137"/>
            <p:cNvSpPr>
              <a:spLocks noChangeArrowheads="1"/>
            </p:cNvSpPr>
            <p:nvPr/>
          </p:nvSpPr>
          <p:spPr bwMode="auto">
            <a:xfrm>
              <a:off x="5136" y="3648"/>
              <a:ext cx="144" cy="144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3" name="Rectangle 138"/>
            <p:cNvSpPr>
              <a:spLocks noChangeArrowheads="1"/>
            </p:cNvSpPr>
            <p:nvPr/>
          </p:nvSpPr>
          <p:spPr bwMode="auto">
            <a:xfrm>
              <a:off x="5280" y="3648"/>
              <a:ext cx="144" cy="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964" name="Rectangle 139"/>
            <p:cNvSpPr>
              <a:spLocks noChangeArrowheads="1"/>
            </p:cNvSpPr>
            <p:nvPr/>
          </p:nvSpPr>
          <p:spPr bwMode="auto">
            <a:xfrm>
              <a:off x="5424" y="3648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8926" name="Line 146"/>
          <p:cNvSpPr>
            <a:spLocks noChangeShapeType="1"/>
          </p:cNvSpPr>
          <p:nvPr/>
        </p:nvSpPr>
        <p:spPr bwMode="auto">
          <a:xfrm>
            <a:off x="1295400" y="2300288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27" name="Line 147"/>
          <p:cNvSpPr>
            <a:spLocks noChangeShapeType="1"/>
          </p:cNvSpPr>
          <p:nvPr/>
        </p:nvSpPr>
        <p:spPr bwMode="auto">
          <a:xfrm>
            <a:off x="2590800" y="2300288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28" name="Line 148"/>
          <p:cNvSpPr>
            <a:spLocks noChangeShapeType="1"/>
          </p:cNvSpPr>
          <p:nvPr/>
        </p:nvSpPr>
        <p:spPr bwMode="auto">
          <a:xfrm>
            <a:off x="3962400" y="2300288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29" name="Line 149"/>
          <p:cNvSpPr>
            <a:spLocks noChangeShapeType="1"/>
          </p:cNvSpPr>
          <p:nvPr/>
        </p:nvSpPr>
        <p:spPr bwMode="auto">
          <a:xfrm>
            <a:off x="1295400" y="4057650"/>
            <a:ext cx="4572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0" name="Line 150"/>
          <p:cNvSpPr>
            <a:spLocks noChangeShapeType="1"/>
          </p:cNvSpPr>
          <p:nvPr/>
        </p:nvSpPr>
        <p:spPr bwMode="auto">
          <a:xfrm>
            <a:off x="2590800" y="4057650"/>
            <a:ext cx="4572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1" name="Line 151"/>
          <p:cNvSpPr>
            <a:spLocks noChangeShapeType="1"/>
          </p:cNvSpPr>
          <p:nvPr/>
        </p:nvSpPr>
        <p:spPr bwMode="auto">
          <a:xfrm>
            <a:off x="3962400" y="4057650"/>
            <a:ext cx="4572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2" name="Line 152"/>
          <p:cNvSpPr>
            <a:spLocks noChangeShapeType="1"/>
          </p:cNvSpPr>
          <p:nvPr/>
        </p:nvSpPr>
        <p:spPr bwMode="auto">
          <a:xfrm>
            <a:off x="1295400" y="5715000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3" name="Line 153"/>
          <p:cNvSpPr>
            <a:spLocks noChangeShapeType="1"/>
          </p:cNvSpPr>
          <p:nvPr/>
        </p:nvSpPr>
        <p:spPr bwMode="auto">
          <a:xfrm>
            <a:off x="2590800" y="5715000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4" name="Line 154"/>
          <p:cNvSpPr>
            <a:spLocks noChangeShapeType="1"/>
          </p:cNvSpPr>
          <p:nvPr/>
        </p:nvSpPr>
        <p:spPr bwMode="auto">
          <a:xfrm>
            <a:off x="3962400" y="5715000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35" name="Text Box 155"/>
          <p:cNvSpPr txBox="1">
            <a:spLocks noChangeArrowheads="1"/>
          </p:cNvSpPr>
          <p:nvPr/>
        </p:nvSpPr>
        <p:spPr bwMode="auto">
          <a:xfrm>
            <a:off x="6096000" y="1981200"/>
            <a:ext cx="2895600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500" dirty="0"/>
              <a:t>Convert structure information into distance matrix.</a:t>
            </a:r>
          </a:p>
          <a:p>
            <a:pPr defTabSz="914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500" dirty="0"/>
              <a:t>The algorithms look for similar </a:t>
            </a:r>
            <a:r>
              <a:rPr lang="en-US" sz="2500" dirty="0" smtClean="0"/>
              <a:t>sub matrices </a:t>
            </a:r>
            <a:r>
              <a:rPr lang="en-US" sz="2500" dirty="0"/>
              <a:t>with similar distance profile.</a:t>
            </a:r>
          </a:p>
        </p:txBody>
      </p:sp>
      <p:sp>
        <p:nvSpPr>
          <p:cNvPr id="38936" name="Text Box 127"/>
          <p:cNvSpPr txBox="1">
            <a:spLocks noChangeArrowheads="1"/>
          </p:cNvSpPr>
          <p:nvPr/>
        </p:nvSpPr>
        <p:spPr bwMode="auto">
          <a:xfrm>
            <a:off x="76200" y="12334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3-D structures</a:t>
            </a:r>
          </a:p>
        </p:txBody>
      </p:sp>
      <p:sp>
        <p:nvSpPr>
          <p:cNvPr id="38937" name="Text Box 128"/>
          <p:cNvSpPr txBox="1">
            <a:spLocks noChangeArrowheads="1"/>
          </p:cNvSpPr>
          <p:nvPr/>
        </p:nvSpPr>
        <p:spPr bwMode="auto">
          <a:xfrm>
            <a:off x="1524000" y="12334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Skeleton</a:t>
            </a:r>
          </a:p>
        </p:txBody>
      </p:sp>
      <p:sp>
        <p:nvSpPr>
          <p:cNvPr id="38938" name="Text Box 129"/>
          <p:cNvSpPr txBox="1">
            <a:spLocks noChangeArrowheads="1"/>
          </p:cNvSpPr>
          <p:nvPr/>
        </p:nvSpPr>
        <p:spPr bwMode="auto">
          <a:xfrm>
            <a:off x="2743200" y="12334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Points</a:t>
            </a:r>
          </a:p>
        </p:txBody>
      </p:sp>
      <p:sp>
        <p:nvSpPr>
          <p:cNvPr id="38939" name="Text Box 130"/>
          <p:cNvSpPr txBox="1">
            <a:spLocks noChangeArrowheads="1"/>
          </p:cNvSpPr>
          <p:nvPr/>
        </p:nvSpPr>
        <p:spPr bwMode="auto">
          <a:xfrm>
            <a:off x="4114800" y="1233488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/>
              <a:t>Distance Matrices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C1BA-EB00-D049-9903-5917C8AB4F5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Challenges with alignment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60679635"/>
              </p:ext>
            </p:extLst>
          </p:nvPr>
        </p:nvGraphicFramePr>
        <p:xfrm>
          <a:off x="463624" y="2224541"/>
          <a:ext cx="8224309" cy="406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059F-E2D5-5D41-B362-E263C4856FD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2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Protein Structure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Need for Protein Structure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Steps for Comparing Protein Structures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Methods of Comparison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9901-6A4D-9244-98D9-599359636882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8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rgbClr val="000000"/>
                </a:solidFill>
              </a:rPr>
              <a:t>Methods for Comparing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rgbClr val="E7E6E6"/>
                </a:solidFill>
              </a:rPr>
              <a:t>Alignment Based Methods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34-4A20-D248-8B6E-9D9CA9C147F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6664" y="404735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3"/>
            <a:r>
              <a:rPr lang="en-US" sz="2000" dirty="0">
                <a:solidFill>
                  <a:srgbClr val="000000"/>
                </a:solidFill>
              </a:rPr>
              <a:t>Descriptor Based Methods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2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 based methods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628650" y="1516814"/>
            <a:ext cx="7886700" cy="4660149"/>
            <a:chOff x="628650" y="1516814"/>
            <a:chExt cx="7886700" cy="4660149"/>
          </a:xfrm>
        </p:grpSpPr>
        <p:sp>
          <p:nvSpPr>
            <p:cNvPr id="44" name="Rectangle 43"/>
            <p:cNvSpPr/>
            <p:nvPr/>
          </p:nvSpPr>
          <p:spPr>
            <a:xfrm>
              <a:off x="628650" y="1516814"/>
              <a:ext cx="7886700" cy="4660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45" name="Freeform 44"/>
            <p:cNvSpPr/>
            <p:nvPr/>
          </p:nvSpPr>
          <p:spPr>
            <a:xfrm>
              <a:off x="1022985" y="2101065"/>
              <a:ext cx="7098030" cy="645275"/>
            </a:xfrm>
            <a:custGeom>
              <a:avLst/>
              <a:gdLst>
                <a:gd name="connsiteX0" fmla="*/ 0 w 7098030"/>
                <a:gd name="connsiteY0" fmla="*/ 0 h 645275"/>
                <a:gd name="connsiteX1" fmla="*/ 7098030 w 7098030"/>
                <a:gd name="connsiteY1" fmla="*/ 0 h 645275"/>
                <a:gd name="connsiteX2" fmla="*/ 7098030 w 7098030"/>
                <a:gd name="connsiteY2" fmla="*/ 645275 h 645275"/>
                <a:gd name="connsiteX3" fmla="*/ 0 w 7098030"/>
                <a:gd name="connsiteY3" fmla="*/ 645275 h 645275"/>
                <a:gd name="connsiteX4" fmla="*/ 0 w 7098030"/>
                <a:gd name="connsiteY4" fmla="*/ 0 h 64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8030" h="645275">
                  <a:moveTo>
                    <a:pt x="0" y="0"/>
                  </a:moveTo>
                  <a:lnTo>
                    <a:pt x="7098030" y="0"/>
                  </a:lnTo>
                  <a:lnTo>
                    <a:pt x="7098030" y="645275"/>
                  </a:lnTo>
                  <a:lnTo>
                    <a:pt x="0" y="6452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b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Nonalignment- approaches based on descriptors of molecular shape </a:t>
              </a:r>
              <a:endParaRPr lang="en-US" sz="1800" kern="1200" dirty="0"/>
            </a:p>
          </p:txBody>
        </p:sp>
        <p:sp>
          <p:nvSpPr>
            <p:cNvPr id="46" name="Parallelogram 45"/>
            <p:cNvSpPr/>
            <p:nvPr/>
          </p:nvSpPr>
          <p:spPr>
            <a:xfrm>
              <a:off x="1022985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Parallelogram 46"/>
            <p:cNvSpPr/>
            <p:nvPr/>
          </p:nvSpPr>
          <p:spPr>
            <a:xfrm>
              <a:off x="2024595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Parallelogram 47"/>
            <p:cNvSpPr/>
            <p:nvPr/>
          </p:nvSpPr>
          <p:spPr>
            <a:xfrm>
              <a:off x="3026206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arallelogram 48"/>
            <p:cNvSpPr/>
            <p:nvPr/>
          </p:nvSpPr>
          <p:spPr>
            <a:xfrm>
              <a:off x="4027817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Parallelogram 49"/>
            <p:cNvSpPr/>
            <p:nvPr/>
          </p:nvSpPr>
          <p:spPr>
            <a:xfrm>
              <a:off x="5029428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Parallelogram 50"/>
            <p:cNvSpPr/>
            <p:nvPr/>
          </p:nvSpPr>
          <p:spPr>
            <a:xfrm>
              <a:off x="6031039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arallelogram 51"/>
            <p:cNvSpPr/>
            <p:nvPr/>
          </p:nvSpPr>
          <p:spPr>
            <a:xfrm>
              <a:off x="7032650" y="2746340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Freeform 52"/>
            <p:cNvSpPr/>
            <p:nvPr/>
          </p:nvSpPr>
          <p:spPr>
            <a:xfrm>
              <a:off x="1022985" y="2997277"/>
              <a:ext cx="7098030" cy="645275"/>
            </a:xfrm>
            <a:custGeom>
              <a:avLst/>
              <a:gdLst>
                <a:gd name="connsiteX0" fmla="*/ 0 w 7098030"/>
                <a:gd name="connsiteY0" fmla="*/ 0 h 645275"/>
                <a:gd name="connsiteX1" fmla="*/ 7098030 w 7098030"/>
                <a:gd name="connsiteY1" fmla="*/ 0 h 645275"/>
                <a:gd name="connsiteX2" fmla="*/ 7098030 w 7098030"/>
                <a:gd name="connsiteY2" fmla="*/ 645275 h 645275"/>
                <a:gd name="connsiteX3" fmla="*/ 0 w 7098030"/>
                <a:gd name="connsiteY3" fmla="*/ 645275 h 645275"/>
                <a:gd name="connsiteX4" fmla="*/ 0 w 7098030"/>
                <a:gd name="connsiteY4" fmla="*/ 0 h 64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8030" h="645275">
                  <a:moveTo>
                    <a:pt x="0" y="0"/>
                  </a:moveTo>
                  <a:lnTo>
                    <a:pt x="7098030" y="0"/>
                  </a:lnTo>
                  <a:lnTo>
                    <a:pt x="7098030" y="645275"/>
                  </a:lnTo>
                  <a:lnTo>
                    <a:pt x="0" y="6452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b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Descriptors are represented by histograms or vectors</a:t>
              </a:r>
              <a:endParaRPr lang="en-US" sz="1800" kern="1200" dirty="0"/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1022985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Parallelogram 54"/>
            <p:cNvSpPr/>
            <p:nvPr/>
          </p:nvSpPr>
          <p:spPr>
            <a:xfrm>
              <a:off x="2024595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Parallelogram 55"/>
            <p:cNvSpPr/>
            <p:nvPr/>
          </p:nvSpPr>
          <p:spPr>
            <a:xfrm>
              <a:off x="3026206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Parallelogram 56"/>
            <p:cNvSpPr/>
            <p:nvPr/>
          </p:nvSpPr>
          <p:spPr>
            <a:xfrm>
              <a:off x="4027817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Parallelogram 57"/>
            <p:cNvSpPr/>
            <p:nvPr/>
          </p:nvSpPr>
          <p:spPr>
            <a:xfrm>
              <a:off x="5029428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Parallelogram 58"/>
            <p:cNvSpPr/>
            <p:nvPr/>
          </p:nvSpPr>
          <p:spPr>
            <a:xfrm>
              <a:off x="6031039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Parallelogram 59"/>
            <p:cNvSpPr/>
            <p:nvPr/>
          </p:nvSpPr>
          <p:spPr>
            <a:xfrm>
              <a:off x="7032650" y="3642553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Freeform 60"/>
            <p:cNvSpPr/>
            <p:nvPr/>
          </p:nvSpPr>
          <p:spPr>
            <a:xfrm>
              <a:off x="1022985" y="3893489"/>
              <a:ext cx="7098030" cy="645275"/>
            </a:xfrm>
            <a:custGeom>
              <a:avLst/>
              <a:gdLst>
                <a:gd name="connsiteX0" fmla="*/ 0 w 7098030"/>
                <a:gd name="connsiteY0" fmla="*/ 0 h 645275"/>
                <a:gd name="connsiteX1" fmla="*/ 7098030 w 7098030"/>
                <a:gd name="connsiteY1" fmla="*/ 0 h 645275"/>
                <a:gd name="connsiteX2" fmla="*/ 7098030 w 7098030"/>
                <a:gd name="connsiteY2" fmla="*/ 645275 h 645275"/>
                <a:gd name="connsiteX3" fmla="*/ 0 w 7098030"/>
                <a:gd name="connsiteY3" fmla="*/ 645275 h 645275"/>
                <a:gd name="connsiteX4" fmla="*/ 0 w 7098030"/>
                <a:gd name="connsiteY4" fmla="*/ 0 h 64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8030" h="645275">
                  <a:moveTo>
                    <a:pt x="0" y="0"/>
                  </a:moveTo>
                  <a:lnTo>
                    <a:pt x="7098030" y="0"/>
                  </a:lnTo>
                  <a:lnTo>
                    <a:pt x="7098030" y="645275"/>
                  </a:lnTo>
                  <a:lnTo>
                    <a:pt x="0" y="6452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b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 smtClean="0"/>
            </a:p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Similarity score between two molecules is calculated from corresponding descriptors without any alignment</a:t>
              </a:r>
              <a:endParaRPr lang="en-US" sz="1800" kern="1200" dirty="0"/>
            </a:p>
          </p:txBody>
        </p:sp>
        <p:sp>
          <p:nvSpPr>
            <p:cNvPr id="62" name="Parallelogram 61"/>
            <p:cNvSpPr/>
            <p:nvPr/>
          </p:nvSpPr>
          <p:spPr>
            <a:xfrm>
              <a:off x="1022985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Parallelogram 62"/>
            <p:cNvSpPr/>
            <p:nvPr/>
          </p:nvSpPr>
          <p:spPr>
            <a:xfrm>
              <a:off x="2024595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Parallelogram 63"/>
            <p:cNvSpPr/>
            <p:nvPr/>
          </p:nvSpPr>
          <p:spPr>
            <a:xfrm>
              <a:off x="3026206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Parallelogram 64"/>
            <p:cNvSpPr/>
            <p:nvPr/>
          </p:nvSpPr>
          <p:spPr>
            <a:xfrm>
              <a:off x="4027817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Parallelogram 65"/>
            <p:cNvSpPr/>
            <p:nvPr/>
          </p:nvSpPr>
          <p:spPr>
            <a:xfrm>
              <a:off x="5029428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Parallelogram 66"/>
            <p:cNvSpPr/>
            <p:nvPr/>
          </p:nvSpPr>
          <p:spPr>
            <a:xfrm>
              <a:off x="6031039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Parallelogram 67"/>
            <p:cNvSpPr/>
            <p:nvPr/>
          </p:nvSpPr>
          <p:spPr>
            <a:xfrm>
              <a:off x="7032650" y="4538765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reeform 68"/>
            <p:cNvSpPr/>
            <p:nvPr/>
          </p:nvSpPr>
          <p:spPr>
            <a:xfrm>
              <a:off x="1022985" y="4789702"/>
              <a:ext cx="7098030" cy="645275"/>
            </a:xfrm>
            <a:custGeom>
              <a:avLst/>
              <a:gdLst>
                <a:gd name="connsiteX0" fmla="*/ 0 w 7098030"/>
                <a:gd name="connsiteY0" fmla="*/ 0 h 645275"/>
                <a:gd name="connsiteX1" fmla="*/ 7098030 w 7098030"/>
                <a:gd name="connsiteY1" fmla="*/ 0 h 645275"/>
                <a:gd name="connsiteX2" fmla="*/ 7098030 w 7098030"/>
                <a:gd name="connsiteY2" fmla="*/ 645275 h 645275"/>
                <a:gd name="connsiteX3" fmla="*/ 0 w 7098030"/>
                <a:gd name="connsiteY3" fmla="*/ 645275 h 645275"/>
                <a:gd name="connsiteX4" fmla="*/ 0 w 7098030"/>
                <a:gd name="connsiteY4" fmla="*/ 0 h 64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8030" h="645275">
                  <a:moveTo>
                    <a:pt x="0" y="0"/>
                  </a:moveTo>
                  <a:lnTo>
                    <a:pt x="7098030" y="0"/>
                  </a:lnTo>
                  <a:lnTo>
                    <a:pt x="7098030" y="645275"/>
                  </a:lnTo>
                  <a:lnTo>
                    <a:pt x="0" y="6452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b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Affine/Similarity transformation and hinge rotation is performed to bring all structure in same reference frame</a:t>
              </a:r>
              <a:endParaRPr lang="en-US" sz="1800" kern="1200" dirty="0"/>
            </a:p>
          </p:txBody>
        </p:sp>
        <p:sp>
          <p:nvSpPr>
            <p:cNvPr id="70" name="Parallelogram 69"/>
            <p:cNvSpPr/>
            <p:nvPr/>
          </p:nvSpPr>
          <p:spPr>
            <a:xfrm>
              <a:off x="1022985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Parallelogram 70"/>
            <p:cNvSpPr/>
            <p:nvPr/>
          </p:nvSpPr>
          <p:spPr>
            <a:xfrm>
              <a:off x="2024595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Parallelogram 71"/>
            <p:cNvSpPr/>
            <p:nvPr/>
          </p:nvSpPr>
          <p:spPr>
            <a:xfrm>
              <a:off x="3026206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Parallelogram 72"/>
            <p:cNvSpPr/>
            <p:nvPr/>
          </p:nvSpPr>
          <p:spPr>
            <a:xfrm>
              <a:off x="4027817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Parallelogram 73"/>
            <p:cNvSpPr/>
            <p:nvPr/>
          </p:nvSpPr>
          <p:spPr>
            <a:xfrm>
              <a:off x="5029428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Parallelogram 74"/>
            <p:cNvSpPr/>
            <p:nvPr/>
          </p:nvSpPr>
          <p:spPr>
            <a:xfrm>
              <a:off x="6031039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Parallelogram 75"/>
            <p:cNvSpPr/>
            <p:nvPr/>
          </p:nvSpPr>
          <p:spPr>
            <a:xfrm>
              <a:off x="7032650" y="5434977"/>
              <a:ext cx="946404" cy="157734"/>
            </a:xfrm>
            <a:prstGeom prst="parallelogram">
              <a:avLst>
                <a:gd name="adj" fmla="val 14084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32CC-AA56-C441-BB0C-FF1BD7F774A1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4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Non</a:t>
            </a:r>
            <a:r>
              <a:rPr lang="en-US" dirty="0"/>
              <a:t>-</a:t>
            </a:r>
            <a:r>
              <a:rPr lang="en-US" dirty="0" smtClean="0"/>
              <a:t>alignment </a:t>
            </a:r>
            <a:r>
              <a:rPr lang="en-US" dirty="0"/>
              <a:t>or descriptor based approaches are </a:t>
            </a:r>
            <a:r>
              <a:rPr lang="en-US" dirty="0" smtClean="0"/>
              <a:t>generally fast </a:t>
            </a:r>
            <a:r>
              <a:rPr lang="en-US" dirty="0"/>
              <a:t>enough to search a large database in a real-</a:t>
            </a:r>
            <a:r>
              <a:rPr lang="en-US" dirty="0" smtClean="0"/>
              <a:t>time manner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2754-08E6-3F4D-A146-8C390A5B520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52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/>
              <a:t>Define Structural </a:t>
            </a:r>
            <a:r>
              <a:rPr lang="en-US" sz="2000" dirty="0" smtClean="0"/>
              <a:t>Unit </a:t>
            </a:r>
            <a:r>
              <a:rPr lang="en-US" sz="2000" dirty="0" smtClean="0">
                <a:solidFill>
                  <a:srgbClr val="000000"/>
                </a:solidFill>
              </a:rPr>
              <a:t>in </a:t>
            </a:r>
            <a:r>
              <a:rPr lang="en-US" sz="2000" dirty="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rgbClr val="E7E6E6"/>
                </a:solidFill>
              </a:rPr>
              <a:t>Degree of Comparison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34-4A20-D248-8B6E-9D9CA9C147F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6664" y="4047359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E7E6E6"/>
                </a:solidFill>
              </a:rPr>
              <a:t>Methods for Comparing Protein Structures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1476" y="4623056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Establishing Statistical Equivalence 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2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Equivalence and Reliability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23559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FE3-7622-7745-B7AB-FA752FDFE72D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30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Descriptor based Method 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19995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2754-08E6-3F4D-A146-8C390A5B520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67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49413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053517"/>
            <a:ext cx="7772400" cy="6349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Structural </a:t>
            </a:r>
            <a:r>
              <a:rPr lang="en-US" sz="2000" b="1" dirty="0" smtClean="0">
                <a:solidFill>
                  <a:schemeClr val="tx1"/>
                </a:solidFill>
              </a:rPr>
              <a:t>Fingerprints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81240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Use triangular spatial relationships in </a:t>
            </a:r>
            <a:r>
              <a:rPr lang="de-DE" sz="2000" dirty="0" smtClean="0">
                <a:solidFill>
                  <a:schemeClr val="bg1">
                    <a:lumMod val="85000"/>
                  </a:schemeClr>
                </a:solidFill>
              </a:rPr>
              <a:t>3-D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for functional prediction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Use triangular spatial relationships in </a:t>
            </a:r>
            <a:r>
              <a:rPr lang="de-DE" sz="2000" dirty="0" smtClean="0">
                <a:solidFill>
                  <a:schemeClr val="bg1">
                    <a:lumMod val="85000"/>
                  </a:schemeClr>
                </a:solidFill>
              </a:rPr>
              <a:t>3-D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as features for classification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1854" y="406957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Conclusions 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ED1-239D-9A41-A285-460E6BACA5BD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8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Choice of Structural </a:t>
            </a:r>
            <a:r>
              <a:rPr lang="en-US" dirty="0"/>
              <a:t>U</a:t>
            </a:r>
            <a:r>
              <a:rPr lang="en-US" dirty="0" smtClean="0"/>
              <a:t>nit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84414" y="1976299"/>
            <a:ext cx="3412515" cy="2544039"/>
            <a:chOff x="5053879" y="2305523"/>
            <a:chExt cx="3412515" cy="2544039"/>
          </a:xfrm>
        </p:grpSpPr>
        <p:grpSp>
          <p:nvGrpSpPr>
            <p:cNvPr id="6" name="Group 5"/>
            <p:cNvGrpSpPr/>
            <p:nvPr/>
          </p:nvGrpSpPr>
          <p:grpSpPr>
            <a:xfrm>
              <a:off x="5053879" y="2305523"/>
              <a:ext cx="2822706" cy="2544039"/>
              <a:chOff x="5053879" y="2305523"/>
              <a:chExt cx="2822706" cy="254403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106988" y="3259250"/>
                <a:ext cx="12739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C</a:t>
                </a:r>
                <a:r>
                  <a:rPr lang="en-US" sz="1600" i="1" baseline="-25000" dirty="0" smtClean="0"/>
                  <a:t>α</a:t>
                </a:r>
                <a:r>
                  <a:rPr lang="en-US" sz="1600" i="1" dirty="0" smtClean="0"/>
                  <a:t> (Centroid)</a:t>
                </a:r>
                <a:endParaRPr lang="en-US" sz="1600" i="1" baseline="-250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607396" y="2305523"/>
                <a:ext cx="1766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i="1" dirty="0" smtClean="0"/>
                  <a:t>H</a:t>
                </a:r>
                <a:endParaRPr lang="en-US" sz="1600" i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634828" y="4603341"/>
                <a:ext cx="1601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i="1" dirty="0" smtClean="0"/>
                  <a:t>R</a:t>
                </a:r>
                <a:endParaRPr lang="en-US" sz="1600" i="1" dirty="0"/>
              </a:p>
            </p:txBody>
          </p:sp>
          <p:cxnSp>
            <p:nvCxnSpPr>
              <p:cNvPr id="11" name="Straight Connector 10"/>
              <p:cNvCxnSpPr>
                <a:stCxn id="8" idx="0"/>
              </p:cNvCxnSpPr>
              <p:nvPr/>
            </p:nvCxnSpPr>
            <p:spPr>
              <a:xfrm flipH="1" flipV="1">
                <a:off x="6724627" y="2616206"/>
                <a:ext cx="19337" cy="643044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5611675" y="3435467"/>
                <a:ext cx="399549" cy="6521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8" idx="3"/>
              </p:cNvCxnSpPr>
              <p:nvPr/>
            </p:nvCxnSpPr>
            <p:spPr>
              <a:xfrm>
                <a:off x="7380940" y="3428527"/>
                <a:ext cx="495645" cy="1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758703" y="3641975"/>
                <a:ext cx="499" cy="91279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53879" y="3262161"/>
                <a:ext cx="61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/>
                  <a:t>NH</a:t>
                </a:r>
                <a:r>
                  <a:rPr lang="en-US" sz="1600" baseline="-25000" dirty="0" smtClean="0"/>
                  <a:t>3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796138" y="3257036"/>
              <a:ext cx="670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COO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75690" y="4644509"/>
            <a:ext cx="64324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Approximate the residue by limiting its </a:t>
            </a:r>
          </a:p>
          <a:p>
            <a:r>
              <a:rPr lang="en-US" sz="2800" dirty="0" smtClean="0"/>
              <a:t>representation to coordinates of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α </a:t>
            </a:r>
            <a:r>
              <a:rPr lang="en-US" sz="2800" dirty="0" smtClean="0"/>
              <a:t>atom</a:t>
            </a:r>
          </a:p>
          <a:p>
            <a:r>
              <a:rPr lang="en-US" sz="2800" dirty="0" smtClean="0"/>
              <a:t>Assign a unique ID or Label to each residue  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64FA-8FEA-5F40-96AD-FF43657FFCA0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2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Structural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Structural </a:t>
            </a:r>
            <a:r>
              <a:rPr lang="en-US" dirty="0" smtClean="0"/>
              <a:t>Patch/Triple </a:t>
            </a:r>
            <a:r>
              <a:rPr lang="en-US" dirty="0"/>
              <a:t>defined by triple of all amino </a:t>
            </a:r>
            <a:r>
              <a:rPr lang="en-US" dirty="0" smtClean="0"/>
              <a:t>acids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Each Patches (Triples) of 3-amino acid is represented by its </a:t>
            </a:r>
            <a:r>
              <a:rPr lang="en-US" i="1" dirty="0" smtClean="0"/>
              <a:t>C</a:t>
            </a:r>
            <a:r>
              <a:rPr lang="en-US" i="1" baseline="-25000" dirty="0" smtClean="0"/>
              <a:t>α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/>
              <a:t>n(n-1)(n-2) possible </a:t>
            </a:r>
            <a:r>
              <a:rPr lang="en-US" dirty="0" smtClean="0"/>
              <a:t>patches for n amino acids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F810-6C45-FB46-923C-08445CE60A0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67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Feature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Feature </a:t>
            </a:r>
            <a:r>
              <a:rPr lang="en-US" dirty="0"/>
              <a:t>from each patch must be a good descriptor of its </a:t>
            </a:r>
            <a:r>
              <a:rPr lang="en-US" dirty="0" smtClean="0"/>
              <a:t>shape.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Transforms </a:t>
            </a:r>
            <a:r>
              <a:rPr lang="en-US" dirty="0"/>
              <a:t>a </a:t>
            </a:r>
            <a:r>
              <a:rPr lang="en-US" dirty="0" smtClean="0"/>
              <a:t>Patch </a:t>
            </a:r>
            <a:r>
              <a:rPr lang="en-US" dirty="0"/>
              <a:t>to non-homogenous feature space -&gt;</a:t>
            </a:r>
            <a:r>
              <a:rPr lang="en-US" i="1" dirty="0"/>
              <a:t> (S) of dimension m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/>
              <a:t>where m is the number of features selected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1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Protein Structure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Need for Protein Structure Comparison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Challenges 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Methods of Comparison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A3D0-2BE0-7C43-BC47-638A08D709A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2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58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Structural </a:t>
            </a:r>
            <a:r>
              <a:rPr lang="en-US" dirty="0" smtClean="0"/>
              <a:t>Patch </a:t>
            </a:r>
            <a:r>
              <a:rPr lang="en-US" dirty="0"/>
              <a:t>represented by </a:t>
            </a:r>
            <a:r>
              <a:rPr lang="en-US" i="1" dirty="0"/>
              <a:t>quintuple</a:t>
            </a:r>
            <a:r>
              <a:rPr lang="en-US" dirty="0"/>
              <a:t>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</p:txBody>
      </p:sp>
      <p:sp>
        <p:nvSpPr>
          <p:cNvPr id="6" name="Oval 5"/>
          <p:cNvSpPr/>
          <p:nvPr/>
        </p:nvSpPr>
        <p:spPr>
          <a:xfrm>
            <a:off x="431684" y="4219738"/>
            <a:ext cx="2284618" cy="188279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Labels represent Primary </a:t>
            </a:r>
            <a:r>
              <a:rPr lang="en-US" sz="1600" dirty="0"/>
              <a:t>Structure (amino </a:t>
            </a:r>
            <a:r>
              <a:rPr lang="en-US" sz="1600" dirty="0" smtClean="0"/>
              <a:t>acids sequence</a:t>
            </a:r>
            <a:r>
              <a:rPr lang="en-US" sz="1600" dirty="0"/>
              <a:t>)</a:t>
            </a:r>
          </a:p>
          <a:p>
            <a:pPr algn="ctr"/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3087349" y="4529254"/>
            <a:ext cx="2811101" cy="101019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Theta </a:t>
            </a:r>
            <a:r>
              <a:rPr lang="en-US" sz="1600" dirty="0"/>
              <a:t>represents orientation</a:t>
            </a:r>
          </a:p>
          <a:p>
            <a:pPr algn="ctr"/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5869219" y="4591137"/>
            <a:ext cx="2811101" cy="10573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/>
          </a:p>
          <a:p>
            <a:pPr algn="ctr"/>
            <a:r>
              <a:rPr lang="en-US" sz="1600" dirty="0"/>
              <a:t>Length represents size/scale</a:t>
            </a:r>
          </a:p>
          <a:p>
            <a:pPr algn="ctr"/>
            <a:endParaRPr lang="en-US" sz="1600" dirty="0"/>
          </a:p>
        </p:txBody>
      </p:sp>
      <p:cxnSp>
        <p:nvCxnSpPr>
          <p:cNvPr id="12" name="Straight Arrow Connector 11"/>
          <p:cNvCxnSpPr>
            <a:stCxn id="6" idx="0"/>
          </p:cNvCxnSpPr>
          <p:nvPr/>
        </p:nvCxnSpPr>
        <p:spPr>
          <a:xfrm flipV="1">
            <a:off x="1573993" y="2245826"/>
            <a:ext cx="1353968" cy="19739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4492900" y="2256165"/>
            <a:ext cx="1465732" cy="22730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H="1" flipV="1">
            <a:off x="6377492" y="2229146"/>
            <a:ext cx="897278" cy="2361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0"/>
          </p:cNvCxnSpPr>
          <p:nvPr/>
        </p:nvCxnSpPr>
        <p:spPr>
          <a:xfrm flipV="1">
            <a:off x="1573993" y="2304617"/>
            <a:ext cx="2329956" cy="191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0"/>
          </p:cNvCxnSpPr>
          <p:nvPr/>
        </p:nvCxnSpPr>
        <p:spPr>
          <a:xfrm flipV="1">
            <a:off x="1573993" y="2245826"/>
            <a:ext cx="3599915" cy="1973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96631" y="5724601"/>
            <a:ext cx="24996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Tertiary/ 3D structure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243580" y="1783316"/>
            <a:ext cx="449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{</a:t>
            </a:r>
            <a:r>
              <a:rPr lang="en-US" sz="2800" i="1" dirty="0" smtClean="0">
                <a:latin typeface="Times New Roman"/>
                <a:cs typeface="Times New Roman"/>
              </a:rPr>
              <a:t>Label</a:t>
            </a:r>
            <a:r>
              <a:rPr lang="en-US" sz="2800" baseline="-25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Label</a:t>
            </a:r>
            <a:r>
              <a:rPr lang="en-US" sz="2800" baseline="-25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Label</a:t>
            </a:r>
            <a:r>
              <a:rPr lang="en-US" sz="2800" baseline="-25000" dirty="0" smtClean="0">
                <a:latin typeface="Times New Roman"/>
                <a:cs typeface="Times New Roman"/>
              </a:rPr>
              <a:t>3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θ, D</a:t>
            </a:r>
            <a:r>
              <a:rPr lang="en-US" sz="2800" dirty="0" smtClean="0">
                <a:latin typeface="Times New Roman"/>
                <a:cs typeface="Times New Roman"/>
              </a:rPr>
              <a:t>} 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F523-659D-2F4B-8CE7-23C79C4A3384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2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688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Sample Feature Space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98814" y="2328133"/>
            <a:ext cx="3833394" cy="3645059"/>
            <a:chOff x="2539918" y="3433409"/>
            <a:chExt cx="2728062" cy="26220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104345" y="3809673"/>
              <a:ext cx="729050" cy="9994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833395" y="3433409"/>
              <a:ext cx="576185" cy="13757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845154" y="4750333"/>
              <a:ext cx="1422826" cy="470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539918" y="4796908"/>
              <a:ext cx="1293012" cy="56485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844689" y="4808668"/>
              <a:ext cx="494338" cy="124683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291497" y="248099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6419884" y="41266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5091131" y="556119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2151411" y="4985046"/>
            <a:ext cx="31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15372" y="2774038"/>
            <a:ext cx="37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Feature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98814" y="2328133"/>
            <a:ext cx="3833394" cy="3645059"/>
            <a:chOff x="2539918" y="3433409"/>
            <a:chExt cx="2728062" cy="26220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104345" y="3809673"/>
              <a:ext cx="729050" cy="9994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833395" y="3433409"/>
              <a:ext cx="576185" cy="13757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845154" y="4750333"/>
              <a:ext cx="1422826" cy="470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539918" y="4796908"/>
              <a:ext cx="1293012" cy="56485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844689" y="4808668"/>
              <a:ext cx="494338" cy="124683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291497" y="248099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6419884" y="41266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5091131" y="556119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2151411" y="4985046"/>
            <a:ext cx="31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15372" y="2774038"/>
            <a:ext cx="37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D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173908" y="3362859"/>
            <a:ext cx="114796" cy="1265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1398" y="3198245"/>
            <a:ext cx="133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Triple/Patch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3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Patch Fingerprint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Desired properties</a:t>
            </a:r>
          </a:p>
          <a:p>
            <a:pPr marL="457200" lvl="1" indent="0" algn="ctr">
              <a:buNone/>
            </a:pPr>
            <a:r>
              <a:rPr lang="en-US" dirty="0" smtClean="0"/>
              <a:t>Rotation, translation, invariant</a:t>
            </a:r>
          </a:p>
          <a:p>
            <a:pPr marL="457200" lvl="1" indent="0" algn="ctr">
              <a:buNone/>
            </a:pPr>
            <a:r>
              <a:rPr lang="en-US" dirty="0" smtClean="0"/>
              <a:t>Scale variant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Point </a:t>
            </a:r>
            <a:r>
              <a:rPr lang="en-US" dirty="0" smtClean="0"/>
              <a:t>Transformation </a:t>
            </a:r>
            <a:r>
              <a:rPr lang="en-US" dirty="0" smtClean="0"/>
              <a:t>defined in the feature space </a:t>
            </a:r>
            <a:r>
              <a:rPr lang="en-US" i="1" dirty="0" smtClean="0"/>
              <a:t>(S)</a:t>
            </a:r>
          </a:p>
          <a:p>
            <a:pPr marL="0" indent="0" algn="ctr">
              <a:buNone/>
            </a:pPr>
            <a:r>
              <a:rPr lang="en-US" dirty="0" smtClean="0"/>
              <a:t>Key Value Pair for the points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186C5-1FF9-334D-B901-5E0FE143ABC5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4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Fingerprints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</a:rPr>
              <a:t>Triangular Spatial </a:t>
            </a:r>
            <a:r>
              <a:rPr lang="en-US" dirty="0" smtClean="0">
                <a:latin typeface="Times New Roman"/>
              </a:rPr>
              <a:t>Relationships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5316-E0EC-EA46-A488-6B110C7A3B8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9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261" y="2199729"/>
            <a:ext cx="41834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Generate all possible triples of amino acids present in the protein structure-sequence. Each amino acid </a:t>
            </a:r>
            <a:r>
              <a:rPr lang="en-US" sz="1000" i="1" dirty="0" smtClean="0">
                <a:latin typeface="Times New Roman"/>
                <a:cs typeface="Times New Roman"/>
              </a:rPr>
              <a:t>A</a:t>
            </a:r>
            <a:r>
              <a:rPr lang="en-US" sz="1000" i="1" baseline="30000" dirty="0" smtClean="0">
                <a:latin typeface="Times New Roman"/>
                <a:cs typeface="Times New Roman"/>
              </a:rPr>
              <a:t>n</a:t>
            </a:r>
            <a:r>
              <a:rPr lang="el-GR" sz="1000" i="1" baseline="-25000" dirty="0" smtClean="0">
                <a:latin typeface="Times New Roman"/>
                <a:cs typeface="Times New Roman"/>
              </a:rPr>
              <a:t> </a:t>
            </a:r>
            <a:r>
              <a:rPr lang="en-US" sz="1000" baseline="-25000" dirty="0" smtClean="0">
                <a:latin typeface="Times New Roman"/>
                <a:cs typeface="Times New Roman"/>
              </a:rPr>
              <a:t> </a:t>
            </a:r>
            <a:r>
              <a:rPr lang="en-US" sz="1000" dirty="0" smtClean="0">
                <a:latin typeface="Times New Roman"/>
                <a:cs typeface="Times New Roman"/>
              </a:rPr>
              <a:t>in the triple is represented by the (x, y, z) coordinate of centroid (</a:t>
            </a:r>
            <a:r>
              <a:rPr lang="en-US" sz="1000" i="1" dirty="0" smtClean="0">
                <a:latin typeface="Times New Roman"/>
                <a:cs typeface="Times New Roman"/>
              </a:rPr>
              <a:t>C</a:t>
            </a:r>
            <a:r>
              <a:rPr lang="el-GR" sz="1000" i="1" baseline="-25000" dirty="0" smtClean="0">
                <a:latin typeface="Times New Roman"/>
                <a:cs typeface="Times New Roman"/>
              </a:rPr>
              <a:t>α </a:t>
            </a:r>
            <a:r>
              <a:rPr lang="en-US" sz="1000" dirty="0" smtClean="0">
                <a:latin typeface="Times New Roman"/>
                <a:cs typeface="Times New Roman"/>
              </a:rPr>
              <a:t>). Superscript 1, 2, 3 represent the position of amino acid in the sequence. The subscript </a:t>
            </a:r>
            <a:r>
              <a:rPr lang="en-US" sz="1000" i="1" dirty="0" smtClean="0">
                <a:latin typeface="Times New Roman"/>
                <a:cs typeface="Times New Roman"/>
              </a:rPr>
              <a:t>i </a:t>
            </a:r>
            <a:r>
              <a:rPr lang="en-US" sz="1000" dirty="0" smtClean="0">
                <a:latin typeface="Times New Roman"/>
                <a:cs typeface="Times New Roman"/>
              </a:rPr>
              <a:t>represent the (</a:t>
            </a:r>
            <a:r>
              <a:rPr lang="en-US" sz="1000" i="1" dirty="0" smtClean="0">
                <a:latin typeface="Times New Roman"/>
                <a:cs typeface="Times New Roman"/>
              </a:rPr>
              <a:t>i</a:t>
            </a:r>
            <a:r>
              <a:rPr lang="en-US" sz="1000" baseline="30000" dirty="0" smtClean="0">
                <a:latin typeface="Times New Roman"/>
                <a:cs typeface="Times New Roman"/>
              </a:rPr>
              <a:t>th</a:t>
            </a:r>
            <a:r>
              <a:rPr lang="en-US" sz="1000" dirty="0" smtClean="0">
                <a:latin typeface="Times New Roman"/>
                <a:cs typeface="Times New Roman"/>
              </a:rPr>
              <a:t>) triple under consideration.</a:t>
            </a:r>
            <a:endParaRPr lang="en-US" sz="1000" dirty="0">
              <a:latin typeface="Times New Roman"/>
              <a:cs typeface="Times New Roman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77145" y="141178"/>
            <a:ext cx="1877179" cy="2093472"/>
            <a:chOff x="544388" y="-47538"/>
            <a:chExt cx="3387725" cy="4971963"/>
          </a:xfrm>
        </p:grpSpPr>
        <p:pic>
          <p:nvPicPr>
            <p:cNvPr id="50" name="Picture 49" descr="1r0p global 1267 1268 127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88" y="533400"/>
              <a:ext cx="3387725" cy="439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3"/>
            <p:cNvSpPr txBox="1">
              <a:spLocks noChangeArrowheads="1"/>
            </p:cNvSpPr>
            <p:nvPr/>
          </p:nvSpPr>
          <p:spPr bwMode="auto">
            <a:xfrm>
              <a:off x="1433514" y="-47538"/>
              <a:ext cx="2136157" cy="56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PBD ID: 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1R0P</a:t>
              </a:r>
              <a:endPara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33514" y="3276600"/>
              <a:ext cx="990600" cy="990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405570" y="102368"/>
            <a:ext cx="3494372" cy="1060993"/>
            <a:chOff x="-196835" y="-204183"/>
            <a:chExt cx="4251467" cy="2061360"/>
          </a:xfrm>
        </p:grpSpPr>
        <p:grpSp>
          <p:nvGrpSpPr>
            <p:cNvPr id="89" name="Group 88"/>
            <p:cNvGrpSpPr/>
            <p:nvPr/>
          </p:nvGrpSpPr>
          <p:grpSpPr>
            <a:xfrm>
              <a:off x="-196835" y="-204183"/>
              <a:ext cx="4251467" cy="1871084"/>
              <a:chOff x="-196835" y="-204183"/>
              <a:chExt cx="4251467" cy="1871084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-196835" y="1128731"/>
                <a:ext cx="1054654" cy="53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F(A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en-US" sz="1200" b="1" i="1" baseline="30000" dirty="0" smtClean="0">
                    <a:latin typeface="Times New Roman"/>
                    <a:cs typeface="Times New Roman"/>
                  </a:rPr>
                  <a:t>1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)-&gt; </a:t>
                </a:r>
                <a:r>
                  <a:rPr lang="en-US" sz="1200" i="1" dirty="0" smtClean="0">
                    <a:latin typeface="Times New Roman"/>
                    <a:cs typeface="Times New Roman"/>
                  </a:rPr>
                  <a:t>l</a:t>
                </a:r>
                <a:r>
                  <a:rPr lang="en-US" sz="1200" i="1" baseline="-25000" dirty="0">
                    <a:latin typeface="Times New Roman"/>
                    <a:cs typeface="Times New Roman"/>
                  </a:rPr>
                  <a:t>5</a:t>
                </a:r>
                <a:endParaRPr lang="en-US" sz="1200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21534" y="-204183"/>
                <a:ext cx="1208030" cy="53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F(A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en-US" sz="1200" b="1" i="1" baseline="30000" dirty="0" smtClean="0">
                    <a:latin typeface="Times New Roman"/>
                    <a:cs typeface="Times New Roman"/>
                  </a:rPr>
                  <a:t>2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)-&gt; </a:t>
                </a:r>
                <a:r>
                  <a:rPr lang="en-US" sz="1200" i="1" dirty="0" smtClean="0">
                    <a:latin typeface="Times New Roman"/>
                    <a:cs typeface="Times New Roman"/>
                  </a:rPr>
                  <a:t>l</a:t>
                </a:r>
                <a:r>
                  <a:rPr lang="en-US" sz="1200" baseline="-25000" dirty="0">
                    <a:latin typeface="Times New Roman"/>
                    <a:cs typeface="Times New Roman"/>
                  </a:rPr>
                  <a:t>2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2900348" y="790994"/>
                <a:ext cx="1154284" cy="53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F(A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en-US" sz="1200" b="1" i="1" baseline="30000" dirty="0" smtClean="0">
                    <a:latin typeface="Times New Roman"/>
                    <a:cs typeface="Times New Roman"/>
                  </a:rPr>
                  <a:t>3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)-&gt; </a:t>
                </a:r>
                <a:r>
                  <a:rPr lang="en-US" sz="1200" i="1" dirty="0">
                    <a:latin typeface="Times New Roman"/>
                    <a:cs typeface="Times New Roman"/>
                  </a:rPr>
                  <a:t>l</a:t>
                </a:r>
                <a:r>
                  <a:rPr lang="en-US" sz="1200" i="1" baseline="-25000" dirty="0" smtClean="0">
                    <a:latin typeface="Times New Roman"/>
                    <a:cs typeface="Times New Roman"/>
                  </a:rPr>
                  <a:t>9</a:t>
                </a:r>
                <a:endParaRPr lang="en-US" sz="1200" baseline="-25000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90" name="Straight Connector 89"/>
            <p:cNvCxnSpPr>
              <a:stCxn id="96" idx="6"/>
              <a:endCxn id="98" idx="4"/>
            </p:cNvCxnSpPr>
            <p:nvPr/>
          </p:nvCxnSpPr>
          <p:spPr>
            <a:xfrm flipV="1">
              <a:off x="578214" y="457136"/>
              <a:ext cx="1218948" cy="133146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8" idx="4"/>
              <a:endCxn id="97" idx="6"/>
            </p:cNvCxnSpPr>
            <p:nvPr/>
          </p:nvCxnSpPr>
          <p:spPr>
            <a:xfrm>
              <a:off x="1797162" y="457136"/>
              <a:ext cx="1311699" cy="101115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6" idx="6"/>
              <a:endCxn id="97" idx="6"/>
            </p:cNvCxnSpPr>
            <p:nvPr/>
          </p:nvCxnSpPr>
          <p:spPr>
            <a:xfrm flipV="1">
              <a:off x="578214" y="1468287"/>
              <a:ext cx="2530647" cy="3203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468486" y="1720017"/>
              <a:ext cx="109728" cy="137160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>
            <a:xfrm flipH="1">
              <a:off x="3108861" y="1399707"/>
              <a:ext cx="109727" cy="137160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rgbClr val="0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1742298" y="319977"/>
              <a:ext cx="109727" cy="137160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5405570" y="1272206"/>
            <a:ext cx="349437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/>
                <a:cs typeface="Times New Roman"/>
              </a:rPr>
              <a:t>Assign labels to amino acids in </a:t>
            </a:r>
            <a:r>
              <a:rPr lang="en-US" sz="1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triple</a:t>
            </a:r>
            <a:endParaRPr lang="en-US" sz="1000" i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000" i="1" dirty="0" smtClean="0">
                <a:latin typeface="Times New Roman"/>
                <a:cs typeface="Times New Roman"/>
              </a:rPr>
              <a:t>AminoAcid</a:t>
            </a:r>
            <a:r>
              <a:rPr lang="en-US" sz="1000" i="1" dirty="0" smtClean="0">
                <a:latin typeface="Times New Roman"/>
                <a:cs typeface="Times New Roman"/>
              </a:rPr>
              <a:t> </a:t>
            </a:r>
            <a:r>
              <a:rPr lang="en-US" sz="1000" i="1" dirty="0">
                <a:latin typeface="Times New Roman"/>
                <a:cs typeface="Times New Roman"/>
              </a:rPr>
              <a:t>∈ </a:t>
            </a:r>
            <a:r>
              <a:rPr lang="en-US" sz="1000" i="1" dirty="0" smtClean="0">
                <a:latin typeface="Times New Roman"/>
                <a:cs typeface="Times New Roman"/>
                <a:sym typeface="Wingdings" panose="05000000000000000000" pitchFamily="2" charset="2"/>
              </a:rPr>
              <a:t>A; </a:t>
            </a:r>
            <a:r>
              <a:rPr lang="en-US" sz="1000" i="1" dirty="0" smtClean="0">
                <a:latin typeface="Times New Roman"/>
                <a:cs typeface="Times New Roman"/>
              </a:rPr>
              <a:t> </a:t>
            </a:r>
            <a:r>
              <a:rPr lang="en-US" sz="1000" i="1" dirty="0">
                <a:latin typeface="Times New Roman"/>
                <a:cs typeface="Times New Roman"/>
              </a:rPr>
              <a:t>l</a:t>
            </a:r>
            <a:r>
              <a:rPr lang="en-US" sz="1000" i="1" baseline="-25000" dirty="0">
                <a:latin typeface="Times New Roman"/>
                <a:cs typeface="Times New Roman"/>
              </a:rPr>
              <a:t>1</a:t>
            </a:r>
            <a:r>
              <a:rPr lang="en-US" sz="1000" i="1" dirty="0">
                <a:latin typeface="Times New Roman"/>
                <a:cs typeface="Times New Roman"/>
              </a:rPr>
              <a:t>, l</a:t>
            </a:r>
            <a:r>
              <a:rPr lang="en-US" sz="1000" i="1" baseline="-25000" dirty="0">
                <a:latin typeface="Times New Roman"/>
                <a:cs typeface="Times New Roman"/>
              </a:rPr>
              <a:t>2</a:t>
            </a:r>
            <a:r>
              <a:rPr lang="en-US" sz="1000" i="1" dirty="0">
                <a:latin typeface="Times New Roman"/>
                <a:cs typeface="Times New Roman"/>
              </a:rPr>
              <a:t>, l</a:t>
            </a:r>
            <a:r>
              <a:rPr lang="en-US" sz="1000" i="1" baseline="-25000" dirty="0">
                <a:latin typeface="Times New Roman"/>
                <a:cs typeface="Times New Roman"/>
              </a:rPr>
              <a:t>3</a:t>
            </a:r>
            <a:r>
              <a:rPr lang="en-US" sz="1000" i="1" dirty="0">
                <a:latin typeface="Times New Roman"/>
                <a:cs typeface="Times New Roman"/>
              </a:rPr>
              <a:t>, .., l</a:t>
            </a:r>
            <a:r>
              <a:rPr lang="en-US" sz="1000" i="1" baseline="-25000" dirty="0">
                <a:latin typeface="Times New Roman"/>
                <a:cs typeface="Times New Roman"/>
              </a:rPr>
              <a:t>20 </a:t>
            </a:r>
            <a:r>
              <a:rPr lang="en-US" sz="1000" i="1" dirty="0">
                <a:latin typeface="Times New Roman"/>
                <a:cs typeface="Times New Roman"/>
              </a:rPr>
              <a:t>∈ </a:t>
            </a:r>
            <a:r>
              <a:rPr lang="en-US" sz="1000" i="1" dirty="0">
                <a:latin typeface="Times New Roman"/>
                <a:cs typeface="Times New Roman"/>
                <a:sym typeface="Wingdings" panose="05000000000000000000" pitchFamily="2" charset="2"/>
              </a:rPr>
              <a:t>A</a:t>
            </a:r>
            <a:r>
              <a:rPr lang="en-US" sz="1000" i="1" dirty="0" smtClean="0">
                <a:latin typeface="Times New Roman"/>
                <a:cs typeface="Times New Roman"/>
              </a:rPr>
              <a:t> ; F : A </a:t>
            </a:r>
            <a:r>
              <a:rPr lang="en-US" sz="1000" i="1" dirty="0" smtClean="0">
                <a:latin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en-US" sz="1000" dirty="0">
                <a:latin typeface="Times New Roman"/>
                <a:cs typeface="Times New Roman"/>
              </a:rPr>
              <a:t>Z</a:t>
            </a:r>
            <a:r>
              <a:rPr lang="en-US" sz="1000" baseline="30000" dirty="0" smtClean="0">
                <a:latin typeface="Times New Roman"/>
                <a:cs typeface="Times New Roman"/>
              </a:rPr>
              <a:t>+</a:t>
            </a:r>
            <a:endParaRPr lang="en-US" sz="1000" i="1" dirty="0">
              <a:latin typeface="Times New Roman"/>
              <a:cs typeface="Times New Roman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2202464" y="381091"/>
            <a:ext cx="2368037" cy="664685"/>
            <a:chOff x="1096339" y="989543"/>
            <a:chExt cx="3465358" cy="1170100"/>
          </a:xfrm>
        </p:grpSpPr>
        <p:sp>
          <p:nvSpPr>
            <p:cNvPr id="130" name="Oval 129"/>
            <p:cNvSpPr/>
            <p:nvPr/>
          </p:nvSpPr>
          <p:spPr>
            <a:xfrm>
              <a:off x="2798844" y="1552077"/>
              <a:ext cx="133812" cy="160969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3789040" y="1908957"/>
              <a:ext cx="133812" cy="160969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/>
            <p:cNvSpPr/>
            <p:nvPr/>
          </p:nvSpPr>
          <p:spPr>
            <a:xfrm>
              <a:off x="1817509" y="1883833"/>
              <a:ext cx="133812" cy="160969"/>
            </a:xfrm>
            <a:prstGeom prst="ellipse">
              <a:avLst/>
            </a:prstGeom>
            <a:solidFill>
              <a:srgbClr val="7F7F7F"/>
            </a:solidFill>
            <a:ln w="31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5" name="Straight Connector 134"/>
            <p:cNvCxnSpPr>
              <a:stCxn id="134" idx="6"/>
              <a:endCxn id="130" idx="4"/>
            </p:cNvCxnSpPr>
            <p:nvPr/>
          </p:nvCxnSpPr>
          <p:spPr>
            <a:xfrm flipV="1">
              <a:off x="1951321" y="1713046"/>
              <a:ext cx="914429" cy="25127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30" idx="4"/>
              <a:endCxn id="131" idx="3"/>
            </p:cNvCxnSpPr>
            <p:nvPr/>
          </p:nvCxnSpPr>
          <p:spPr>
            <a:xfrm>
              <a:off x="2865750" y="1713046"/>
              <a:ext cx="942886" cy="33330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096339" y="1672019"/>
              <a:ext cx="688799" cy="48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latin typeface="Times New Roman"/>
                  <a:cs typeface="Times New Roman"/>
                </a:rPr>
                <a:t>A</a:t>
              </a:r>
              <a:r>
                <a:rPr lang="en-US" sz="1200" b="1" i="1" baseline="-25000" dirty="0" smtClean="0">
                  <a:latin typeface="Times New Roman"/>
                  <a:cs typeface="Times New Roman"/>
                </a:rPr>
                <a:t>i</a:t>
              </a:r>
              <a:r>
                <a:rPr lang="en-US" sz="1200" b="1" i="1" baseline="30000" dirty="0" smtClean="0">
                  <a:latin typeface="Times New Roman"/>
                  <a:cs typeface="Times New Roman"/>
                </a:rPr>
                <a:t>1</a:t>
              </a:r>
              <a:r>
                <a:rPr lang="el-GR" sz="1200" b="1" i="1" baseline="-25000" dirty="0" smtClean="0">
                  <a:latin typeface="Times New Roman"/>
                  <a:cs typeface="Times New Roman"/>
                </a:rPr>
                <a:t> </a:t>
              </a:r>
              <a:endParaRPr lang="en-US" sz="12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660693" y="989543"/>
              <a:ext cx="595078" cy="48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latin typeface="Times New Roman"/>
                  <a:cs typeface="Times New Roman"/>
                </a:rPr>
                <a:t>A</a:t>
              </a:r>
              <a:r>
                <a:rPr lang="en-US" sz="1200" b="1" i="1" baseline="-25000" dirty="0" smtClean="0">
                  <a:latin typeface="Times New Roman"/>
                  <a:cs typeface="Times New Roman"/>
                </a:rPr>
                <a:t>i</a:t>
              </a:r>
              <a:r>
                <a:rPr lang="en-US" sz="1200" b="1" i="1" baseline="30000" dirty="0" smtClean="0">
                  <a:latin typeface="Times New Roman"/>
                  <a:cs typeface="Times New Roman"/>
                </a:rPr>
                <a:t>2</a:t>
              </a:r>
              <a:r>
                <a:rPr lang="el-GR" sz="1200" b="1" i="1" baseline="-25000" dirty="0" smtClean="0">
                  <a:latin typeface="Times New Roman"/>
                  <a:cs typeface="Times New Roman"/>
                </a:rPr>
                <a:t> </a:t>
              </a:r>
              <a:endParaRPr lang="en-US" sz="12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59191" y="1427678"/>
              <a:ext cx="602506" cy="48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latin typeface="Times New Roman"/>
                  <a:cs typeface="Times New Roman"/>
                </a:rPr>
                <a:t>A</a:t>
              </a:r>
              <a:r>
                <a:rPr lang="en-US" sz="1200" b="1" i="1" baseline="-25000" dirty="0" smtClean="0">
                  <a:latin typeface="Times New Roman"/>
                  <a:cs typeface="Times New Roman"/>
                </a:rPr>
                <a:t>i</a:t>
              </a:r>
              <a:r>
                <a:rPr lang="el-GR" sz="1200" b="1" i="1" baseline="-25000" dirty="0" smtClean="0">
                  <a:latin typeface="Times New Roman"/>
                  <a:cs typeface="Times New Roman"/>
                </a:rPr>
                <a:t> </a:t>
              </a:r>
              <a:r>
                <a:rPr lang="en-US" sz="1200" b="1" i="1" baseline="30000" dirty="0" smtClean="0">
                  <a:latin typeface="Times New Roman"/>
                  <a:cs typeface="Times New Roman"/>
                </a:rPr>
                <a:t>3</a:t>
              </a:r>
              <a:endParaRPr lang="en-US" sz="1200" baseline="30000" dirty="0">
                <a:latin typeface="Times New Roman"/>
                <a:cs typeface="Times New Roman"/>
              </a:endParaRPr>
            </a:p>
          </p:txBody>
        </p:sp>
        <p:cxnSp>
          <p:nvCxnSpPr>
            <p:cNvPr id="148" name="Straight Connector 147"/>
            <p:cNvCxnSpPr>
              <a:stCxn id="134" idx="6"/>
              <a:endCxn id="131" idx="3"/>
            </p:cNvCxnSpPr>
            <p:nvPr/>
          </p:nvCxnSpPr>
          <p:spPr>
            <a:xfrm>
              <a:off x="1951321" y="1964318"/>
              <a:ext cx="1857315" cy="8203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Right Arrow 153"/>
          <p:cNvSpPr/>
          <p:nvPr/>
        </p:nvSpPr>
        <p:spPr>
          <a:xfrm>
            <a:off x="4670121" y="736728"/>
            <a:ext cx="620004" cy="18288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6" name="Group 215"/>
          <p:cNvGrpSpPr/>
          <p:nvPr/>
        </p:nvGrpSpPr>
        <p:grpSpPr>
          <a:xfrm>
            <a:off x="5301552" y="4797885"/>
            <a:ext cx="3516928" cy="1098415"/>
            <a:chOff x="-372922" y="56041"/>
            <a:chExt cx="4580024" cy="1674137"/>
          </a:xfrm>
        </p:grpSpPr>
        <p:grpSp>
          <p:nvGrpSpPr>
            <p:cNvPr id="217" name="Group 216"/>
            <p:cNvGrpSpPr/>
            <p:nvPr/>
          </p:nvGrpSpPr>
          <p:grpSpPr>
            <a:xfrm>
              <a:off x="-372922" y="56041"/>
              <a:ext cx="4580024" cy="1674137"/>
              <a:chOff x="-372922" y="183040"/>
              <a:chExt cx="4580024" cy="1674137"/>
            </a:xfrm>
          </p:grpSpPr>
          <p:grpSp>
            <p:nvGrpSpPr>
              <p:cNvPr id="224" name="Group 223"/>
              <p:cNvGrpSpPr/>
              <p:nvPr/>
            </p:nvGrpSpPr>
            <p:grpSpPr>
              <a:xfrm>
                <a:off x="-372922" y="183040"/>
                <a:ext cx="4580024" cy="1492821"/>
                <a:chOff x="-372922" y="183040"/>
                <a:chExt cx="4580024" cy="1492821"/>
              </a:xfrm>
            </p:grpSpPr>
            <p:sp>
              <p:nvSpPr>
                <p:cNvPr id="234" name="TextBox 233"/>
                <p:cNvSpPr txBox="1"/>
                <p:nvPr/>
              </p:nvSpPr>
              <p:spPr>
                <a:xfrm>
                  <a:off x="-372922" y="1253676"/>
                  <a:ext cx="1118455" cy="422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 smtClean="0">
                      <a:latin typeface="Times New Roman"/>
                      <a:cs typeface="Times New Roman"/>
                    </a:rPr>
                    <a:t>Label</a:t>
                  </a:r>
                  <a:r>
                    <a:rPr lang="en-US" sz="1200" i="1" baseline="-25000" dirty="0" smtClean="0">
                      <a:latin typeface="Times New Roman"/>
                      <a:cs typeface="Times New Roman"/>
                    </a:rPr>
                    <a:t>1</a:t>
                  </a:r>
                  <a:r>
                    <a:rPr lang="en-US" sz="1200" dirty="0" smtClean="0">
                      <a:latin typeface="Times New Roman"/>
                      <a:cs typeface="Times New Roman"/>
                    </a:rPr>
                    <a:t>:= 2</a:t>
                  </a:r>
                  <a:endParaRPr lang="en-US" sz="1200" baseline="-25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35" name="TextBox 234"/>
                <p:cNvSpPr txBox="1"/>
                <p:nvPr/>
              </p:nvSpPr>
              <p:spPr>
                <a:xfrm>
                  <a:off x="597671" y="183040"/>
                  <a:ext cx="1164206" cy="422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 smtClean="0">
                      <a:latin typeface="Times New Roman"/>
                      <a:cs typeface="Times New Roman"/>
                    </a:rPr>
                    <a:t>Label</a:t>
                  </a:r>
                  <a:r>
                    <a:rPr lang="en-US" sz="1200" i="1" baseline="-25000" dirty="0" smtClean="0">
                      <a:latin typeface="Times New Roman"/>
                      <a:cs typeface="Times New Roman"/>
                    </a:rPr>
                    <a:t>2</a:t>
                  </a:r>
                  <a:r>
                    <a:rPr lang="en-US" sz="1200" i="1" dirty="0">
                      <a:latin typeface="Times New Roman"/>
                      <a:cs typeface="Times New Roman"/>
                    </a:rPr>
                    <a:t> </a:t>
                  </a:r>
                  <a:r>
                    <a:rPr lang="en-US" sz="1200" dirty="0" smtClean="0">
                      <a:latin typeface="Times New Roman"/>
                      <a:cs typeface="Times New Roman"/>
                    </a:rPr>
                    <a:t>:</a:t>
                  </a:r>
                  <a:r>
                    <a:rPr lang="en-US" sz="1200" dirty="0">
                      <a:latin typeface="Times New Roman"/>
                      <a:cs typeface="Times New Roman"/>
                    </a:rPr>
                    <a:t>= </a:t>
                  </a:r>
                  <a:r>
                    <a:rPr lang="en-US" sz="1200" dirty="0" smtClean="0">
                      <a:latin typeface="Times New Roman"/>
                      <a:cs typeface="Times New Roman"/>
                    </a:rPr>
                    <a:t>5</a:t>
                  </a:r>
                  <a:endParaRPr lang="en-US" sz="1200" baseline="-25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2922454" y="961226"/>
                  <a:ext cx="1284648" cy="422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 smtClean="0">
                      <a:latin typeface="Times New Roman"/>
                      <a:cs typeface="Times New Roman"/>
                    </a:rPr>
                    <a:t>Label</a:t>
                  </a:r>
                  <a:r>
                    <a:rPr lang="en-US" sz="1200" i="1" baseline="-25000" dirty="0" smtClean="0">
                      <a:latin typeface="Times New Roman"/>
                      <a:cs typeface="Times New Roman"/>
                    </a:rPr>
                    <a:t>3 </a:t>
                  </a:r>
                  <a:r>
                    <a:rPr lang="en-US" sz="1200" dirty="0">
                      <a:latin typeface="Times New Roman"/>
                      <a:cs typeface="Times New Roman"/>
                    </a:rPr>
                    <a:t>:= </a:t>
                  </a:r>
                  <a:r>
                    <a:rPr lang="en-US" sz="1200" dirty="0" smtClean="0">
                      <a:latin typeface="Times New Roman"/>
                      <a:cs typeface="Times New Roman"/>
                    </a:rPr>
                    <a:t>9</a:t>
                  </a:r>
                  <a:endParaRPr lang="en-US" sz="1200" baseline="-25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37" name="TextBox 236"/>
                <p:cNvSpPr txBox="1"/>
                <p:nvPr/>
              </p:nvSpPr>
              <p:spPr>
                <a:xfrm>
                  <a:off x="578214" y="679105"/>
                  <a:ext cx="717737" cy="422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 smtClean="0">
                      <a:latin typeface="Times New Roman"/>
                      <a:cs typeface="Times New Roman"/>
                    </a:rPr>
                    <a:t>D</a:t>
                  </a:r>
                  <a:r>
                    <a:rPr lang="en-US" sz="1200" baseline="-25000" dirty="0" smtClean="0">
                      <a:latin typeface="Times New Roman"/>
                      <a:cs typeface="Times New Roman"/>
                    </a:rPr>
                    <a:t>12</a:t>
                  </a:r>
                  <a:endParaRPr lang="en-US" sz="1200" baseline="-25000" dirty="0">
                    <a:latin typeface="Times New Roman"/>
                    <a:cs typeface="Times New Roman"/>
                  </a:endParaRPr>
                </a:p>
              </p:txBody>
            </p:sp>
          </p:grpSp>
          <p:cxnSp>
            <p:nvCxnSpPr>
              <p:cNvPr id="225" name="Straight Connector 224"/>
              <p:cNvCxnSpPr>
                <a:stCxn id="231" idx="6"/>
                <a:endCxn id="233" idx="4"/>
              </p:cNvCxnSpPr>
              <p:nvPr/>
            </p:nvCxnSpPr>
            <p:spPr>
              <a:xfrm flipV="1">
                <a:off x="578214" y="457136"/>
                <a:ext cx="1218948" cy="1331461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>
                <a:stCxn id="233" idx="4"/>
                <a:endCxn id="232" idx="6"/>
              </p:cNvCxnSpPr>
              <p:nvPr/>
            </p:nvCxnSpPr>
            <p:spPr>
              <a:xfrm>
                <a:off x="1797162" y="457136"/>
                <a:ext cx="1311699" cy="101115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1" idx="6"/>
                <a:endCxn id="232" idx="6"/>
              </p:cNvCxnSpPr>
              <p:nvPr/>
            </p:nvCxnSpPr>
            <p:spPr>
              <a:xfrm flipV="1">
                <a:off x="578214" y="1468287"/>
                <a:ext cx="2530647" cy="320311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H="1" flipV="1">
                <a:off x="1225238" y="1082446"/>
                <a:ext cx="1906321" cy="371733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1" name="Oval 230"/>
              <p:cNvSpPr/>
              <p:nvPr/>
            </p:nvSpPr>
            <p:spPr>
              <a:xfrm>
                <a:off x="468486" y="1720017"/>
                <a:ext cx="109728" cy="137160"/>
              </a:xfrm>
              <a:prstGeom prst="ellipse">
                <a:avLst/>
              </a:prstGeom>
              <a:solidFill>
                <a:srgbClr val="7F7F7F"/>
              </a:solidFill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Oval 231"/>
              <p:cNvSpPr/>
              <p:nvPr/>
            </p:nvSpPr>
            <p:spPr>
              <a:xfrm flipH="1">
                <a:off x="3108861" y="1399707"/>
                <a:ext cx="109727" cy="137160"/>
              </a:xfrm>
              <a:prstGeom prst="ellipse">
                <a:avLst/>
              </a:prstGeom>
              <a:solidFill>
                <a:srgbClr val="7F7F7F"/>
              </a:solidFill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1742298" y="319977"/>
                <a:ext cx="109727" cy="137160"/>
              </a:xfrm>
              <a:prstGeom prst="ellipse">
                <a:avLst/>
              </a:prstGeom>
              <a:solidFill>
                <a:srgbClr val="7F7F7F"/>
              </a:solidFill>
              <a:ln w="3175" cmpd="sng">
                <a:solidFill>
                  <a:srgbClr val="000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2" name="Arc 221"/>
            <p:cNvSpPr/>
            <p:nvPr/>
          </p:nvSpPr>
          <p:spPr>
            <a:xfrm rot="7508881">
              <a:off x="1058904" y="671954"/>
              <a:ext cx="365760" cy="365760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TextBox 29"/>
            <p:cNvSpPr txBox="1"/>
            <p:nvPr/>
          </p:nvSpPr>
          <p:spPr>
            <a:xfrm>
              <a:off x="1009577" y="949903"/>
              <a:ext cx="787586" cy="377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θ3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88" name="Table 2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457388"/>
              </p:ext>
            </p:extLst>
          </p:nvPr>
        </p:nvGraphicFramePr>
        <p:xfrm>
          <a:off x="1817404" y="3920422"/>
          <a:ext cx="3472721" cy="2306207"/>
        </p:xfrm>
        <a:graphic>
          <a:graphicData uri="http://schemas.openxmlformats.org/drawingml/2006/table">
            <a:tbl>
              <a:tblPr bandCol="1">
                <a:tableStyleId>{7E9639D4-E3E2-4D34-9284-5A2195B3D0D7}</a:tableStyleId>
              </a:tblPr>
              <a:tblGrid>
                <a:gridCol w="214596"/>
                <a:gridCol w="522111"/>
                <a:gridCol w="592667"/>
                <a:gridCol w="621185"/>
                <a:gridCol w="747059"/>
                <a:gridCol w="775103"/>
              </a:tblGrid>
              <a:tr h="246776">
                <a:tc gridSpan="6"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i="1" dirty="0" smtClean="0">
                          <a:latin typeface="Times New Roman"/>
                          <a:cs typeface="Times New Roman"/>
                        </a:rPr>
                        <a:t>Rule Based Quintuples</a:t>
                      </a:r>
                      <a:r>
                        <a:rPr lang="de-DE" sz="1600" baseline="-25000" dirty="0" smtClean="0">
                          <a:latin typeface="Times New Roman"/>
                          <a:cs typeface="Times New Roman"/>
                        </a:rPr>
                        <a:t>3-D</a:t>
                      </a:r>
                      <a:endParaRPr lang="en-US" sz="1600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1600" baseline="-25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6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b="1" i="1" baseline="-25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i</a:t>
                      </a:r>
                      <a:endParaRPr lang="en-US" sz="1000" b="0" i="1" baseline="-25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Label</a:t>
                      </a:r>
                      <a:r>
                        <a:rPr lang="en-US" sz="1000" i="1" baseline="-25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-2500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F(</a:t>
                      </a:r>
                      <a:r>
                        <a:rPr lang="en-US" sz="800" i="1" dirty="0" smtClean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800" baseline="-25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endParaRPr lang="en-US" sz="1000" i="1" baseline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Label</a:t>
                      </a:r>
                      <a:r>
                        <a:rPr lang="en-US" sz="1000" i="1" baseline="-25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-2500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F(</a:t>
                      </a:r>
                      <a:r>
                        <a:rPr lang="en-US" sz="800" i="1" dirty="0" smtClean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800" i="1" baseline="-25000" dirty="0" smtClean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endParaRPr lang="en-US" sz="1000" i="1" baseline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Label</a:t>
                      </a:r>
                      <a:r>
                        <a:rPr lang="en-US" sz="1000" i="1" baseline="-25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-2500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F(</a:t>
                      </a:r>
                      <a:r>
                        <a:rPr lang="en-US" sz="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</a:t>
                      </a:r>
                      <a:r>
                        <a:rPr lang="en-US" sz="800" i="1" baseline="-25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endParaRPr lang="en-US" sz="1000" i="1" baseline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Class label θ  for  </a:t>
                      </a:r>
                      <a:r>
                        <a:rPr lang="en-US" sz="900" b="1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Angle </a:t>
                      </a:r>
                      <a:r>
                        <a:rPr lang="en-US" sz="900" b="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θ</a:t>
                      </a:r>
                      <a:r>
                        <a:rPr lang="en-US" sz="900" b="1" i="1" baseline="-25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  <a:endParaRPr lang="en-US" sz="1200" dirty="0" smtClean="0"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Class label D for 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Length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i="1" dirty="0" smtClean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en-US" sz="900" baseline="-25000" dirty="0" smtClean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05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05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05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05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05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05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3" name="Down Arrow 312"/>
          <p:cNvSpPr/>
          <p:nvPr/>
        </p:nvSpPr>
        <p:spPr>
          <a:xfrm flipH="1">
            <a:off x="6883937" y="3989881"/>
            <a:ext cx="160541" cy="6970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4" name="Rectangle 313"/>
          <p:cNvSpPr/>
          <p:nvPr/>
        </p:nvSpPr>
        <p:spPr>
          <a:xfrm>
            <a:off x="7138892" y="4037605"/>
            <a:ext cx="1911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Perform rule based label arrangement in every </a:t>
            </a:r>
            <a:r>
              <a:rPr lang="en-US" sz="1000" dirty="0" smtClean="0">
                <a:latin typeface="Times New Roman"/>
                <a:cs typeface="Times New Roman"/>
              </a:rPr>
              <a:t>triple (i)</a:t>
            </a:r>
            <a:endParaRPr lang="en-US" sz="1000" baseline="-25000" dirty="0">
              <a:latin typeface="Times New Roman"/>
              <a:cs typeface="Times New Roman"/>
            </a:endParaRPr>
          </a:p>
        </p:txBody>
      </p:sp>
      <p:graphicFrame>
        <p:nvGraphicFramePr>
          <p:cNvPr id="318" name="Table 3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15912"/>
              </p:ext>
            </p:extLst>
          </p:nvPr>
        </p:nvGraphicFramePr>
        <p:xfrm>
          <a:off x="460336" y="4512388"/>
          <a:ext cx="565859" cy="10756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271782"/>
                <a:gridCol w="294077"/>
              </a:tblGrid>
              <a:tr h="23662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sz="1200" i="1" dirty="0" smtClean="0">
                          <a:latin typeface="Times New Roman"/>
                          <a:cs typeface="Times New Roman"/>
                        </a:rPr>
                        <a:t>K</a:t>
                      </a:r>
                      <a:endParaRPr lang="en-US" sz="1200" i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sz="1200" i="1" dirty="0" smtClean="0">
                          <a:latin typeface="Times New Roman"/>
                          <a:cs typeface="Times New Roman"/>
                        </a:rPr>
                        <a:t>V</a:t>
                      </a:r>
                      <a:endParaRPr lang="en-US" sz="1200" i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2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2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: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9" name="TextBox 318"/>
          <p:cNvSpPr txBox="1"/>
          <p:nvPr/>
        </p:nvSpPr>
        <p:spPr>
          <a:xfrm>
            <a:off x="115615" y="3992356"/>
            <a:ext cx="1472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K</a:t>
            </a:r>
            <a:r>
              <a:rPr lang="en-US" sz="1200" dirty="0" smtClean="0">
                <a:latin typeface="Times New Roman"/>
                <a:cs typeface="Times New Roman"/>
              </a:rPr>
              <a:t>=</a:t>
            </a:r>
            <a:r>
              <a:rPr lang="en-US" sz="1200" i="1" dirty="0" smtClean="0">
                <a:latin typeface="Times New Roman"/>
                <a:cs typeface="Times New Roman"/>
              </a:rPr>
              <a:t>f</a:t>
            </a:r>
            <a:r>
              <a:rPr lang="de-DE" sz="1200" i="1" baseline="-25000" dirty="0" smtClean="0">
                <a:latin typeface="Times New Roman"/>
                <a:cs typeface="Times New Roman"/>
              </a:rPr>
              <a:t>3-D</a:t>
            </a:r>
            <a:r>
              <a:rPr lang="en-US" sz="1200" dirty="0" smtClean="0">
                <a:latin typeface="Times New Roman"/>
                <a:cs typeface="Times New Roman"/>
              </a:rPr>
              <a:t>(</a:t>
            </a:r>
            <a:r>
              <a:rPr lang="en-US" sz="1200" i="1" dirty="0" smtClean="0">
                <a:latin typeface="Times New Roman"/>
                <a:cs typeface="Times New Roman"/>
              </a:rPr>
              <a:t>Quintuple</a:t>
            </a:r>
            <a:r>
              <a:rPr lang="de-DE" sz="1200" baseline="-25000" dirty="0" smtClean="0">
                <a:latin typeface="Times New Roman"/>
                <a:cs typeface="Times New Roman"/>
              </a:rPr>
              <a:t>3-D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/>
              <a:cs typeface="Times New Roman"/>
            </a:endParaRPr>
          </a:p>
        </p:txBody>
      </p:sp>
      <p:cxnSp>
        <p:nvCxnSpPr>
          <p:cNvPr id="320" name="Curved Connector 319"/>
          <p:cNvCxnSpPr/>
          <p:nvPr/>
        </p:nvCxnSpPr>
        <p:spPr>
          <a:xfrm rot="16200000" flipH="1">
            <a:off x="-124477" y="4482725"/>
            <a:ext cx="753076" cy="392419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Right Arrow 320"/>
          <p:cNvSpPr/>
          <p:nvPr/>
        </p:nvSpPr>
        <p:spPr>
          <a:xfrm rot="20028837">
            <a:off x="1523134" y="1247328"/>
            <a:ext cx="1095675" cy="134824"/>
          </a:xfrm>
          <a:prstGeom prst="rightArrow">
            <a:avLst>
              <a:gd name="adj1" fmla="val 50000"/>
              <a:gd name="adj2" fmla="val 82758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4" name="Left Arrow 323"/>
          <p:cNvSpPr/>
          <p:nvPr/>
        </p:nvSpPr>
        <p:spPr>
          <a:xfrm>
            <a:off x="1111617" y="4926328"/>
            <a:ext cx="395342" cy="18020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TextBox 324"/>
          <p:cNvSpPr txBox="1"/>
          <p:nvPr/>
        </p:nvSpPr>
        <p:spPr>
          <a:xfrm>
            <a:off x="1006667" y="5277310"/>
            <a:ext cx="798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imes New Roman"/>
                <a:cs typeface="Times New Roman"/>
              </a:rPr>
              <a:t>Calculate </a:t>
            </a:r>
          </a:p>
          <a:p>
            <a:pPr algn="ctr"/>
            <a:r>
              <a:rPr lang="en-US" sz="1100" dirty="0" smtClean="0">
                <a:latin typeface="Times New Roman"/>
                <a:cs typeface="Times New Roman"/>
              </a:rPr>
              <a:t>Key</a:t>
            </a:r>
            <a:endParaRPr lang="en-US" sz="1100" dirty="0">
              <a:latin typeface="Times New Roman"/>
              <a:cs typeface="Times New Roman"/>
            </a:endParaRPr>
          </a:p>
        </p:txBody>
      </p:sp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81197"/>
              </p:ext>
            </p:extLst>
          </p:nvPr>
        </p:nvGraphicFramePr>
        <p:xfrm>
          <a:off x="5903836" y="1915304"/>
          <a:ext cx="2177788" cy="1948646"/>
        </p:xfrm>
        <a:graphic>
          <a:graphicData uri="http://schemas.openxmlformats.org/drawingml/2006/table">
            <a:tbl>
              <a:tblPr bandCol="1">
                <a:tableStyleId>{7E9639D4-E3E2-4D34-9284-5A2195B3D0D7}</a:tableStyleId>
              </a:tblPr>
              <a:tblGrid>
                <a:gridCol w="318073"/>
                <a:gridCol w="632843"/>
                <a:gridCol w="640531"/>
                <a:gridCol w="586341"/>
              </a:tblGrid>
              <a:tr h="256294">
                <a:tc gridSpan="4"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n-US" sz="1600" i="1" dirty="0" smtClean="0">
                          <a:latin typeface="Times New Roman"/>
                          <a:cs typeface="Times New Roman"/>
                        </a:rPr>
                        <a:t>Mapping of Amino Acid </a:t>
                      </a:r>
                      <a:endParaRPr lang="en-US" sz="1600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1600" baseline="-25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52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sz="1100" b="1" i="1" baseline="-25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lang="en-US" sz="1100" b="0" i="1" baseline="-25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100" b="1" i="1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1100" i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100" b="1" i="1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100" i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100" b="1" i="1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1100" i="1" baseline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52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000" i="1" baseline="-25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1000" baseline="-250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000" baseline="-25000" dirty="0" smtClean="0">
                          <a:latin typeface="Times New Roman"/>
                          <a:cs typeface="Times New Roman"/>
                        </a:rPr>
                        <a:t>2</a:t>
                      </a:r>
                    </a:p>
                    <a:p>
                      <a:pPr algn="ctr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000" i="1" baseline="-2500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lang="en-US" sz="1000" baseline="-250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12767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7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70000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7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8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40428"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/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/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lnSpc>
                          <a:spcPct val="50000"/>
                        </a:lnSpc>
                      </a:pPr>
                      <a:r>
                        <a:rPr lang="en-US" sz="1800" dirty="0" smtClean="0"/>
                        <a:t>:</a:t>
                      </a:r>
                    </a:p>
                    <a:p>
                      <a:pPr algn="dist">
                        <a:lnSpc>
                          <a:spcPct val="50000"/>
                        </a:lnSpc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Curved Left Arrow 1"/>
          <p:cNvSpPr/>
          <p:nvPr/>
        </p:nvSpPr>
        <p:spPr>
          <a:xfrm>
            <a:off x="8433585" y="1314535"/>
            <a:ext cx="457200" cy="1850542"/>
          </a:xfrm>
          <a:prstGeom prst="curved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5410177" y="4895417"/>
            <a:ext cx="430814" cy="18020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33" y="5755186"/>
            <a:ext cx="148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/>
                <a:cs typeface="Times New Roman"/>
              </a:rPr>
              <a:t> </a:t>
            </a:r>
            <a:r>
              <a:rPr lang="en-US" sz="900" dirty="0">
                <a:latin typeface="Times New Roman"/>
                <a:cs typeface="Times New Roman"/>
              </a:rPr>
              <a:t>K</a:t>
            </a:r>
            <a:r>
              <a:rPr lang="en-US" sz="900" dirty="0" smtClean="0">
                <a:latin typeface="Times New Roman"/>
                <a:cs typeface="Times New Roman"/>
              </a:rPr>
              <a:t>ey (</a:t>
            </a:r>
            <a:r>
              <a:rPr lang="en-US" sz="900" i="1" dirty="0" smtClean="0">
                <a:latin typeface="Times New Roman"/>
                <a:cs typeface="Times New Roman"/>
              </a:rPr>
              <a:t>K</a:t>
            </a:r>
            <a:r>
              <a:rPr lang="en-US" sz="900" dirty="0" smtClean="0">
                <a:latin typeface="Times New Roman"/>
                <a:cs typeface="Times New Roman"/>
              </a:rPr>
              <a:t>) value (</a:t>
            </a:r>
            <a:r>
              <a:rPr lang="en-US" sz="900" i="1" dirty="0" smtClean="0">
                <a:latin typeface="Times New Roman"/>
                <a:cs typeface="Times New Roman"/>
              </a:rPr>
              <a:t>V</a:t>
            </a:r>
            <a:r>
              <a:rPr lang="en-US" sz="900" dirty="0" smtClean="0">
                <a:latin typeface="Times New Roman"/>
                <a:cs typeface="Times New Roman"/>
              </a:rPr>
              <a:t>) pair where value is the number of times that key occurs in the protein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3675" y="5934304"/>
            <a:ext cx="3167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Label</a:t>
            </a:r>
            <a:r>
              <a:rPr lang="en-US" sz="1000" baseline="-25000" dirty="0" smtClean="0">
                <a:latin typeface="Times New Roman"/>
                <a:cs typeface="Times New Roman"/>
              </a:rPr>
              <a:t>1</a:t>
            </a:r>
            <a:r>
              <a:rPr lang="en-US" sz="1000" dirty="0" smtClean="0">
                <a:latin typeface="Times New Roman"/>
                <a:cs typeface="Times New Roman"/>
              </a:rPr>
              <a:t>, </a:t>
            </a:r>
            <a:r>
              <a:rPr lang="en-US" sz="1000" i="1" dirty="0" smtClean="0">
                <a:latin typeface="Times New Roman"/>
                <a:cs typeface="Times New Roman"/>
              </a:rPr>
              <a:t>Label</a:t>
            </a:r>
            <a:r>
              <a:rPr lang="en-US" sz="1000" baseline="-25000" dirty="0" smtClean="0">
                <a:latin typeface="Times New Roman"/>
                <a:cs typeface="Times New Roman"/>
              </a:rPr>
              <a:t>2</a:t>
            </a:r>
            <a:r>
              <a:rPr lang="en-US" sz="1000" dirty="0" smtClean="0">
                <a:latin typeface="Times New Roman"/>
                <a:cs typeface="Times New Roman"/>
              </a:rPr>
              <a:t>, </a:t>
            </a:r>
            <a:r>
              <a:rPr lang="en-US" sz="1000" i="1" dirty="0" smtClean="0">
                <a:latin typeface="Times New Roman"/>
                <a:cs typeface="Times New Roman"/>
              </a:rPr>
              <a:t>Label</a:t>
            </a:r>
            <a:r>
              <a:rPr lang="en-US" sz="1000" baseline="-25000" dirty="0" smtClean="0">
                <a:latin typeface="Times New Roman"/>
                <a:cs typeface="Times New Roman"/>
              </a:rPr>
              <a:t>3</a:t>
            </a:r>
            <a:r>
              <a:rPr lang="en-US" sz="1000" dirty="0" smtClean="0">
                <a:latin typeface="Times New Roman"/>
                <a:cs typeface="Times New Roman"/>
              </a:rPr>
              <a:t>  represent 1</a:t>
            </a:r>
            <a:r>
              <a:rPr lang="en-US" sz="1000" baseline="30000" dirty="0" smtClean="0">
                <a:latin typeface="Times New Roman"/>
                <a:cs typeface="Times New Roman"/>
              </a:rPr>
              <a:t>st</a:t>
            </a:r>
            <a:r>
              <a:rPr lang="en-US" sz="1000" dirty="0" smtClean="0">
                <a:latin typeface="Times New Roman"/>
                <a:cs typeface="Times New Roman"/>
              </a:rPr>
              <a:t>, 2</a:t>
            </a:r>
            <a:r>
              <a:rPr lang="en-US" sz="1000" baseline="30000" dirty="0" smtClean="0">
                <a:latin typeface="Times New Roman"/>
                <a:cs typeface="Times New Roman"/>
              </a:rPr>
              <a:t>nd</a:t>
            </a:r>
            <a:r>
              <a:rPr lang="en-US" sz="1000" dirty="0" smtClean="0">
                <a:latin typeface="Times New Roman"/>
                <a:cs typeface="Times New Roman"/>
              </a:rPr>
              <a:t> and 3</a:t>
            </a:r>
            <a:r>
              <a:rPr lang="en-US" sz="1000" baseline="30000" dirty="0" smtClean="0">
                <a:latin typeface="Times New Roman"/>
                <a:cs typeface="Times New Roman"/>
              </a:rPr>
              <a:t>rd</a:t>
            </a:r>
            <a:r>
              <a:rPr lang="en-US" sz="1000" dirty="0" smtClean="0">
                <a:latin typeface="Times New Roman"/>
                <a:cs typeface="Times New Roman"/>
              </a:rPr>
              <a:t> vertices of  the triangle formed by a triple of amino acid after rule based label arrangement. </a:t>
            </a:r>
            <a:r>
              <a:rPr lang="en-US" sz="1000" dirty="0">
                <a:latin typeface="Times New Roman"/>
                <a:cs typeface="Times New Roman"/>
              </a:rPr>
              <a:t>T</a:t>
            </a:r>
            <a:r>
              <a:rPr lang="en-US" sz="1000" dirty="0" smtClean="0">
                <a:latin typeface="Times New Roman"/>
                <a:cs typeface="Times New Roman"/>
              </a:rPr>
              <a:t>he </a:t>
            </a:r>
            <a:r>
              <a:rPr lang="en-US" sz="1000" dirty="0">
                <a:latin typeface="Times New Roman"/>
                <a:cs typeface="Times New Roman"/>
              </a:rPr>
              <a:t>representative  </a:t>
            </a:r>
            <a:r>
              <a:rPr lang="en-US" sz="1000" b="1" dirty="0">
                <a:latin typeface="Times New Roman"/>
                <a:cs typeface="Times New Roman"/>
              </a:rPr>
              <a:t>Angle</a:t>
            </a:r>
            <a:r>
              <a:rPr lang="en-US" sz="1000" dirty="0">
                <a:latin typeface="Times New Roman"/>
                <a:cs typeface="Times New Roman"/>
              </a:rPr>
              <a:t> </a:t>
            </a:r>
            <a:r>
              <a:rPr lang="el-GR" sz="1000" i="1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Θ</a:t>
            </a:r>
            <a:r>
              <a:rPr lang="en-US" sz="1000" b="1" i="1" baseline="-25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3</a:t>
            </a:r>
            <a:r>
              <a:rPr lang="en-US" sz="1400" dirty="0"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000" dirty="0">
                <a:latin typeface="Times New Roman"/>
                <a:cs typeface="Times New Roman"/>
              </a:rPr>
              <a:t>and </a:t>
            </a:r>
            <a:r>
              <a:rPr lang="en-US" sz="1000" b="1" dirty="0">
                <a:latin typeface="Times New Roman"/>
                <a:cs typeface="Times New Roman"/>
              </a:rPr>
              <a:t>Length</a:t>
            </a:r>
            <a:r>
              <a:rPr lang="en-US" sz="1000" dirty="0">
                <a:latin typeface="Times New Roman"/>
                <a:cs typeface="Times New Roman"/>
              </a:rPr>
              <a:t> </a:t>
            </a:r>
            <a:r>
              <a:rPr lang="en-US" sz="1000" i="1" dirty="0" smtClean="0">
                <a:latin typeface="Times New Roman"/>
                <a:cs typeface="Times New Roman"/>
              </a:rPr>
              <a:t>D</a:t>
            </a:r>
            <a:r>
              <a:rPr lang="en-US" sz="1000" baseline="-25000" dirty="0" smtClean="0">
                <a:latin typeface="Times New Roman"/>
                <a:cs typeface="Times New Roman"/>
              </a:rPr>
              <a:t>12  </a:t>
            </a:r>
            <a:r>
              <a:rPr lang="en-US" sz="1000" dirty="0" smtClean="0">
                <a:latin typeface="Times New Roman"/>
                <a:cs typeface="Times New Roman"/>
              </a:rPr>
              <a:t>are calculated based on these labels.</a:t>
            </a:r>
            <a:endParaRPr lang="en-US" sz="1000" baseline="-25000" dirty="0">
              <a:latin typeface="Times New Roman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97C-FECD-0F44-A393-019C23C4C31B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9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Key Calculations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90" y="5079750"/>
            <a:ext cx="8836610" cy="6079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000" i="1" dirty="0" smtClean="0">
              <a:solidFill>
                <a:srgbClr val="000000"/>
              </a:solidFill>
              <a:latin typeface="Cambria Math"/>
              <a:ea typeface="Cambria Math"/>
              <a:cs typeface="Cambria Math"/>
            </a:endParaRPr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k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=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θ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d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(Label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1</a:t>
            </a:r>
            <a:r>
              <a:rPr lang="en-US" sz="2600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-1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) 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m</a:t>
            </a:r>
            <a:r>
              <a:rPr lang="en-US" sz="2600" i="1" baseline="30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2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+ θ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d</a:t>
            </a:r>
            <a:r>
              <a:rPr lang="en-US" sz="2600" i="1" baseline="-25000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(Label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2</a:t>
            </a:r>
            <a:r>
              <a:rPr lang="en-US" sz="2600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-1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) m+ θ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d</a:t>
            </a:r>
            <a:r>
              <a:rPr lang="en-US" sz="2600" i="1" baseline="-25000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(Label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3</a:t>
            </a:r>
            <a:r>
              <a:rPr lang="en-US" sz="2600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-1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)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+ d</a:t>
            </a:r>
            <a:r>
              <a:rPr lang="en-US" sz="2600" i="1" baseline="-25000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T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  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(θ-1)+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(D-</a:t>
            </a:r>
            <a:r>
              <a:rPr lang="en-US" sz="2600" i="1" dirty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1</a:t>
            </a:r>
            <a:r>
              <a:rPr lang="en-US" sz="2600" i="1" dirty="0" smtClean="0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)</a:t>
            </a:r>
            <a:endParaRPr lang="en-US" sz="2600" i="1" dirty="0">
              <a:solidFill>
                <a:srgbClr val="000000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886" y="1837356"/>
            <a:ext cx="657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{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baseline="-25000" dirty="0" smtClean="0">
                <a:latin typeface="Times New Roman"/>
                <a:cs typeface="Times New Roman"/>
              </a:rPr>
              <a:t>1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baseline="-25000" dirty="0" smtClean="0">
                <a:latin typeface="Times New Roman"/>
                <a:cs typeface="Times New Roman"/>
              </a:rPr>
              <a:t>2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baseline="-25000" dirty="0" smtClean="0">
                <a:latin typeface="Times New Roman"/>
                <a:cs typeface="Times New Roman"/>
              </a:rPr>
              <a:t>3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θ, </a:t>
            </a:r>
            <a:r>
              <a:rPr lang="en-US" sz="4000" b="1" i="1" dirty="0" smtClean="0">
                <a:latin typeface="Times New Roman"/>
                <a:cs typeface="Times New Roman"/>
              </a:rPr>
              <a:t>D</a:t>
            </a:r>
            <a:r>
              <a:rPr lang="en-US" sz="4000" dirty="0" smtClean="0">
                <a:latin typeface="Times New Roman"/>
                <a:cs typeface="Times New Roman"/>
              </a:rPr>
              <a:t>}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04447" y="3350473"/>
            <a:ext cx="1715978" cy="7160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Scale Sensitivity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120632" y="2458815"/>
            <a:ext cx="499931" cy="756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05CF-9C05-474F-A09D-D8EEDFE9D4E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Key Calculations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90" y="5106770"/>
            <a:ext cx="8691360" cy="60794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2000" i="1" dirty="0" smtClean="0">
              <a:solidFill>
                <a:srgbClr val="000000"/>
              </a:solidFill>
              <a:latin typeface="Cambria Math"/>
              <a:ea typeface="Cambria Math"/>
              <a:cs typeface="Cambria Math"/>
            </a:endParaRPr>
          </a:p>
          <a:p>
            <a:pPr marL="0" indent="0" algn="ctr">
              <a:buNone/>
            </a:pP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k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=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θ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d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(Label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1(e)</a:t>
            </a:r>
            <a:r>
              <a:rPr lang="en-US" sz="29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-</a:t>
            </a:r>
            <a:r>
              <a:rPr lang="en-US" sz="2900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1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) 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m</a:t>
            </a:r>
            <a:r>
              <a:rPr lang="en-US" sz="2900" i="1" baseline="30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2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+ θ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d</a:t>
            </a:r>
            <a:r>
              <a:rPr lang="en-US" sz="2900" i="1" baseline="-25000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(Label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2(e)</a:t>
            </a:r>
            <a:r>
              <a:rPr lang="en-US" sz="29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-</a:t>
            </a:r>
            <a:r>
              <a:rPr lang="en-US" sz="2900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1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) m+ θ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d</a:t>
            </a:r>
            <a:r>
              <a:rPr lang="en-US" sz="2900" i="1" baseline="-25000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(Label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3(e)</a:t>
            </a:r>
            <a:r>
              <a:rPr lang="en-US" sz="29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-</a:t>
            </a:r>
            <a:r>
              <a:rPr lang="en-US" sz="2900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1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)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+ d</a:t>
            </a:r>
            <a:r>
              <a:rPr lang="en-US" sz="2900" i="1" baseline="-25000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T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  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(θ-1)+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(D-</a:t>
            </a:r>
            <a:r>
              <a:rPr lang="en-US" sz="2900" i="1" dirty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1</a:t>
            </a:r>
            <a:r>
              <a:rPr lang="en-US" sz="2900" i="1" dirty="0" smtClean="0">
                <a:solidFill>
                  <a:srgbClr val="000000"/>
                </a:solidFill>
                <a:latin typeface="Times New Roman"/>
                <a:ea typeface="Cambria Math"/>
                <a:cs typeface="Times New Roman"/>
              </a:rPr>
              <a:t>)</a:t>
            </a:r>
            <a:endParaRPr lang="en-US" sz="2900" i="1" dirty="0">
              <a:solidFill>
                <a:srgbClr val="000000"/>
              </a:solidFill>
              <a:latin typeface="Times New Roman"/>
              <a:ea typeface="Cambria Math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518" y="1837356"/>
            <a:ext cx="763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{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baseline="-25000" dirty="0" smtClean="0">
                <a:latin typeface="Times New Roman"/>
                <a:cs typeface="Times New Roman"/>
              </a:rPr>
              <a:t>1(e)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i="1" baseline="30000" dirty="0" smtClean="0">
                <a:latin typeface="Times New Roman"/>
                <a:cs typeface="Times New Roman"/>
              </a:rPr>
              <a:t>e</a:t>
            </a:r>
            <a:r>
              <a:rPr lang="en-US" sz="4000" baseline="-25000" dirty="0" smtClean="0">
                <a:latin typeface="Times New Roman"/>
                <a:cs typeface="Times New Roman"/>
              </a:rPr>
              <a:t>2(e)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Label</a:t>
            </a:r>
            <a:r>
              <a:rPr lang="en-US" sz="4000" baseline="-25000" dirty="0" smtClean="0">
                <a:latin typeface="Times New Roman"/>
                <a:cs typeface="Times New Roman"/>
              </a:rPr>
              <a:t>3(e)</a:t>
            </a:r>
            <a:r>
              <a:rPr lang="en-US" sz="4000" dirty="0" smtClean="0">
                <a:latin typeface="Times New Roman"/>
                <a:cs typeface="Times New Roman"/>
              </a:rPr>
              <a:t>, </a:t>
            </a:r>
            <a:r>
              <a:rPr lang="en-US" sz="4000" i="1" dirty="0" smtClean="0">
                <a:latin typeface="Times New Roman"/>
                <a:cs typeface="Times New Roman"/>
              </a:rPr>
              <a:t>θ, </a:t>
            </a:r>
            <a:r>
              <a:rPr lang="en-US" sz="4000" b="1" i="1" dirty="0" smtClean="0">
                <a:latin typeface="Times New Roman"/>
                <a:cs typeface="Times New Roman"/>
              </a:rPr>
              <a:t>D</a:t>
            </a:r>
            <a:r>
              <a:rPr lang="en-US" sz="4000" dirty="0" smtClean="0">
                <a:latin typeface="Times New Roman"/>
                <a:cs typeface="Times New Roman"/>
              </a:rPr>
              <a:t>}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04447" y="3458553"/>
            <a:ext cx="1715978" cy="7160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Scale Sensitivity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120632" y="2458815"/>
            <a:ext cx="499931" cy="756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16200000">
            <a:off x="3621163" y="1485955"/>
            <a:ext cx="621535" cy="2999494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594239" y="3502873"/>
            <a:ext cx="2742862" cy="9013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Evolution Sensitivity using Amino Acid Evolutionary Grouping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9D4B-E1FC-9543-AFFD-301D0ED6303C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1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Discretization – Flexibility To Comparison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683364"/>
              </p:ext>
            </p:extLst>
          </p:nvPr>
        </p:nvGraphicFramePr>
        <p:xfrm>
          <a:off x="628650" y="148388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2AAD-6F3D-834B-99FB-B44DF73E965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Adaptive binning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56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ADAPT the bin boundaries to ensure all occurrences of same values are in one bin.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94543"/>
            <a:ext cx="868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value </a:t>
            </a:r>
            <a:r>
              <a:rPr lang="en-US" i="1" dirty="0" smtClean="0"/>
              <a:t>x</a:t>
            </a:r>
            <a:r>
              <a:rPr lang="en-US" dirty="0" smtClean="0"/>
              <a:t>, that is not completely in the bin </a:t>
            </a:r>
            <a:r>
              <a:rPr lang="en-US" i="1" dirty="0" smtClean="0"/>
              <a:t>i</a:t>
            </a:r>
            <a:r>
              <a:rPr lang="en-US" dirty="0" smtClean="0"/>
              <a:t>, if frequency (f</a:t>
            </a:r>
            <a:r>
              <a:rPr lang="en-US" baseline="-25000" dirty="0" smtClean="0"/>
              <a:t>i</a:t>
            </a:r>
            <a:r>
              <a:rPr lang="en-US" dirty="0" smtClean="0"/>
              <a:t>) &gt; expected frequency (e)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250" y="3841750"/>
            <a:ext cx="37431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Include all instances of </a:t>
            </a:r>
            <a:r>
              <a:rPr lang="en-US" i="1" dirty="0" smtClean="0"/>
              <a:t>x</a:t>
            </a:r>
            <a:r>
              <a:rPr lang="en-US" dirty="0" smtClean="0"/>
              <a:t> in bin </a:t>
            </a:r>
            <a:r>
              <a:rPr lang="en-US" i="1" dirty="0" smtClean="0"/>
              <a:t>i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+= frequency of inclusion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0376" y="3841750"/>
            <a:ext cx="351766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Exclude all instances of </a:t>
            </a:r>
            <a:r>
              <a:rPr lang="en-US" i="1" dirty="0" smtClean="0"/>
              <a:t>x</a:t>
            </a:r>
            <a:r>
              <a:rPr lang="en-US" dirty="0" smtClean="0"/>
              <a:t> from bin </a:t>
            </a:r>
            <a:r>
              <a:rPr lang="en-US" i="1" dirty="0" smtClean="0"/>
              <a:t>i 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-= frequency of exclusion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9750" y="5004316"/>
            <a:ext cx="162334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dev+=abs(e-f</a:t>
            </a:r>
            <a:r>
              <a:rPr lang="en-US" baseline="-25000" dirty="0" smtClean="0"/>
              <a:t>i</a:t>
            </a:r>
            <a:r>
              <a:rPr lang="en-US" dirty="0" smtClean="0"/>
              <a:t>+)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47738" y="5004316"/>
            <a:ext cx="153475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dev</a:t>
            </a:r>
            <a:r>
              <a:rPr lang="en-US" dirty="0"/>
              <a:t>-</a:t>
            </a:r>
            <a:r>
              <a:rPr lang="en-US" dirty="0" smtClean="0"/>
              <a:t>=abs(e-f</a:t>
            </a:r>
            <a:r>
              <a:rPr lang="en-US" baseline="-25000" dirty="0" smtClean="0"/>
              <a:t>i</a:t>
            </a:r>
            <a:r>
              <a:rPr lang="en-US" dirty="0" smtClean="0"/>
              <a:t>-)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73408" y="5937250"/>
            <a:ext cx="16594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in(dev+, dev-)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4" idx="2"/>
          </p:cNvCxnSpPr>
          <p:nvPr/>
        </p:nvCxnSpPr>
        <p:spPr>
          <a:xfrm flipH="1">
            <a:off x="2492375" y="3063875"/>
            <a:ext cx="2308225" cy="777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  <a:endCxn id="6" idx="0"/>
          </p:cNvCxnSpPr>
          <p:nvPr/>
        </p:nvCxnSpPr>
        <p:spPr>
          <a:xfrm>
            <a:off x="4800600" y="3063875"/>
            <a:ext cx="2498606" cy="777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  <a:endCxn id="7" idx="0"/>
          </p:cNvCxnSpPr>
          <p:nvPr/>
        </p:nvCxnSpPr>
        <p:spPr>
          <a:xfrm>
            <a:off x="2601829" y="4488081"/>
            <a:ext cx="19596" cy="51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8" idx="0"/>
          </p:cNvCxnSpPr>
          <p:nvPr/>
        </p:nvCxnSpPr>
        <p:spPr>
          <a:xfrm>
            <a:off x="7299206" y="4488081"/>
            <a:ext cx="15911" cy="51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  <a:endCxn id="9" idx="0"/>
          </p:cNvCxnSpPr>
          <p:nvPr/>
        </p:nvCxnSpPr>
        <p:spPr>
          <a:xfrm>
            <a:off x="2621425" y="5373648"/>
            <a:ext cx="2681729" cy="563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9" idx="0"/>
          </p:cNvCxnSpPr>
          <p:nvPr/>
        </p:nvCxnSpPr>
        <p:spPr>
          <a:xfrm flipH="1">
            <a:off x="5303154" y="5373648"/>
            <a:ext cx="2011963" cy="563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13224" y="5004316"/>
            <a:ext cx="173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Calculate deviation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78625" y="5937250"/>
            <a:ext cx="239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Bin boundary decision</a:t>
            </a:r>
            <a:endParaRPr lang="en-US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90A9-3DA0-0A45-8755-844EC36FE49E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9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>
          <a:xfrm rot="16200000">
            <a:off x="4208037" y="2857262"/>
            <a:ext cx="6883559" cy="1169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complexity and function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4" y="0"/>
            <a:ext cx="4293406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6241-258A-4344-B619-5BD2C9C25FC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3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87" y="634706"/>
            <a:ext cx="7886700" cy="7744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Optimal number of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850" dirty="0"/>
                  <a:t>The optimal number of bins can be found by </a:t>
                </a:r>
                <a:r>
                  <a:rPr lang="en-US" sz="2850" b="1" i="1" dirty="0"/>
                  <a:t>minimizing the overall variance of </a:t>
                </a:r>
                <a:r>
                  <a:rPr lang="en-US" sz="2850" b="1" i="1" dirty="0" smtClean="0"/>
                  <a:t>all bins for given iteration</a:t>
                </a:r>
                <a:r>
                  <a:rPr lang="en-US" sz="2850" i="1" dirty="0" smtClean="0"/>
                  <a:t>. </a:t>
                </a:r>
              </a:p>
              <a:p>
                <a:pPr marL="0" indent="0">
                  <a:buNone/>
                </a:pPr>
                <a:endParaRPr lang="en-US" sz="2850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 xmlns="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5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8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5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>
                          <m:r>
                            <a:rPr lang="en-US" sz="28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5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8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5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  <m:e>
                          <m:sSup>
                            <m:sSupPr>
                              <m:ctrlPr>
                                <a:rPr lang="en-US" sz="28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5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85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5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50" dirty="0"/>
              </a:p>
              <a:p>
                <a:pPr marL="0" indent="0">
                  <a:buNone/>
                </a:pPr>
                <a:r>
                  <a:rPr lang="en-US" sz="2850" dirty="0"/>
                  <a:t>C</a:t>
                </a:r>
                <a:r>
                  <a:rPr lang="en-US" sz="2850" dirty="0" smtClean="0"/>
                  <a:t>hoose  </a:t>
                </a:r>
                <a:r>
                  <a:rPr lang="en-US" sz="2850" dirty="0"/>
                  <a:t>optimal number of bins </a:t>
                </a:r>
                <a:r>
                  <a:rPr lang="en-US" sz="2850" i="1" dirty="0"/>
                  <a:t>k</a:t>
                </a:r>
                <a:r>
                  <a:rPr lang="en-US" sz="2850" i="1" baseline="30000" dirty="0"/>
                  <a:t>*</a:t>
                </a:r>
                <a:r>
                  <a:rPr lang="en-US" sz="2850" dirty="0"/>
                  <a:t> for which the partition variance is minimum.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28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5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US" sz="285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5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r>
                              <a:rPr lang="en-US" sz="285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</m:func>
                      </m:e>
                      <m:sub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sz="28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8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5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5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5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US" sz="285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5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50" i="1">
                            <a:latin typeface="Cambria Math" panose="02040503050406030204" pitchFamily="18" charset="0"/>
                          </a:rPr>
                          <m:t>1,…, </m:t>
                        </m:r>
                        <m:r>
                          <a:rPr lang="en-US" sz="28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sz="285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23" t="-2381" r="-23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CDB82-A05D-3243-8AA9-1B86B7266DA0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22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Statistical Measure for Global Non Sequential Similarity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11163" y="2480991"/>
            <a:ext cx="7040557" cy="33394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Generalized </a:t>
            </a:r>
            <a:r>
              <a:rPr lang="en-US" sz="2400" dirty="0" smtClean="0">
                <a:latin typeface="Times New Roman"/>
                <a:cs typeface="Times New Roman"/>
              </a:rPr>
              <a:t>Jaccard</a:t>
            </a:r>
            <a:r>
              <a:rPr lang="en-US" sz="2400" dirty="0" smtClean="0">
                <a:latin typeface="Times New Roman"/>
                <a:cs typeface="Times New Roman"/>
              </a:rPr>
              <a:t> Similarity for pair wise similarity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A is </a:t>
            </a:r>
            <a:r>
              <a:rPr lang="en-US" sz="2400" dirty="0" smtClean="0">
                <a:latin typeface="Times New Roman"/>
                <a:cs typeface="Times New Roman"/>
              </a:rPr>
              <a:t>multiset</a:t>
            </a:r>
            <a:r>
              <a:rPr lang="en-US" sz="2400" dirty="0" smtClean="0">
                <a:latin typeface="Times New Roman"/>
                <a:cs typeface="Times New Roman"/>
              </a:rPr>
              <a:t> f keys in protein p1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B is </a:t>
            </a:r>
            <a:r>
              <a:rPr lang="en-US" sz="2400" dirty="0" smtClean="0">
                <a:latin typeface="Times New Roman"/>
                <a:cs typeface="Times New Roman"/>
              </a:rPr>
              <a:t>multiset</a:t>
            </a:r>
            <a:r>
              <a:rPr lang="en-US" sz="2400" dirty="0" smtClean="0">
                <a:latin typeface="Times New Roman"/>
                <a:cs typeface="Times New Roman"/>
              </a:rPr>
              <a:t> f keys in protein p2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J(p1,p2)=|A</a:t>
            </a:r>
            <a:r>
              <a:rPr lang="en-US" sz="2400" dirty="0" smtClean="0">
                <a:latin typeface="Times New Roman"/>
                <a:ea typeface="ＭＳ ゴシック"/>
                <a:cs typeface="Times New Roman"/>
              </a:rPr>
              <a:t>∧B|/|A∨B|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ea typeface="ＭＳ ゴシック"/>
                <a:cs typeface="Times New Roman"/>
              </a:rPr>
              <a:t>Where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|A</a:t>
            </a:r>
            <a:r>
              <a:rPr lang="en-US" sz="2400" dirty="0" smtClean="0">
                <a:latin typeface="Times New Roman"/>
                <a:ea typeface="ＭＳ ゴシック"/>
                <a:cs typeface="Times New Roman"/>
              </a:rPr>
              <a:t>∧B| is equivalent to minimum count of keys in (A),(B)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ea typeface="ＭＳ ゴシック"/>
                <a:cs typeface="Times New Roman"/>
              </a:rPr>
              <a:t>|A∨B| is equivalent to maximum count of keys in (A),(B) 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ea typeface="ＭＳ ゴシック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5A04A-036F-E440-B9DF-6ED94047DBE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Value Distribution- Statistical Significance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378667"/>
              </p:ext>
            </p:extLst>
          </p:nvPr>
        </p:nvGraphicFramePr>
        <p:xfrm>
          <a:off x="1011264" y="2146299"/>
          <a:ext cx="7419854" cy="341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Document" r:id="rId3" imgW="5880100" imgH="2565400" progId="Word.Document.12">
                  <p:embed/>
                </p:oleObj>
              </mc:Choice>
              <mc:Fallback>
                <p:oleObj name="Document" r:id="rId3" imgW="5880100" imgH="256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1264" y="2146299"/>
                        <a:ext cx="7419854" cy="341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EE52-7EAD-6841-BA96-18AFCCCE3B96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7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1311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Compare pairwise similarity using generalized Jaccard (TSR </a:t>
            </a:r>
            <a:r>
              <a:rPr lang="de-DE" dirty="0" smtClean="0"/>
              <a:t>3-D</a:t>
            </a:r>
            <a:r>
              <a:rPr lang="en-US" dirty="0" smtClean="0"/>
              <a:t>) with </a:t>
            </a:r>
            <a:r>
              <a:rPr lang="en-US" i="1" dirty="0"/>
              <a:t>FATCAT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5079" y="1798161"/>
            <a:ext cx="3868340" cy="7069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b="0" dirty="0" smtClean="0"/>
              <a:t>Test of normality for pairwise similarity calculated using Jaccard Coefficient</a:t>
            </a:r>
            <a:endParaRPr lang="en-US" sz="1800" b="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4" y="2612547"/>
            <a:ext cx="3857625" cy="357187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14465" y="1804654"/>
            <a:ext cx="3887391" cy="6327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b="0" dirty="0"/>
              <a:t>Test of normality for pairwise similarity calculated using FATCAT</a:t>
            </a:r>
            <a:r>
              <a:rPr lang="en-US" sz="1800" b="0" dirty="0" smtClean="0"/>
              <a:t> method</a:t>
            </a:r>
            <a:endParaRPr lang="en-US" sz="1800" b="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31" y="2561431"/>
            <a:ext cx="3857625" cy="35718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3E31-298F-4F47-87EE-54C21C81D96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Triangular spatial relationships for protein </a:t>
            </a:r>
            <a:r>
              <a:rPr lang="de-DE" sz="2000" dirty="0" smtClean="0">
                <a:solidFill>
                  <a:schemeClr val="bg1">
                    <a:lumMod val="85000"/>
                  </a:schemeClr>
                </a:solidFill>
              </a:rPr>
              <a:t>3-D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structure representation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Functional prediction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Use triangular spatial relationships in </a:t>
            </a:r>
            <a:r>
              <a:rPr lang="de-DE" sz="2000" dirty="0" smtClean="0">
                <a:solidFill>
                  <a:schemeClr val="bg1">
                    <a:lumMod val="85000"/>
                  </a:schemeClr>
                </a:solidFill>
              </a:rPr>
              <a:t>3-D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as features for 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1854" y="4043072"/>
            <a:ext cx="7772400" cy="40221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Conclusions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5C9D-B0B7-8240-B09A-2FB72574D08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7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6162"/>
          </a:xfrm>
        </p:spPr>
        <p:txBody>
          <a:bodyPr/>
          <a:lstStyle/>
          <a:p>
            <a:pPr algn="ctr"/>
            <a:r>
              <a:rPr lang="en-US" dirty="0" smtClean="0"/>
              <a:t>Structural taxonomy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186602"/>
              </p:ext>
            </p:extLst>
          </p:nvPr>
        </p:nvGraphicFramePr>
        <p:xfrm>
          <a:off x="2104840" y="1970766"/>
          <a:ext cx="3782776" cy="390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5391398" y="5372418"/>
            <a:ext cx="1116280" cy="341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07678" y="4604195"/>
            <a:ext cx="2363188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Structurally</a:t>
            </a:r>
          </a:p>
          <a:p>
            <a:pPr lvl="0" algn="ctr"/>
            <a:r>
              <a:rPr lang="en-US" dirty="0" smtClean="0"/>
              <a:t>most similar. Called </a:t>
            </a:r>
            <a:r>
              <a:rPr lang="en-US" b="1" dirty="0" smtClean="0"/>
              <a:t>HOMOLOGUES.</a:t>
            </a:r>
          </a:p>
          <a:p>
            <a:pPr lvl="0" algn="ctr"/>
            <a:r>
              <a:rPr lang="en-US" b="1" dirty="0" smtClean="0"/>
              <a:t>May be </a:t>
            </a:r>
            <a:r>
              <a:rPr lang="en-US" b="1" i="1" dirty="0" smtClean="0"/>
              <a:t>functionally</a:t>
            </a:r>
            <a:r>
              <a:rPr lang="en-US" b="1" dirty="0" smtClean="0"/>
              <a:t> similar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55668" y="6066182"/>
            <a:ext cx="4393870" cy="4727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Based on Physio-Chemical properties</a:t>
            </a:r>
            <a:endParaRPr lang="en-US" sz="2000" dirty="0"/>
          </a:p>
        </p:txBody>
      </p:sp>
      <p:sp>
        <p:nvSpPr>
          <p:cNvPr id="3" name="Down Arrow 2"/>
          <p:cNvSpPr/>
          <p:nvPr/>
        </p:nvSpPr>
        <p:spPr>
          <a:xfrm rot="10800000">
            <a:off x="1158043" y="2043978"/>
            <a:ext cx="368135" cy="378822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990109" y="2018806"/>
            <a:ext cx="2517569" cy="632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7678" y="1695639"/>
            <a:ext cx="18881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Structurally most distant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963886" y="3443416"/>
            <a:ext cx="1618146" cy="772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2032" y="2843251"/>
            <a:ext cx="213445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Distant Homologues</a:t>
            </a:r>
            <a:r>
              <a:rPr lang="en-US" dirty="0" smtClean="0"/>
              <a:t> with significant structural similarity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770" y="2941608"/>
            <a:ext cx="1037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Increase in structural distance</a:t>
            </a:r>
            <a:endParaRPr lang="en-US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E8060-11D2-3346-A5E4-6BACC3CB3D3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0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Finding functional groups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13855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04011-0F03-9744-BECC-92BB4EFE8312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Fingerprints for Structural Motif Discovery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3F14-36B5-3049-B237-FCCFC118FC3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00661"/>
            <a:ext cx="7886700" cy="843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DFG: Structurally conserved using TSR Fingerprints in </a:t>
            </a:r>
            <a:r>
              <a:rPr lang="de-DE" dirty="0" smtClean="0"/>
              <a:t>3-D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3" y="2080041"/>
            <a:ext cx="5123135" cy="3546565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509662" y="2628338"/>
            <a:ext cx="35025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Aspartate-Phenylalanine-Glutamate</a:t>
            </a:r>
            <a:br>
              <a:rPr lang="en-US" sz="2400" dirty="0"/>
            </a:br>
            <a:r>
              <a:rPr lang="en-US" sz="2400" dirty="0"/>
              <a:t>motif in protein </a:t>
            </a:r>
            <a:r>
              <a:rPr lang="en-US" sz="2400" dirty="0" smtClean="0"/>
              <a:t>kinase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Low mean absolute deviation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cross various protein kinases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A902-9844-264F-AEDB-529512C98594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5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305"/>
            <a:ext cx="9144000" cy="53774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8650" y="254008"/>
            <a:ext cx="7886700" cy="8434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Aspartate-phenylalanine-glycine motif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7587571" y="1309260"/>
            <a:ext cx="396509" cy="4895682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1944-7F2F-3849-A380-45F5A18B037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4" y="0"/>
            <a:ext cx="4289117" cy="68580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16200000">
            <a:off x="4404747" y="2887312"/>
            <a:ext cx="6570780" cy="11690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complexity and function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EEC1-BEE3-434C-A8BE-0256F093694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Tryptophan-serine-</a:t>
            </a:r>
            <a:r>
              <a:rPr lang="en-US" b="1" i="1" dirty="0" smtClean="0"/>
              <a:t>x</a:t>
            </a:r>
            <a:r>
              <a:rPr lang="en-US" dirty="0" smtClean="0"/>
              <a:t>-glycine motif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1235" y="1848561"/>
            <a:ext cx="4176715" cy="4495799"/>
            <a:chOff x="700085" y="762001"/>
            <a:chExt cx="4176714" cy="5128171"/>
          </a:xfrm>
        </p:grpSpPr>
        <p:grpSp>
          <p:nvGrpSpPr>
            <p:cNvPr id="6" name="Group 5"/>
            <p:cNvGrpSpPr/>
            <p:nvPr/>
          </p:nvGrpSpPr>
          <p:grpSpPr>
            <a:xfrm>
              <a:off x="761999" y="762001"/>
              <a:ext cx="4114800" cy="2514599"/>
              <a:chOff x="762000" y="762001"/>
              <a:chExt cx="4038599" cy="251459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62000" y="762001"/>
                <a:ext cx="4038599" cy="2514599"/>
                <a:chOff x="762000" y="762000"/>
                <a:chExt cx="6050515" cy="4924425"/>
              </a:xfrm>
            </p:grpSpPr>
            <p:pic>
              <p:nvPicPr>
                <p:cNvPr id="20" name="Picture 11" descr="1r0p 1267 1268 127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1447800"/>
                  <a:ext cx="2073275" cy="24050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10" descr="1r0p global 1267 1268 1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0" y="1295400"/>
                  <a:ext cx="3387725" cy="43910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447800" y="762000"/>
                  <a:ext cx="13716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dirty="0"/>
                    <a:t>1r0p</a:t>
                  </a:r>
                </a:p>
              </p:txBody>
            </p:sp>
            <p:sp>
              <p:nvSpPr>
                <p:cNvPr id="23" name="Oval 4"/>
                <p:cNvSpPr>
                  <a:spLocks noChangeArrowheads="1"/>
                </p:cNvSpPr>
                <p:nvPr/>
              </p:nvSpPr>
              <p:spPr bwMode="auto">
                <a:xfrm>
                  <a:off x="2133600" y="4038600"/>
                  <a:ext cx="990600" cy="9906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5638800" y="2667000"/>
                  <a:ext cx="0" cy="8382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953000" y="2667000"/>
                  <a:ext cx="685800" cy="762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Line 8"/>
                <p:cNvSpPr>
                  <a:spLocks noChangeShapeType="1"/>
                </p:cNvSpPr>
                <p:nvPr/>
              </p:nvSpPr>
              <p:spPr bwMode="auto">
                <a:xfrm>
                  <a:off x="4953000" y="2743200"/>
                  <a:ext cx="685800" cy="7620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267201" y="4267199"/>
                  <a:ext cx="2545314" cy="8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W1267 S1268 G1270</a:t>
                  </a:r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2338722" y="1981200"/>
                <a:ext cx="1220688" cy="57068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700085" y="3375572"/>
              <a:ext cx="4114800" cy="2514600"/>
              <a:chOff x="609600" y="838200"/>
              <a:chExt cx="6705600" cy="427672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09600" y="838200"/>
                <a:ext cx="6705600" cy="4276725"/>
                <a:chOff x="609600" y="838200"/>
                <a:chExt cx="6705600" cy="4276725"/>
              </a:xfrm>
            </p:grpSpPr>
            <p:pic>
              <p:nvPicPr>
                <p:cNvPr id="10" name="Picture 11" descr="1xbc 556 557 55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0" y="1676400"/>
                  <a:ext cx="2436813" cy="2652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10" descr="1xbc global 556 557 55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1219200"/>
                  <a:ext cx="3149600" cy="3895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295400" y="838200"/>
                  <a:ext cx="13716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dirty="0"/>
                    <a:t>1xbc</a:t>
                  </a:r>
                </a:p>
              </p:txBody>
            </p:sp>
            <p:sp>
              <p:nvSpPr>
                <p:cNvPr id="13" name="Oval 5"/>
                <p:cNvSpPr>
                  <a:spLocks noChangeArrowheads="1"/>
                </p:cNvSpPr>
                <p:nvPr/>
              </p:nvSpPr>
              <p:spPr bwMode="auto">
                <a:xfrm>
                  <a:off x="1752600" y="3429000"/>
                  <a:ext cx="1143000" cy="1143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343400" y="2362200"/>
                  <a:ext cx="838200" cy="11430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4343400" y="2971800"/>
                  <a:ext cx="533400" cy="5334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76800" y="2362200"/>
                  <a:ext cx="304800" cy="6096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14800" y="4343400"/>
                  <a:ext cx="320040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W556 S557 G559</a:t>
                  </a:r>
                </a:p>
              </p:txBody>
            </p:sp>
          </p:grpSp>
          <p:cxnSp>
            <p:nvCxnSpPr>
              <p:cNvPr id="9" name="Straight Arrow Connector 8"/>
              <p:cNvCxnSpPr/>
              <p:nvPr/>
            </p:nvCxnSpPr>
            <p:spPr>
              <a:xfrm flipV="1">
                <a:off x="2946400" y="3433275"/>
                <a:ext cx="1220688" cy="57068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/>
          <p:cNvSpPr txBox="1"/>
          <p:nvPr/>
        </p:nvSpPr>
        <p:spPr>
          <a:xfrm>
            <a:off x="6813650" y="3044182"/>
            <a:ext cx="170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WS-x-G Motif 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1FB8-1EE8-BD42-840B-31AD5016EFD2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28425"/>
            <a:ext cx="7886700" cy="109144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Tryptophan-serine-x-glycine motif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439"/>
            <a:ext cx="9144000" cy="5340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2253" y="1416471"/>
            <a:ext cx="396509" cy="4895682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4D17-F483-7D4E-9EB4-8D43695BCE2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895" y="2820861"/>
            <a:ext cx="5772672" cy="95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Discovery of structural motifs that were not seen in sequence alignment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7C3D-FF5B-7E4A-A00E-6891214E03AB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8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Structural Motifs Using TSR 3-D Fingerprints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Fingerprint subset selection using Mean Absolute Deviation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Create a Geometric </a:t>
            </a:r>
            <a:r>
              <a:rPr lang="en-US" dirty="0"/>
              <a:t>H</a:t>
            </a:r>
            <a:r>
              <a:rPr lang="en-US" dirty="0" smtClean="0"/>
              <a:t>ash </a:t>
            </a:r>
            <a:r>
              <a:rPr lang="en-US" dirty="0"/>
              <a:t>T</a:t>
            </a:r>
            <a:r>
              <a:rPr lang="en-US" dirty="0" smtClean="0"/>
              <a:t>able to save position information of patch with respect to a seed (usually the first amino acid)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</a:t>
            </a:r>
            <a:r>
              <a:rPr lang="en-US" dirty="0" smtClean="0"/>
              <a:t>teratively find the longest substructures of size </a:t>
            </a:r>
            <a:r>
              <a:rPr lang="en-US" b="1" i="1" dirty="0" smtClean="0"/>
              <a:t>s</a:t>
            </a:r>
            <a:r>
              <a:rPr lang="en-US" dirty="0" smtClean="0"/>
              <a:t> present in </a:t>
            </a:r>
            <a:r>
              <a:rPr lang="en-US" b="1" i="1" dirty="0" smtClean="0"/>
              <a:t>k</a:t>
            </a:r>
            <a:r>
              <a:rPr lang="en-US" b="1" dirty="0" smtClean="0"/>
              <a:t> </a:t>
            </a:r>
            <a:r>
              <a:rPr lang="en-US" dirty="0" smtClean="0"/>
              <a:t>proteins</a:t>
            </a:r>
            <a:r>
              <a:rPr lang="en-US" dirty="0"/>
              <a:t>. Vary </a:t>
            </a:r>
            <a:r>
              <a:rPr lang="en-US" b="1" i="1" dirty="0"/>
              <a:t>s</a:t>
            </a:r>
            <a:r>
              <a:rPr lang="en-US" dirty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 </a:t>
            </a:r>
            <a:r>
              <a:rPr lang="en-US" dirty="0" smtClean="0"/>
              <a:t>until threshold.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9B5F3-827A-694F-89F9-5495A0BA073E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5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 smtClean="0"/>
              <a:t>Protease vs. Kinase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04" y="1980794"/>
            <a:ext cx="6379763" cy="3645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96327" y="3698940"/>
            <a:ext cx="634730" cy="119650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2121239" y="3357865"/>
            <a:ext cx="1812994" cy="249514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67595" y="6187044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Kinase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  <a:endCxn id="4" idx="0"/>
          </p:cNvCxnSpPr>
          <p:nvPr/>
        </p:nvCxnSpPr>
        <p:spPr>
          <a:xfrm>
            <a:off x="3027736" y="5511935"/>
            <a:ext cx="1847085" cy="675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4987636" y="4895442"/>
            <a:ext cx="2426056" cy="12916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61573" y="1980794"/>
            <a:ext cx="1773617" cy="262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35190" y="1980794"/>
            <a:ext cx="161137" cy="1142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48381" y="1579418"/>
            <a:ext cx="168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Protease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9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Predicting local functional groups in Protease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19501" y="3575852"/>
            <a:ext cx="118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Factor 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26974" y="3563246"/>
            <a:ext cx="109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Factor XI</a:t>
            </a:r>
            <a:endParaRPr lang="en-US" b="1" dirty="0"/>
          </a:p>
        </p:txBody>
      </p:sp>
      <p:pic>
        <p:nvPicPr>
          <p:cNvPr id="2050" name="Picture 2" descr="http://www.rcsb.org/pdb/images/3bg8_bio_r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" y="3361913"/>
            <a:ext cx="2112611" cy="13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csb.org/pdb/images/1zsl_bio_r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" y="1665391"/>
            <a:ext cx="2498807" cy="16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rcsb.org/pdb/images/1zlr_bio_r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" y="4958228"/>
            <a:ext cx="2557393" cy="176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0696" y="2144320"/>
            <a:ext cx="118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3bg8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15688" y="3875711"/>
            <a:ext cx="68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1zsl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00695" y="5722328"/>
            <a:ext cx="118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1zlr</a:t>
            </a:r>
            <a:endParaRPr lang="en-US" dirty="0"/>
          </a:p>
        </p:txBody>
      </p:sp>
      <p:cxnSp>
        <p:nvCxnSpPr>
          <p:cNvPr id="7" name="Straight Arrow Connector 6"/>
          <p:cNvCxnSpPr>
            <a:endCxn id="9" idx="2"/>
          </p:cNvCxnSpPr>
          <p:nvPr/>
        </p:nvCxnSpPr>
        <p:spPr>
          <a:xfrm flipH="1" flipV="1">
            <a:off x="3194463" y="2513652"/>
            <a:ext cx="415636" cy="12290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3"/>
          </p:cNvCxnSpPr>
          <p:nvPr/>
        </p:nvCxnSpPr>
        <p:spPr>
          <a:xfrm flipH="1">
            <a:off x="3004458" y="3750090"/>
            <a:ext cx="605641" cy="3102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 flipH="1">
            <a:off x="3194462" y="3750090"/>
            <a:ext cx="415637" cy="1972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62" name="Picture 14" descr="http://www.rcsb.org/pdb/images/1dsu_asym_r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23" y="1151907"/>
            <a:ext cx="2222377" cy="173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262752" y="1671618"/>
            <a:ext cx="73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1dsu</a:t>
            </a:r>
            <a:endParaRPr lang="en-US" dirty="0"/>
          </a:p>
        </p:txBody>
      </p:sp>
      <p:pic>
        <p:nvPicPr>
          <p:cNvPr id="2064" name="Picture 16" descr="http://www.rcsb.org/pdb/images/2xwa_bio_r_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56" y="2950634"/>
            <a:ext cx="1852550" cy="167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rcsb.org/pdb/images/1dfp_bio_r_5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67" y="4658095"/>
            <a:ext cx="2063339" cy="20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362207" y="3565424"/>
            <a:ext cx="77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2xwa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36426" y="5505098"/>
            <a:ext cx="70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1dfp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  <a:endCxn id="28" idx="1"/>
          </p:cNvCxnSpPr>
          <p:nvPr/>
        </p:nvCxnSpPr>
        <p:spPr>
          <a:xfrm flipV="1">
            <a:off x="5213268" y="1856284"/>
            <a:ext cx="1049484" cy="17195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31" idx="1"/>
          </p:cNvCxnSpPr>
          <p:nvPr/>
        </p:nvCxnSpPr>
        <p:spPr>
          <a:xfrm flipV="1">
            <a:off x="5807034" y="3750090"/>
            <a:ext cx="555173" cy="104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2"/>
            <a:endCxn id="32" idx="1"/>
          </p:cNvCxnSpPr>
          <p:nvPr/>
        </p:nvCxnSpPr>
        <p:spPr>
          <a:xfrm>
            <a:off x="5213268" y="3945184"/>
            <a:ext cx="1223158" cy="17445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8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05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Alanine-x-glutamate-x-leucine</a:t>
            </a:r>
            <a:r>
              <a:rPr lang="en-US" sz="2400" dirty="0" smtClean="0"/>
              <a:t> </a:t>
            </a:r>
            <a:r>
              <a:rPr lang="en-US" dirty="0" smtClean="0"/>
              <a:t>Motif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239265" y="2893439"/>
                <a:ext cx="3733558" cy="17197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Where a1,a2,a3  {ALA, GLU, LEU}</a:t>
                </a:r>
              </a:p>
              <a:p>
                <a:pPr marL="0" indent="0">
                  <a:buNone/>
                </a:pPr>
                <a:r>
                  <a:rPr lang="en-US" sz="2000" dirty="0" smtClean="0"/>
                  <a:t>Most common permutation:</a:t>
                </a:r>
              </a:p>
              <a:p>
                <a:pPr lvl="1"/>
                <a:r>
                  <a:rPr lang="en-US" sz="1600" dirty="0" smtClean="0"/>
                  <a:t>a1=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ALA </a:t>
                </a:r>
              </a:p>
              <a:p>
                <a:pPr lvl="1"/>
                <a:r>
                  <a:rPr lang="en-US" sz="1600" dirty="0" smtClean="0"/>
                  <a:t>a2= GLU</a:t>
                </a:r>
              </a:p>
              <a:p>
                <a:pPr lvl="1"/>
                <a:r>
                  <a:rPr lang="en-US" sz="1600" dirty="0" smtClean="0"/>
                  <a:t>a3 = LEU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39265" y="2893439"/>
                <a:ext cx="3733558" cy="1719750"/>
              </a:xfrm>
              <a:blipFill rotWithShape="0">
                <a:blip r:embed="rId2"/>
                <a:stretch>
                  <a:fillRect l="-1631" t="-3901" r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39069" y="1395691"/>
            <a:ext cx="4187001" cy="5050410"/>
            <a:chOff x="481404" y="1532237"/>
            <a:chExt cx="4187001" cy="5157503"/>
          </a:xfrm>
        </p:grpSpPr>
        <p:grpSp>
          <p:nvGrpSpPr>
            <p:cNvPr id="5" name="Group 4"/>
            <p:cNvGrpSpPr/>
            <p:nvPr/>
          </p:nvGrpSpPr>
          <p:grpSpPr>
            <a:xfrm>
              <a:off x="481404" y="1532237"/>
              <a:ext cx="4187001" cy="5157503"/>
              <a:chOff x="685800" y="609600"/>
              <a:chExt cx="4187001" cy="537689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5800" y="609600"/>
                <a:ext cx="4114800" cy="2514600"/>
                <a:chOff x="1219200" y="1447800"/>
                <a:chExt cx="5235575" cy="3924300"/>
              </a:xfrm>
            </p:grpSpPr>
            <p:pic>
              <p:nvPicPr>
                <p:cNvPr id="18" name="Picture 11" descr="1xbc 451 452 45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1752600"/>
                  <a:ext cx="1806575" cy="2005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0" descr="1xbc global 451 452 45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9200" y="1447800"/>
                  <a:ext cx="3238500" cy="3924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257300" y="2071687"/>
                  <a:ext cx="834496" cy="432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1xbc</a:t>
                  </a:r>
                </a:p>
              </p:txBody>
            </p:sp>
            <p:sp>
              <p:nvSpPr>
                <p:cNvPr id="21" name="Oval 4"/>
                <p:cNvSpPr>
                  <a:spLocks noChangeArrowheads="1"/>
                </p:cNvSpPr>
                <p:nvPr/>
              </p:nvSpPr>
              <p:spPr bwMode="auto">
                <a:xfrm>
                  <a:off x="1600200" y="2667000"/>
                  <a:ext cx="1143000" cy="1143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5410200" y="2667000"/>
                  <a:ext cx="152400" cy="5334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5181600" y="2209800"/>
                  <a:ext cx="228600" cy="9906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>
                  <a:off x="5181600" y="2209800"/>
                  <a:ext cx="381000" cy="4572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35824" y="4531606"/>
                  <a:ext cx="1758245" cy="432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A451 E452 L453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758001" y="3383816"/>
                <a:ext cx="4114800" cy="2602678"/>
                <a:chOff x="762000" y="965460"/>
                <a:chExt cx="5821363" cy="3816090"/>
              </a:xfrm>
            </p:grpSpPr>
            <p:sp>
              <p:nvSpPr>
                <p:cNvPr id="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303514" y="965460"/>
                  <a:ext cx="760236" cy="4061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1r0p</a:t>
                  </a:r>
                </a:p>
              </p:txBody>
            </p:sp>
            <p:sp>
              <p:nvSpPr>
                <p:cNvPr id="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441700" y="4023446"/>
                  <a:ext cx="227330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A1251 E1253 L1255</a:t>
                  </a: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762000" y="1371600"/>
                  <a:ext cx="5821363" cy="3409950"/>
                  <a:chOff x="762000" y="1371600"/>
                  <a:chExt cx="5821363" cy="3409950"/>
                </a:xfrm>
              </p:grpSpPr>
              <p:pic>
                <p:nvPicPr>
                  <p:cNvPr id="11" name="Picture 4" descr="1r0p global 1251 1253 125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000" y="1371600"/>
                    <a:ext cx="2603500" cy="3409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2438400" y="3505200"/>
                    <a:ext cx="762000" cy="685800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pic>
                <p:nvPicPr>
                  <p:cNvPr id="13" name="Picture 7" descr="1r0p 1251 1253 125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43400" y="1828800"/>
                    <a:ext cx="2239963" cy="22574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15000" y="2667000"/>
                    <a:ext cx="152400" cy="7620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" name="Line 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24400" y="2514600"/>
                    <a:ext cx="114300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724400" y="2514600"/>
                    <a:ext cx="990600" cy="9144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3290180" y="3076575"/>
                    <a:ext cx="1879160" cy="602583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1754022" y="2230658"/>
              <a:ext cx="1794891" cy="4594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7EF4-34AD-BE48-A110-D19FE0312CE2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6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5242" y="1022142"/>
            <a:ext cx="6518308" cy="2612041"/>
            <a:chOff x="710418" y="1022142"/>
            <a:chExt cx="8265942" cy="40070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752600"/>
              <a:ext cx="2325172" cy="3276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15000" y="102214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2r5t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629400" y="3276600"/>
              <a:ext cx="609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7731" y="3390900"/>
              <a:ext cx="1408629" cy="47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GGLLDH</a:t>
              </a:r>
              <a:endParaRPr lang="en-US" sz="1400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18" y="1570193"/>
              <a:ext cx="2476371" cy="341281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981200" y="3581400"/>
              <a:ext cx="609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3712140"/>
              <a:ext cx="1408629" cy="47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GGLLDH</a:t>
              </a:r>
              <a:endParaRPr lang="en-US" sz="1400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1100" y="121401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2etr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570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GGLLDH Motif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9" y="4114705"/>
            <a:ext cx="3276600" cy="2215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83" y="3996025"/>
            <a:ext cx="3587953" cy="2222674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6" idx="2"/>
            <a:endCxn id="12" idx="0"/>
          </p:cNvCxnSpPr>
          <p:nvPr/>
        </p:nvCxnSpPr>
        <p:spPr>
          <a:xfrm>
            <a:off x="2051643" y="3604071"/>
            <a:ext cx="26576" cy="510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2"/>
            <a:endCxn id="13" idx="0"/>
          </p:cNvCxnSpPr>
          <p:nvPr/>
        </p:nvCxnSpPr>
        <p:spPr>
          <a:xfrm>
            <a:off x="5577975" y="3634183"/>
            <a:ext cx="1061285" cy="361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CE8C-D9A0-584B-8EE0-569029D7ADE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4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891658"/>
            <a:ext cx="4033425" cy="2553385"/>
            <a:chOff x="304800" y="1208484"/>
            <a:chExt cx="4033425" cy="3534505"/>
          </a:xfrm>
        </p:grpSpPr>
        <p:sp>
          <p:nvSpPr>
            <p:cNvPr id="3" name="TextBox 2"/>
            <p:cNvSpPr txBox="1"/>
            <p:nvPr/>
          </p:nvSpPr>
          <p:spPr>
            <a:xfrm>
              <a:off x="849337" y="12084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2nru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4800" y="1586132"/>
              <a:ext cx="2651760" cy="3156857"/>
              <a:chOff x="304800" y="1586132"/>
              <a:chExt cx="2651760" cy="31568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586132"/>
                <a:ext cx="2651760" cy="3156857"/>
              </a:xfrm>
              <a:prstGeom prst="rect">
                <a:avLst/>
              </a:prstGeom>
            </p:spPr>
          </p:pic>
          <p:sp>
            <p:nvSpPr>
              <p:cNvPr id="4" name="Oval 3"/>
              <p:cNvSpPr/>
              <p:nvPr/>
            </p:nvSpPr>
            <p:spPr>
              <a:xfrm>
                <a:off x="1618957" y="3276600"/>
                <a:ext cx="1185203" cy="685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929597" y="3434834"/>
              <a:ext cx="140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LEHIHRDD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399" y="1216800"/>
            <a:ext cx="3549706" cy="2187713"/>
            <a:chOff x="5486399" y="1216800"/>
            <a:chExt cx="3549706" cy="3730618"/>
          </a:xfrm>
        </p:grpSpPr>
        <p:grpSp>
          <p:nvGrpSpPr>
            <p:cNvPr id="15" name="Group 14"/>
            <p:cNvGrpSpPr/>
            <p:nvPr/>
          </p:nvGrpSpPr>
          <p:grpSpPr>
            <a:xfrm>
              <a:off x="5486399" y="1605782"/>
              <a:ext cx="2122321" cy="3341636"/>
              <a:chOff x="5486399" y="1605782"/>
              <a:chExt cx="2122321" cy="334163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399" y="1605782"/>
                <a:ext cx="2122321" cy="3341636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6358597" y="3048000"/>
                <a:ext cx="1185203" cy="685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7477" y="3206234"/>
              <a:ext cx="140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LHEIHRDD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58547" y="12168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3dtc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8744"/>
          </a:xfrm>
        </p:spPr>
        <p:txBody>
          <a:bodyPr/>
          <a:lstStyle/>
          <a:p>
            <a:pPr algn="ctr"/>
            <a:r>
              <a:rPr lang="en-US" dirty="0" smtClean="0"/>
              <a:t>LEHIHRDD Motif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01576" y="3870753"/>
            <a:ext cx="4076700" cy="2802147"/>
            <a:chOff x="228600" y="1992867"/>
            <a:chExt cx="4076700" cy="2802147"/>
          </a:xfrm>
        </p:grpSpPr>
        <p:sp>
          <p:nvSpPr>
            <p:cNvPr id="19" name="TextBox 18"/>
            <p:cNvSpPr txBox="1"/>
            <p:nvPr/>
          </p:nvSpPr>
          <p:spPr>
            <a:xfrm>
              <a:off x="2134772" y="199286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L302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298147"/>
              <a:ext cx="3829050" cy="23122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68980" y="227372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E304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05200" y="32004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H306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7329" y="38716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I308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43000" y="2192325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H309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3000" y="442568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R310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2775685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D311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08992" y="3374231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D369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71431" y="3350473"/>
            <a:ext cx="3344453" cy="3241367"/>
            <a:chOff x="5657850" y="1399511"/>
            <a:chExt cx="3344453" cy="339550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247" y="1683878"/>
              <a:ext cx="2536006" cy="31111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58000" y="22098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L256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02203" y="287011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257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01000" y="1399511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73603" y="356973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I265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57900" y="287011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H266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48268" y="4206066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R267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57850" y="38716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L268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34250" y="355889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D331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5BCB4-D22C-DE4B-B5D4-2476DC799BB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0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Structure representation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unctional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prediction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</a:rPr>
              <a:t>lassification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854" y="4043072"/>
            <a:ext cx="7772400" cy="4290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Conclusions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8826-EABD-5744-84DE-AC37CFF1221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7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rgbClr val="E7E6E6"/>
                </a:solidFill>
              </a:rPr>
              <a:t>Protein Structure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Need for Protein Structure Comparison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Steps for Comparing Protein Structures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Methods of Comparison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A53D-1A15-ED4C-B700-0F9E6A6BC0F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8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6162"/>
          </a:xfrm>
        </p:spPr>
        <p:txBody>
          <a:bodyPr/>
          <a:lstStyle/>
          <a:p>
            <a:pPr algn="ctr"/>
            <a:r>
              <a:rPr lang="en-US" dirty="0" smtClean="0"/>
              <a:t>Structural taxonomy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069430"/>
              </p:ext>
            </p:extLst>
          </p:nvPr>
        </p:nvGraphicFramePr>
        <p:xfrm>
          <a:off x="2104840" y="1970766"/>
          <a:ext cx="3782776" cy="390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5391398" y="5372418"/>
            <a:ext cx="1116280" cy="341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07678" y="4604195"/>
            <a:ext cx="2363188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Structurally</a:t>
            </a:r>
          </a:p>
          <a:p>
            <a:pPr lvl="0" algn="ctr"/>
            <a:r>
              <a:rPr lang="en-US" dirty="0" smtClean="0"/>
              <a:t>most similar. Called </a:t>
            </a:r>
            <a:r>
              <a:rPr lang="en-US" b="1" dirty="0" smtClean="0"/>
              <a:t>HOMOLOGUES.</a:t>
            </a:r>
          </a:p>
          <a:p>
            <a:pPr lvl="0" algn="ctr"/>
            <a:r>
              <a:rPr lang="en-US" b="1" dirty="0" smtClean="0"/>
              <a:t>May be </a:t>
            </a:r>
            <a:r>
              <a:rPr lang="en-US" b="1" i="1" dirty="0" smtClean="0"/>
              <a:t>functionally</a:t>
            </a:r>
            <a:r>
              <a:rPr lang="en-US" b="1" dirty="0" smtClean="0"/>
              <a:t> similar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55569" y="6007391"/>
            <a:ext cx="4393870" cy="4727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Based on Physio-Chemical properties</a:t>
            </a:r>
            <a:endParaRPr lang="en-US" sz="2000" dirty="0"/>
          </a:p>
        </p:txBody>
      </p:sp>
      <p:sp>
        <p:nvSpPr>
          <p:cNvPr id="3" name="Down Arrow 2"/>
          <p:cNvSpPr/>
          <p:nvPr/>
        </p:nvSpPr>
        <p:spPr>
          <a:xfrm rot="10800000">
            <a:off x="1158043" y="2043978"/>
            <a:ext cx="368135" cy="378822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990109" y="2018806"/>
            <a:ext cx="2517569" cy="632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7678" y="1695639"/>
            <a:ext cx="18881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Structurally most distant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963886" y="3443416"/>
            <a:ext cx="1618146" cy="772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2032" y="2843251"/>
            <a:ext cx="213445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Distant Homologues</a:t>
            </a:r>
            <a:r>
              <a:rPr lang="en-US" dirty="0" smtClean="0"/>
              <a:t> with significant structural similarity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770" y="2941608"/>
            <a:ext cx="1037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Increase in structural distance</a:t>
            </a:r>
            <a:endParaRPr lang="en-US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E8060-11D2-3346-A5E4-6BACC3CB3D3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Challenges with protein classification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884379"/>
              </p:ext>
            </p:extLst>
          </p:nvPr>
        </p:nvGraphicFramePr>
        <p:xfrm>
          <a:off x="849665" y="2774811"/>
          <a:ext cx="7420396" cy="191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1E6-2D5B-944B-B89F-0066BA4A3F6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1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 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25334334"/>
              </p:ext>
            </p:extLst>
          </p:nvPr>
        </p:nvGraphicFramePr>
        <p:xfrm>
          <a:off x="1524000" y="2346690"/>
          <a:ext cx="6096000" cy="3018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40ED5-F6A4-4241-970C-1F5CE83AADD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Automatic protein structure classification Systems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ulticlass classification of protein structures</a:t>
            </a:r>
          </a:p>
          <a:p>
            <a:r>
              <a:rPr lang="en-US" dirty="0" smtClean="0"/>
              <a:t>The features used are combinations of </a:t>
            </a:r>
          </a:p>
          <a:p>
            <a:pPr lvl="1"/>
            <a:r>
              <a:rPr lang="en-US" dirty="0" smtClean="0"/>
              <a:t>statistics on amino acid residue of the proteins, </a:t>
            </a:r>
          </a:p>
          <a:p>
            <a:pPr lvl="1"/>
            <a:r>
              <a:rPr lang="en-US" dirty="0" smtClean="0"/>
              <a:t>statistics on their secondary structure elements and </a:t>
            </a:r>
          </a:p>
          <a:p>
            <a:pPr lvl="1"/>
            <a:r>
              <a:rPr lang="en-US" dirty="0" smtClean="0"/>
              <a:t>interatomic distance matrix based features</a:t>
            </a:r>
          </a:p>
          <a:p>
            <a:r>
              <a:rPr lang="en-US" dirty="0" smtClean="0"/>
              <a:t>These features are complex and require higher computational costs</a:t>
            </a:r>
          </a:p>
          <a:p>
            <a:r>
              <a:rPr lang="en-US" dirty="0"/>
              <a:t>Flat classification loses the hierarchy information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4E46-5C08-0F48-9F21-987D7A645BF1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Flat classification</a:t>
            </a:r>
            <a:endParaRPr lang="en-US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306230" y="2241492"/>
            <a:ext cx="4102662" cy="2392544"/>
            <a:chOff x="702655" y="1469159"/>
            <a:chExt cx="3034745" cy="3534385"/>
          </a:xfrm>
        </p:grpSpPr>
        <p:sp>
          <p:nvSpPr>
            <p:cNvPr id="6" name="Rounded Rectangle 5"/>
            <p:cNvSpPr/>
            <p:nvPr/>
          </p:nvSpPr>
          <p:spPr>
            <a:xfrm>
              <a:off x="2631892" y="3160125"/>
              <a:ext cx="626004" cy="82754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ounded Rectangle 6"/>
            <p:cNvSpPr/>
            <p:nvPr/>
          </p:nvSpPr>
          <p:spPr>
            <a:xfrm rot="16200000">
              <a:off x="2433933" y="3242483"/>
              <a:ext cx="2015326" cy="5160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ounded Rectangle 7"/>
            <p:cNvSpPr/>
            <p:nvPr/>
          </p:nvSpPr>
          <p:spPr>
            <a:xfrm rot="16200000">
              <a:off x="307474" y="3329505"/>
              <a:ext cx="2015326" cy="4026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" name="Group 94"/>
            <p:cNvGrpSpPr/>
            <p:nvPr/>
          </p:nvGrpSpPr>
          <p:grpSpPr>
            <a:xfrm>
              <a:off x="702655" y="1469159"/>
              <a:ext cx="2996971" cy="3069346"/>
              <a:chOff x="2622178" y="2117914"/>
              <a:chExt cx="6067842" cy="4113412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2622178" y="2117914"/>
                <a:ext cx="6067842" cy="2146539"/>
                <a:chOff x="2622178" y="2117914"/>
                <a:chExt cx="6067842" cy="2146539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2622178" y="3522108"/>
                  <a:ext cx="2917160" cy="74234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7645175" y="3490179"/>
                  <a:ext cx="1044845" cy="71666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23" name="Group 108"/>
                <p:cNvGrpSpPr/>
                <p:nvPr/>
              </p:nvGrpSpPr>
              <p:grpSpPr>
                <a:xfrm>
                  <a:off x="2790264" y="2117914"/>
                  <a:ext cx="5806890" cy="2064126"/>
                  <a:chOff x="2830605" y="1284196"/>
                  <a:chExt cx="5806890" cy="2064126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5432610" y="1284196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800" dirty="0"/>
                      <a:t>R</a:t>
                    </a:r>
                  </a:p>
                </p:txBody>
              </p:sp>
              <p:grpSp>
                <p:nvGrpSpPr>
                  <p:cNvPr id="25" name="Group 110"/>
                  <p:cNvGrpSpPr/>
                  <p:nvPr/>
                </p:nvGrpSpPr>
                <p:grpSpPr>
                  <a:xfrm>
                    <a:off x="2830605" y="1586755"/>
                    <a:ext cx="5806890" cy="1761567"/>
                    <a:chOff x="2830605" y="1586755"/>
                    <a:chExt cx="5806890" cy="1761567"/>
                  </a:xfrm>
                </p:grpSpPr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3704664" y="2003613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6795247" y="1949827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800" dirty="0"/>
                        <a:t>2</a:t>
                      </a:r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830605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11</a:t>
                      </a:r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4578723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12</a:t>
                      </a: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5921188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21</a:t>
                      </a:r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7763436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22</a:t>
                      </a:r>
                    </a:p>
                  </p:txBody>
                </p:sp>
                <p:cxnSp>
                  <p:nvCxnSpPr>
                    <p:cNvPr id="32" name="Straight Arrow Connector 31"/>
                    <p:cNvCxnSpPr>
                      <a:stCxn id="24" idx="2"/>
                      <a:endCxn id="26" idx="0"/>
                    </p:cNvCxnSpPr>
                    <p:nvPr/>
                  </p:nvCxnSpPr>
                  <p:spPr>
                    <a:xfrm flipH="1">
                      <a:off x="4141694" y="1586755"/>
                      <a:ext cx="1290916" cy="41685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/>
                    <p:cNvCxnSpPr>
                      <a:stCxn id="24" idx="6"/>
                      <a:endCxn id="27" idx="0"/>
                    </p:cNvCxnSpPr>
                    <p:nvPr/>
                  </p:nvCxnSpPr>
                  <p:spPr>
                    <a:xfrm>
                      <a:off x="6306669" y="1586755"/>
                      <a:ext cx="925608" cy="36307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/>
                    <p:cNvCxnSpPr>
                      <a:stCxn id="26" idx="3"/>
                      <a:endCxn id="28" idx="0"/>
                    </p:cNvCxnSpPr>
                    <p:nvPr/>
                  </p:nvCxnSpPr>
                  <p:spPr>
                    <a:xfrm flipH="1">
                      <a:off x="3267635" y="2520114"/>
                      <a:ext cx="565032" cy="22309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Arrow Connector 34"/>
                    <p:cNvCxnSpPr>
                      <a:stCxn id="26" idx="5"/>
                      <a:endCxn id="29" idx="0"/>
                    </p:cNvCxnSpPr>
                    <p:nvPr/>
                  </p:nvCxnSpPr>
                  <p:spPr>
                    <a:xfrm>
                      <a:off x="4450720" y="2520114"/>
                      <a:ext cx="565033" cy="22309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Arrow Connector 35"/>
                    <p:cNvCxnSpPr>
                      <a:stCxn id="27" idx="3"/>
                      <a:endCxn id="30" idx="0"/>
                    </p:cNvCxnSpPr>
                    <p:nvPr/>
                  </p:nvCxnSpPr>
                  <p:spPr>
                    <a:xfrm flipH="1">
                      <a:off x="6358218" y="2466328"/>
                      <a:ext cx="565032" cy="2768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Arrow Connector 36"/>
                    <p:cNvCxnSpPr>
                      <a:stCxn id="27" idx="5"/>
                      <a:endCxn id="31" idx="0"/>
                    </p:cNvCxnSpPr>
                    <p:nvPr/>
                  </p:nvCxnSpPr>
                  <p:spPr>
                    <a:xfrm>
                      <a:off x="7541303" y="2466328"/>
                      <a:ext cx="659163" cy="2768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2" name="Rounded Rectangle 11"/>
              <p:cNvSpPr/>
              <p:nvPr/>
            </p:nvSpPr>
            <p:spPr>
              <a:xfrm>
                <a:off x="3454605" y="5416048"/>
                <a:ext cx="5235415" cy="8152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38381" y="4608892"/>
                <a:ext cx="1000957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512562" y="5490885"/>
                <a:ext cx="1173488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2111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46769" y="5490885"/>
                <a:ext cx="1233331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2112</a:t>
                </a:r>
              </a:p>
            </p:txBody>
          </p:sp>
          <p:cxnSp>
            <p:nvCxnSpPr>
              <p:cNvPr id="16" name="Straight Arrow Connector 15"/>
              <p:cNvCxnSpPr>
                <a:stCxn id="30" idx="4"/>
                <a:endCxn id="13" idx="0"/>
              </p:cNvCxnSpPr>
              <p:nvPr/>
            </p:nvCxnSpPr>
            <p:spPr>
              <a:xfrm flipH="1">
                <a:off x="5038861" y="4182040"/>
                <a:ext cx="1279015" cy="426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3" idx="3"/>
                <a:endCxn id="14" idx="0"/>
              </p:cNvCxnSpPr>
              <p:nvPr/>
            </p:nvCxnSpPr>
            <p:spPr>
              <a:xfrm flipH="1">
                <a:off x="4099306" y="5125392"/>
                <a:ext cx="585663" cy="3654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15" idx="0"/>
              </p:cNvCxnSpPr>
              <p:nvPr/>
            </p:nvCxnSpPr>
            <p:spPr>
              <a:xfrm>
                <a:off x="5412440" y="5149143"/>
                <a:ext cx="550995" cy="3417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6568288" y="4487066"/>
                <a:ext cx="1124082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212</a:t>
                </a:r>
              </a:p>
            </p:txBody>
          </p:sp>
          <p:cxnSp>
            <p:nvCxnSpPr>
              <p:cNvPr id="20" name="Straight Arrow Connector 19"/>
              <p:cNvCxnSpPr>
                <a:stCxn id="30" idx="4"/>
                <a:endCxn id="19" idx="0"/>
              </p:cNvCxnSpPr>
              <p:nvPr/>
            </p:nvCxnSpPr>
            <p:spPr>
              <a:xfrm>
                <a:off x="6317876" y="4182040"/>
                <a:ext cx="812453" cy="3050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886889" y="4594347"/>
              <a:ext cx="2850511" cy="409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Flat classification- </a:t>
              </a:r>
              <a:r>
                <a:rPr lang="en-US" sz="1200" dirty="0"/>
                <a:t>predict leaf node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63040" y="4887589"/>
            <a:ext cx="592680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b="1" dirty="0" smtClean="0"/>
              <a:t>Just predicts leaf nodes</a:t>
            </a:r>
          </a:p>
          <a:p>
            <a:pPr lvl="0" algn="ctr"/>
            <a:r>
              <a:rPr lang="en-US" b="1" dirty="0" smtClean="0"/>
              <a:t>Not truly hierarchical</a:t>
            </a:r>
          </a:p>
          <a:p>
            <a:pPr algn="ctr"/>
            <a:r>
              <a:rPr lang="en-US" b="1" dirty="0" smtClean="0"/>
              <a:t>Attribute selection is done for all classes at leaf node level</a:t>
            </a:r>
          </a:p>
          <a:p>
            <a:pPr lvl="0"/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B1D4-59BC-904E-B7C0-687A69D4A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Proposed approach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056405" y="1669369"/>
            <a:ext cx="2542449" cy="1130475"/>
            <a:chOff x="2790264" y="2017026"/>
            <a:chExt cx="5806890" cy="4078977"/>
          </a:xfrm>
        </p:grpSpPr>
        <p:sp>
          <p:nvSpPr>
            <p:cNvPr id="8" name="Rounded Rectangle 7"/>
            <p:cNvSpPr/>
            <p:nvPr/>
          </p:nvSpPr>
          <p:spPr>
            <a:xfrm>
              <a:off x="5213358" y="2017026"/>
              <a:ext cx="1183085" cy="7423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lg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5" name="Group 10"/>
            <p:cNvGrpSpPr/>
            <p:nvPr/>
          </p:nvGrpSpPr>
          <p:grpSpPr>
            <a:xfrm>
              <a:off x="2790264" y="2117914"/>
              <a:ext cx="5806890" cy="3978089"/>
              <a:chOff x="2790264" y="2117914"/>
              <a:chExt cx="5806890" cy="3978089"/>
            </a:xfrm>
          </p:grpSpPr>
          <p:grpSp>
            <p:nvGrpSpPr>
              <p:cNvPr id="6" name="Group 11"/>
              <p:cNvGrpSpPr/>
              <p:nvPr/>
            </p:nvGrpSpPr>
            <p:grpSpPr>
              <a:xfrm>
                <a:off x="2790264" y="2117914"/>
                <a:ext cx="5806890" cy="2130148"/>
                <a:chOff x="2790264" y="2117914"/>
                <a:chExt cx="5806890" cy="2130148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6578396" y="2689265"/>
                  <a:ext cx="1183084" cy="742346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5734914" y="3505717"/>
                  <a:ext cx="1183085" cy="742345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3509810" y="2723031"/>
                  <a:ext cx="1183085" cy="742345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grpSp>
              <p:nvGrpSpPr>
                <p:cNvPr id="7" name="Group 110"/>
                <p:cNvGrpSpPr/>
                <p:nvPr/>
              </p:nvGrpSpPr>
              <p:grpSpPr>
                <a:xfrm>
                  <a:off x="2790264" y="2117914"/>
                  <a:ext cx="5806890" cy="2064126"/>
                  <a:chOff x="2830605" y="1284196"/>
                  <a:chExt cx="5806890" cy="2064126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5432610" y="1284196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800" dirty="0"/>
                      <a:t>R</a:t>
                    </a:r>
                  </a:p>
                </p:txBody>
              </p:sp>
              <p:grpSp>
                <p:nvGrpSpPr>
                  <p:cNvPr id="9" name="Group 112"/>
                  <p:cNvGrpSpPr/>
                  <p:nvPr/>
                </p:nvGrpSpPr>
                <p:grpSpPr>
                  <a:xfrm>
                    <a:off x="2830605" y="1586755"/>
                    <a:ext cx="5806890" cy="1761567"/>
                    <a:chOff x="2830605" y="1586755"/>
                    <a:chExt cx="5806890" cy="1761567"/>
                  </a:xfrm>
                </p:grpSpPr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3704664" y="2003613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6795247" y="1949827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800" dirty="0" smtClean="0"/>
                        <a:t>2</a:t>
                      </a:r>
                      <a:endParaRPr lang="en-US" sz="800" dirty="0"/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830605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11</a:t>
                      </a:r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4578723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12</a:t>
                      </a: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5921188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21</a:t>
                      </a:r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7763436" y="2743204"/>
                      <a:ext cx="874059" cy="60511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600" dirty="0"/>
                        <a:t>22</a:t>
                      </a:r>
                    </a:p>
                  </p:txBody>
                </p:sp>
                <p:cxnSp>
                  <p:nvCxnSpPr>
                    <p:cNvPr id="32" name="Straight Arrow Connector 31"/>
                    <p:cNvCxnSpPr>
                      <a:stCxn id="24" idx="2"/>
                      <a:endCxn id="26" idx="0"/>
                    </p:cNvCxnSpPr>
                    <p:nvPr/>
                  </p:nvCxnSpPr>
                  <p:spPr>
                    <a:xfrm flipH="1">
                      <a:off x="4141694" y="1586755"/>
                      <a:ext cx="1290916" cy="41685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/>
                    <p:cNvCxnSpPr>
                      <a:stCxn id="24" idx="6"/>
                      <a:endCxn id="27" idx="0"/>
                    </p:cNvCxnSpPr>
                    <p:nvPr/>
                  </p:nvCxnSpPr>
                  <p:spPr>
                    <a:xfrm>
                      <a:off x="6306669" y="1586755"/>
                      <a:ext cx="925608" cy="36307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/>
                    <p:cNvCxnSpPr>
                      <a:stCxn id="26" idx="3"/>
                      <a:endCxn id="28" idx="0"/>
                    </p:cNvCxnSpPr>
                    <p:nvPr/>
                  </p:nvCxnSpPr>
                  <p:spPr>
                    <a:xfrm flipH="1">
                      <a:off x="3267635" y="2520114"/>
                      <a:ext cx="565032" cy="22309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Arrow Connector 34"/>
                    <p:cNvCxnSpPr>
                      <a:stCxn id="26" idx="5"/>
                      <a:endCxn id="29" idx="0"/>
                    </p:cNvCxnSpPr>
                    <p:nvPr/>
                  </p:nvCxnSpPr>
                  <p:spPr>
                    <a:xfrm>
                      <a:off x="4450720" y="2520114"/>
                      <a:ext cx="565033" cy="22309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Arrow Connector 35"/>
                    <p:cNvCxnSpPr>
                      <a:stCxn id="27" idx="3"/>
                      <a:endCxn id="30" idx="0"/>
                    </p:cNvCxnSpPr>
                    <p:nvPr/>
                  </p:nvCxnSpPr>
                  <p:spPr>
                    <a:xfrm flipH="1">
                      <a:off x="6358218" y="2466328"/>
                      <a:ext cx="565032" cy="2768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Arrow Connector 36"/>
                    <p:cNvCxnSpPr>
                      <a:stCxn id="27" idx="5"/>
                      <a:endCxn id="31" idx="0"/>
                    </p:cNvCxnSpPr>
                    <p:nvPr/>
                  </p:nvCxnSpPr>
                  <p:spPr>
                    <a:xfrm>
                      <a:off x="7541303" y="2466328"/>
                      <a:ext cx="659163" cy="2768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1" name="Rounded Rectangle 10"/>
              <p:cNvSpPr/>
              <p:nvPr/>
            </p:nvSpPr>
            <p:spPr>
              <a:xfrm>
                <a:off x="4639157" y="4537685"/>
                <a:ext cx="1183084" cy="74234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prstDash val="lg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686046" y="4647827"/>
                <a:ext cx="1042097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509809" y="5490885"/>
                <a:ext cx="1176238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2111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589499" y="5490886"/>
                <a:ext cx="1293407" cy="60511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2112</a:t>
                </a:r>
              </a:p>
            </p:txBody>
          </p:sp>
          <p:cxnSp>
            <p:nvCxnSpPr>
              <p:cNvPr id="15" name="Straight Arrow Connector 14"/>
              <p:cNvCxnSpPr>
                <a:stCxn id="30" idx="4"/>
                <a:endCxn id="12" idx="0"/>
              </p:cNvCxnSpPr>
              <p:nvPr/>
            </p:nvCxnSpPr>
            <p:spPr>
              <a:xfrm flipH="1">
                <a:off x="5207095" y="4182040"/>
                <a:ext cx="1110781" cy="4657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endCxn id="13" idx="0"/>
              </p:cNvCxnSpPr>
              <p:nvPr/>
            </p:nvCxnSpPr>
            <p:spPr>
              <a:xfrm flipH="1">
                <a:off x="4097930" y="5214009"/>
                <a:ext cx="651393" cy="2768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>
              <a:xfrm>
                <a:off x="5367371" y="5214010"/>
                <a:ext cx="868832" cy="2768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567898" y="4485806"/>
                <a:ext cx="1061067" cy="60511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212</a:t>
                </a:r>
              </a:p>
            </p:txBody>
          </p:sp>
          <p:cxnSp>
            <p:nvCxnSpPr>
              <p:cNvPr id="19" name="Straight Arrow Connector 18"/>
              <p:cNvCxnSpPr>
                <a:stCxn id="30" idx="4"/>
                <a:endCxn id="18" idx="0"/>
              </p:cNvCxnSpPr>
              <p:nvPr/>
            </p:nvCxnSpPr>
            <p:spPr>
              <a:xfrm>
                <a:off x="6317876" y="4182040"/>
                <a:ext cx="780555" cy="3037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34"/>
          <p:cNvGrpSpPr/>
          <p:nvPr/>
        </p:nvGrpSpPr>
        <p:grpSpPr>
          <a:xfrm>
            <a:off x="278268" y="3354117"/>
            <a:ext cx="4482988" cy="963476"/>
            <a:chOff x="1315326" y="1557679"/>
            <a:chExt cx="8136367" cy="1941132"/>
          </a:xfrm>
        </p:grpSpPr>
        <p:grpSp>
          <p:nvGrpSpPr>
            <p:cNvPr id="23" name="Group 30"/>
            <p:cNvGrpSpPr/>
            <p:nvPr/>
          </p:nvGrpSpPr>
          <p:grpSpPr>
            <a:xfrm>
              <a:off x="3605030" y="1557679"/>
              <a:ext cx="5846663" cy="1604262"/>
              <a:chOff x="1670521" y="1280940"/>
              <a:chExt cx="4932937" cy="1238139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5519462" y="1933787"/>
                <a:ext cx="1083996" cy="571377"/>
              </a:xfrm>
              <a:prstGeom prst="roundRect">
                <a:avLst/>
              </a:prstGeom>
              <a:pattFill prst="lgGrid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4193182" y="1957657"/>
                <a:ext cx="1211222" cy="555061"/>
              </a:xfrm>
              <a:prstGeom prst="roundRect">
                <a:avLst/>
              </a:prstGeom>
              <a:pattFill prst="pct90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2989749" y="1940845"/>
                <a:ext cx="1063465" cy="572312"/>
              </a:xfrm>
              <a:prstGeom prst="roundRect">
                <a:avLst/>
              </a:prstGeom>
              <a:pattFill prst="wdDnDiag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1670521" y="1968849"/>
                <a:ext cx="1186119" cy="550230"/>
              </a:xfrm>
              <a:prstGeom prst="roundRect">
                <a:avLst/>
              </a:prstGeom>
              <a:pattFill prst="pct30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3259452" y="1280940"/>
                <a:ext cx="1619250" cy="463984"/>
              </a:xfrm>
              <a:prstGeom prst="roundRect">
                <a:avLst/>
              </a:prstGeom>
              <a:pattFill prst="solidDmnd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8" name="Rectangle 3"/>
              <p:cNvSpPr/>
              <p:nvPr/>
            </p:nvSpPr>
            <p:spPr>
              <a:xfrm>
                <a:off x="3518014" y="1396574"/>
                <a:ext cx="968122" cy="22368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(AS)</a:t>
                </a:r>
                <a:r>
                  <a:rPr lang="en-US" sz="900" b="1" i="1" dirty="0"/>
                  <a:t>C11</a:t>
                </a:r>
              </a:p>
            </p:txBody>
          </p:sp>
          <p:sp>
            <p:nvSpPr>
              <p:cNvPr id="49" name="Rectangle 4"/>
              <p:cNvSpPr/>
              <p:nvPr/>
            </p:nvSpPr>
            <p:spPr>
              <a:xfrm>
                <a:off x="1816323" y="2114661"/>
                <a:ext cx="937379" cy="24613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(AS)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C21</a:t>
                </a:r>
              </a:p>
            </p:txBody>
          </p:sp>
          <p:sp>
            <p:nvSpPr>
              <p:cNvPr id="50" name="Rectangle 5"/>
              <p:cNvSpPr/>
              <p:nvPr/>
            </p:nvSpPr>
            <p:spPr>
              <a:xfrm>
                <a:off x="3051598" y="2100231"/>
                <a:ext cx="937285" cy="24842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(AS)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C22</a:t>
                </a:r>
              </a:p>
            </p:txBody>
          </p:sp>
          <p:sp>
            <p:nvSpPr>
              <p:cNvPr id="51" name="Rectangle 6"/>
              <p:cNvSpPr/>
              <p:nvPr/>
            </p:nvSpPr>
            <p:spPr>
              <a:xfrm>
                <a:off x="4384612" y="2099202"/>
                <a:ext cx="879559" cy="24448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(AS)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C23</a:t>
                </a:r>
              </a:p>
            </p:txBody>
          </p:sp>
          <p:sp>
            <p:nvSpPr>
              <p:cNvPr id="52" name="Rectangle 7"/>
              <p:cNvSpPr/>
              <p:nvPr/>
            </p:nvSpPr>
            <p:spPr>
              <a:xfrm>
                <a:off x="5619590" y="2090070"/>
                <a:ext cx="883730" cy="26071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(AS)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C24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30011" y="1576851"/>
              <a:ext cx="3915498" cy="56218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Attribute selection at </a:t>
              </a:r>
              <a:r>
                <a:rPr lang="en-US" sz="900" i="1" dirty="0"/>
                <a:t>ROOT</a:t>
              </a:r>
              <a:r>
                <a:rPr lang="en-US" sz="900" dirty="0"/>
                <a:t> level classifier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15326" y="2475675"/>
              <a:ext cx="2044894" cy="102313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Attribute selection  </a:t>
              </a:r>
              <a:r>
                <a:rPr lang="en-US" sz="900" dirty="0"/>
                <a:t>all</a:t>
              </a:r>
              <a:r>
                <a:rPr lang="en-US" sz="900" i="1" dirty="0"/>
                <a:t> CLASS</a:t>
              </a:r>
              <a:r>
                <a:rPr lang="en-US" sz="900" dirty="0"/>
                <a:t> level classifiers</a:t>
              </a:r>
            </a:p>
          </p:txBody>
        </p:sp>
      </p:grpSp>
      <p:graphicFrame>
        <p:nvGraphicFramePr>
          <p:cNvPr id="53" name="Diagram 52"/>
          <p:cNvGraphicFramePr/>
          <p:nvPr>
            <p:extLst>
              <p:ext uri="{D42A27DB-BD31-4B8C-83A1-F6EECF244321}">
                <p14:modId xmlns:p14="http://schemas.microsoft.com/office/powerpoint/2010/main" val="1008939541"/>
              </p:ext>
            </p:extLst>
          </p:nvPr>
        </p:nvGraphicFramePr>
        <p:xfrm>
          <a:off x="5219362" y="2290046"/>
          <a:ext cx="3568588" cy="406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10"/>
          <p:cNvGrpSpPr/>
          <p:nvPr/>
        </p:nvGrpSpPr>
        <p:grpSpPr>
          <a:xfrm>
            <a:off x="997833" y="4853989"/>
            <a:ext cx="2542449" cy="1009847"/>
            <a:chOff x="2790264" y="2117914"/>
            <a:chExt cx="5806890" cy="4675653"/>
          </a:xfrm>
        </p:grpSpPr>
        <p:grpSp>
          <p:nvGrpSpPr>
            <p:cNvPr id="38" name="Group 11"/>
            <p:cNvGrpSpPr/>
            <p:nvPr/>
          </p:nvGrpSpPr>
          <p:grpSpPr>
            <a:xfrm>
              <a:off x="2790264" y="2117914"/>
              <a:ext cx="5806890" cy="2130148"/>
              <a:chOff x="2790264" y="2117914"/>
              <a:chExt cx="5806890" cy="213014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5734914" y="3505717"/>
                <a:ext cx="1183085" cy="74234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prstDash val="lg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39" name="Group 110"/>
              <p:cNvGrpSpPr/>
              <p:nvPr/>
            </p:nvGrpSpPr>
            <p:grpSpPr>
              <a:xfrm>
                <a:off x="2790264" y="2117914"/>
                <a:ext cx="5806890" cy="2064126"/>
                <a:chOff x="2830605" y="1284196"/>
                <a:chExt cx="5806890" cy="2064126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5432610" y="1284196"/>
                  <a:ext cx="874059" cy="605118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/>
                    <a:t>R</a:t>
                  </a:r>
                </a:p>
              </p:txBody>
            </p:sp>
            <p:grpSp>
              <p:nvGrpSpPr>
                <p:cNvPr id="40" name="Group 112"/>
                <p:cNvGrpSpPr/>
                <p:nvPr/>
              </p:nvGrpSpPr>
              <p:grpSpPr>
                <a:xfrm>
                  <a:off x="2830605" y="1586755"/>
                  <a:ext cx="5806890" cy="1761567"/>
                  <a:chOff x="2830605" y="1586755"/>
                  <a:chExt cx="5806890" cy="1761567"/>
                </a:xfrm>
              </p:grpSpPr>
              <p:sp>
                <p:nvSpPr>
                  <p:cNvPr id="73" name="Oval 72"/>
                  <p:cNvSpPr/>
                  <p:nvPr/>
                </p:nvSpPr>
                <p:spPr>
                  <a:xfrm>
                    <a:off x="3704664" y="2003613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800" dirty="0"/>
                      <a:t>1</a:t>
                    </a:r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6795247" y="1949827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800" dirty="0" smtClean="0"/>
                      <a:t>2</a:t>
                    </a:r>
                    <a:endParaRPr lang="en-US" sz="800" dirty="0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2830605" y="2743204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600" dirty="0"/>
                      <a:t>11</a:t>
                    </a: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4578723" y="2743204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600" dirty="0"/>
                      <a:t>12</a:t>
                    </a:r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5921188" y="2743204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600" dirty="0"/>
                      <a:t>21</a:t>
                    </a:r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>
                  <a:xfrm>
                    <a:off x="7763436" y="2743204"/>
                    <a:ext cx="874059" cy="605118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600" dirty="0"/>
                      <a:t>22</a:t>
                    </a:r>
                  </a:p>
                </p:txBody>
              </p:sp>
              <p:cxnSp>
                <p:nvCxnSpPr>
                  <p:cNvPr id="79" name="Straight Arrow Connector 78"/>
                  <p:cNvCxnSpPr>
                    <a:stCxn id="71" idx="2"/>
                    <a:endCxn id="73" idx="0"/>
                  </p:cNvCxnSpPr>
                  <p:nvPr/>
                </p:nvCxnSpPr>
                <p:spPr>
                  <a:xfrm flipH="1">
                    <a:off x="4141694" y="1586755"/>
                    <a:ext cx="1290916" cy="41685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/>
                  <p:cNvCxnSpPr>
                    <a:stCxn id="71" idx="6"/>
                    <a:endCxn id="74" idx="0"/>
                  </p:cNvCxnSpPr>
                  <p:nvPr/>
                </p:nvCxnSpPr>
                <p:spPr>
                  <a:xfrm>
                    <a:off x="6306669" y="1586755"/>
                    <a:ext cx="925608" cy="36307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>
                    <a:stCxn id="73" idx="3"/>
                    <a:endCxn id="75" idx="0"/>
                  </p:cNvCxnSpPr>
                  <p:nvPr/>
                </p:nvCxnSpPr>
                <p:spPr>
                  <a:xfrm flipH="1">
                    <a:off x="3267635" y="2520114"/>
                    <a:ext cx="565032" cy="22309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Arrow Connector 81"/>
                  <p:cNvCxnSpPr>
                    <a:stCxn id="73" idx="5"/>
                    <a:endCxn id="76" idx="0"/>
                  </p:cNvCxnSpPr>
                  <p:nvPr/>
                </p:nvCxnSpPr>
                <p:spPr>
                  <a:xfrm>
                    <a:off x="4450720" y="2520114"/>
                    <a:ext cx="565033" cy="22309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>
                    <a:stCxn id="74" idx="3"/>
                    <a:endCxn id="77" idx="0"/>
                  </p:cNvCxnSpPr>
                  <p:nvPr/>
                </p:nvCxnSpPr>
                <p:spPr>
                  <a:xfrm flipH="1">
                    <a:off x="6358218" y="2466328"/>
                    <a:ext cx="565032" cy="2768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/>
                  <p:cNvCxnSpPr>
                    <a:stCxn id="74" idx="5"/>
                    <a:endCxn id="78" idx="0"/>
                  </p:cNvCxnSpPr>
                  <p:nvPr/>
                </p:nvCxnSpPr>
                <p:spPr>
                  <a:xfrm>
                    <a:off x="7541303" y="2466328"/>
                    <a:ext cx="659163" cy="2768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8" name="Rounded Rectangle 57"/>
            <p:cNvSpPr/>
            <p:nvPr/>
          </p:nvSpPr>
          <p:spPr>
            <a:xfrm>
              <a:off x="3337664" y="4537681"/>
              <a:ext cx="5137998" cy="22558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lg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4686046" y="4647827"/>
              <a:ext cx="1042097" cy="60511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211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509809" y="5490885"/>
              <a:ext cx="1176238" cy="60511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2111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5589499" y="5490886"/>
              <a:ext cx="1293407" cy="6051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2112</a:t>
              </a:r>
            </a:p>
          </p:txBody>
        </p:sp>
        <p:cxnSp>
          <p:nvCxnSpPr>
            <p:cNvPr id="62" name="Straight Arrow Connector 61"/>
            <p:cNvCxnSpPr>
              <a:stCxn id="77" idx="4"/>
              <a:endCxn id="59" idx="0"/>
            </p:cNvCxnSpPr>
            <p:nvPr/>
          </p:nvCxnSpPr>
          <p:spPr>
            <a:xfrm flipH="1">
              <a:off x="5207095" y="4182040"/>
              <a:ext cx="1110781" cy="4657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endCxn id="60" idx="0"/>
            </p:cNvCxnSpPr>
            <p:nvPr/>
          </p:nvCxnSpPr>
          <p:spPr>
            <a:xfrm flipH="1">
              <a:off x="4097930" y="5214009"/>
              <a:ext cx="651393" cy="276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endCxn id="61" idx="0"/>
            </p:cNvCxnSpPr>
            <p:nvPr/>
          </p:nvCxnSpPr>
          <p:spPr>
            <a:xfrm>
              <a:off x="5367371" y="5214010"/>
              <a:ext cx="868832" cy="276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6567898" y="4485806"/>
              <a:ext cx="1061067" cy="60511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212</a:t>
              </a:r>
            </a:p>
          </p:txBody>
        </p:sp>
        <p:cxnSp>
          <p:nvCxnSpPr>
            <p:cNvPr id="66" name="Straight Arrow Connector 65"/>
            <p:cNvCxnSpPr>
              <a:stCxn id="77" idx="4"/>
              <a:endCxn id="65" idx="0"/>
            </p:cNvCxnSpPr>
            <p:nvPr/>
          </p:nvCxnSpPr>
          <p:spPr>
            <a:xfrm>
              <a:off x="6317876" y="4182040"/>
              <a:ext cx="780555" cy="303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2839727" y="5532723"/>
            <a:ext cx="663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Training</a:t>
            </a:r>
            <a:endParaRPr lang="en-US" sz="1050" dirty="0"/>
          </a:p>
        </p:txBody>
      </p:sp>
      <p:cxnSp>
        <p:nvCxnSpPr>
          <p:cNvPr id="87" name="Straight Arrow Connector 86"/>
          <p:cNvCxnSpPr>
            <a:endCxn id="31" idx="6"/>
          </p:cNvCxnSpPr>
          <p:nvPr/>
        </p:nvCxnSpPr>
        <p:spPr>
          <a:xfrm flipH="1" flipV="1">
            <a:off x="3598854" y="2185542"/>
            <a:ext cx="1774258" cy="525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43" idx="3"/>
          </p:cNvCxnSpPr>
          <p:nvPr/>
        </p:nvCxnSpPr>
        <p:spPr>
          <a:xfrm flipH="1">
            <a:off x="4761256" y="3923288"/>
            <a:ext cx="634785" cy="344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78" idx="6"/>
          </p:cNvCxnSpPr>
          <p:nvPr/>
        </p:nvCxnSpPr>
        <p:spPr>
          <a:xfrm flipH="1">
            <a:off x="3540282" y="4889241"/>
            <a:ext cx="1656869" cy="345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C02F-613E-F841-BA8A-8495CA83CCA3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879775"/>
              </p:ext>
            </p:extLst>
          </p:nvPr>
        </p:nvGraphicFramePr>
        <p:xfrm>
          <a:off x="1752600" y="622300"/>
          <a:ext cx="5638800" cy="561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Document" r:id="rId3" imgW="5638800" imgH="5613400" progId="Word.Document.12">
                  <p:embed/>
                </p:oleObj>
              </mc:Choice>
              <mc:Fallback>
                <p:oleObj name="Document" r:id="rId3" imgW="5638800" imgH="561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622300"/>
                        <a:ext cx="5638800" cy="561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B0FC-E01A-714C-A6EF-4B21D0A18F9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77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059" y="984036"/>
            <a:ext cx="64203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1a4p</a:t>
            </a:r>
            <a:r>
              <a:rPr lang="en-US" dirty="0"/>
              <a:t>	</a:t>
            </a:r>
            <a:r>
              <a:rPr lang="en-US" dirty="0" smtClean="0"/>
              <a:t>ENSG00000197747		(H. sapien)</a:t>
            </a:r>
            <a:endParaRPr lang="en-US" dirty="0"/>
          </a:p>
          <a:p>
            <a:pPr lvl="1"/>
            <a:r>
              <a:rPr lang="en-US" dirty="0"/>
              <a:t>1alv	</a:t>
            </a:r>
            <a:r>
              <a:rPr lang="en-US" dirty="0" smtClean="0"/>
              <a:t>	ENSG00000126247		(H. sapien)</a:t>
            </a:r>
            <a:endParaRPr lang="en-US" dirty="0"/>
          </a:p>
          <a:p>
            <a:pPr lvl="1"/>
            <a:r>
              <a:rPr lang="en-US" dirty="0" smtClean="0"/>
              <a:t>1eg3</a:t>
            </a:r>
            <a:r>
              <a:rPr lang="en-US" dirty="0"/>
              <a:t>	</a:t>
            </a:r>
            <a:r>
              <a:rPr lang="en-US" dirty="0" smtClean="0"/>
              <a:t>	ENSG00000198947</a:t>
            </a:r>
            <a:r>
              <a:rPr lang="en-US" dirty="0" smtClean="0"/>
              <a:t>		(H. sapien)</a:t>
            </a:r>
            <a:endParaRPr lang="en-US" dirty="0"/>
          </a:p>
          <a:p>
            <a:pPr lvl="1"/>
            <a:r>
              <a:rPr lang="en-US" dirty="0"/>
              <a:t>1h8b	</a:t>
            </a:r>
            <a:r>
              <a:rPr lang="en-US" dirty="0" smtClean="0"/>
              <a:t>ENSG00000077522 	(H. sapien)</a:t>
            </a:r>
            <a:endParaRPr lang="en-US" dirty="0"/>
          </a:p>
          <a:p>
            <a:pPr lvl="1"/>
            <a:r>
              <a:rPr lang="en-US" dirty="0" smtClean="0"/>
              <a:t>1j7q</a:t>
            </a:r>
            <a:r>
              <a:rPr lang="en-US" dirty="0"/>
              <a:t>	</a:t>
            </a:r>
            <a:r>
              <a:rPr lang="en-US" dirty="0" smtClean="0"/>
              <a:t>	Ca Vector Protein 		(B. lanceolatum )</a:t>
            </a:r>
            <a:endParaRPr lang="en-US" dirty="0"/>
          </a:p>
          <a:p>
            <a:pPr lvl="1"/>
            <a:r>
              <a:rPr lang="en-US" dirty="0"/>
              <a:t>1k8u 	</a:t>
            </a:r>
            <a:r>
              <a:rPr lang="en-US" dirty="0" smtClean="0"/>
              <a:t>ENSG00000197956 	(H. sapien)</a:t>
            </a:r>
            <a:endParaRPr lang="en-US" dirty="0"/>
          </a:p>
          <a:p>
            <a:pPr lvl="1"/>
            <a:r>
              <a:rPr lang="en-US" dirty="0"/>
              <a:t>1k94	</a:t>
            </a:r>
            <a:r>
              <a:rPr lang="en-US" dirty="0" smtClean="0"/>
              <a:t>	ENSG00000115271 	(H. sapien)</a:t>
            </a:r>
            <a:endParaRPr lang="en-US" dirty="0"/>
          </a:p>
          <a:p>
            <a:pPr lvl="1"/>
            <a:r>
              <a:rPr lang="en-US" dirty="0"/>
              <a:t>1k9u	</a:t>
            </a:r>
            <a:r>
              <a:rPr lang="en-US" dirty="0" smtClean="0"/>
              <a:t>	Ca-binding </a:t>
            </a:r>
            <a:r>
              <a:rPr lang="en-US" dirty="0" smtClean="0"/>
              <a:t>protein</a:t>
            </a:r>
            <a:r>
              <a:rPr lang="en-US" dirty="0" smtClean="0"/>
              <a:t>		(P. pratense)</a:t>
            </a:r>
            <a:endParaRPr lang="en-US" dirty="0"/>
          </a:p>
          <a:p>
            <a:pPr lvl="1"/>
            <a:r>
              <a:rPr lang="en-US" dirty="0"/>
              <a:t>1m45	</a:t>
            </a:r>
            <a:r>
              <a:rPr lang="en-US" dirty="0" smtClean="0"/>
              <a:t>ENSG00000100427 	(H. sapien)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0356" y="3917155"/>
            <a:ext cx="396274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Test Protein: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1iio is a Hypothetical Protein (</a:t>
            </a:r>
            <a:r>
              <a:rPr lang="en-US" i="1" dirty="0">
                <a:solidFill>
                  <a:srgbClr val="FF0000"/>
                </a:solidFill>
              </a:rPr>
              <a:t>M. thermoautotrophicum</a:t>
            </a:r>
            <a:r>
              <a:rPr lang="en-US" i="1" dirty="0" smtClean="0">
                <a:solidFill>
                  <a:srgbClr val="FF0000"/>
                </a:solidFill>
              </a:rPr>
              <a:t>) is grouped with this Ca</a:t>
            </a:r>
            <a:r>
              <a:rPr lang="en-US" i="1" baseline="30000" dirty="0" smtClean="0">
                <a:solidFill>
                  <a:srgbClr val="FF0000"/>
                </a:solidFill>
              </a:rPr>
              <a:t>+</a:t>
            </a:r>
            <a:r>
              <a:rPr lang="en-US" i="1" dirty="0" smtClean="0">
                <a:solidFill>
                  <a:srgbClr val="FF0000"/>
                </a:solidFill>
              </a:rPr>
              <a:t> binding protein. 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b="1" i="1" dirty="0" smtClean="0"/>
              <a:t>Hypothesis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</a:rPr>
              <a:t>: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1iio </a:t>
            </a:r>
            <a:r>
              <a:rPr lang="en-US" b="1" dirty="0"/>
              <a:t>exhibits Ca</a:t>
            </a:r>
            <a:r>
              <a:rPr lang="en-US" b="1" baseline="30000" dirty="0"/>
              <a:t>2+ </a:t>
            </a:r>
            <a:r>
              <a:rPr lang="en-US" b="1" dirty="0"/>
              <a:t>binding activity in </a:t>
            </a:r>
            <a:r>
              <a:rPr lang="en-US" b="1" i="1" dirty="0"/>
              <a:t>M. thermoautotrophicum</a:t>
            </a:r>
            <a:r>
              <a:rPr lang="en-US" b="1" dirty="0"/>
              <a:t>, possibly through a EF hand or EF hand-like motif.</a:t>
            </a:r>
          </a:p>
          <a:p>
            <a:endParaRPr lang="en-US" i="1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4" descr="http://www.rcsb.org/pdb/images/1alv_bio_r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67" y="3541505"/>
            <a:ext cx="3433658" cy="34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5491" y="329231"/>
            <a:ext cx="586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Discovery- Ca</a:t>
            </a:r>
            <a:r>
              <a:rPr lang="en-US" sz="2800" baseline="30000" dirty="0" smtClean="0">
                <a:solidFill>
                  <a:srgbClr val="000000"/>
                </a:solidFill>
              </a:rPr>
              <a:t>+ </a:t>
            </a:r>
            <a:r>
              <a:rPr lang="en-US" sz="2800" dirty="0" smtClean="0">
                <a:solidFill>
                  <a:srgbClr val="000000"/>
                </a:solidFill>
              </a:rPr>
              <a:t>Binding</a:t>
            </a:r>
            <a:r>
              <a:rPr lang="en-US" sz="2800" baseline="30000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Protein Family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01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9958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45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62950" cy="435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228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Molecular Function </a:t>
            </a:r>
            <a:r>
              <a:rPr lang="en-US" dirty="0" smtClean="0"/>
              <a:t>Enrichment Of the 7 annotated protein/genes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352800"/>
            <a:ext cx="828675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4419600"/>
            <a:ext cx="828675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5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Significance </a:t>
            </a:r>
            <a:r>
              <a:rPr lang="en-US" dirty="0" smtClean="0"/>
              <a:t>of protein </a:t>
            </a:r>
            <a:r>
              <a:rPr lang="de-DE" dirty="0" smtClean="0"/>
              <a:t>3D/ </a:t>
            </a:r>
            <a:r>
              <a:rPr lang="de-DE" dirty="0" err="1" smtClean="0"/>
              <a:t>Tertiary</a:t>
            </a:r>
            <a:r>
              <a:rPr lang="en-US" dirty="0" smtClean="0"/>
              <a:t> </a:t>
            </a:r>
            <a:r>
              <a:rPr lang="en-US" dirty="0" smtClean="0"/>
              <a:t>structure comparison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3655"/>
              </p:ext>
            </p:extLst>
          </p:nvPr>
        </p:nvGraphicFramePr>
        <p:xfrm>
          <a:off x="523240" y="2226468"/>
          <a:ext cx="8134350" cy="398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13566" y="3701396"/>
            <a:ext cx="2546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Substrate interaction</a:t>
            </a:r>
          </a:p>
          <a:p>
            <a:r>
              <a:rPr lang="en-US" sz="2000" b="1" dirty="0" smtClean="0"/>
              <a:t>Metabolic pathways</a:t>
            </a:r>
          </a:p>
          <a:p>
            <a:r>
              <a:rPr lang="en-US" sz="2000" b="1" dirty="0" smtClean="0"/>
              <a:t>Disease pathways</a:t>
            </a:r>
            <a:endParaRPr lang="en-US" sz="2000" b="1" dirty="0"/>
          </a:p>
        </p:txBody>
      </p:sp>
      <p:sp>
        <p:nvSpPr>
          <p:cNvPr id="6" name="Up Arrow 5"/>
          <p:cNvSpPr/>
          <p:nvPr/>
        </p:nvSpPr>
        <p:spPr>
          <a:xfrm rot="1833014">
            <a:off x="6825065" y="4729304"/>
            <a:ext cx="168033" cy="438863"/>
          </a:xfrm>
          <a:prstGeom prst="upArrow">
            <a:avLst>
              <a:gd name="adj1" fmla="val 604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485" y="3701396"/>
            <a:ext cx="2845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Drug design</a:t>
            </a:r>
          </a:p>
          <a:p>
            <a:r>
              <a:rPr lang="en-US" sz="2000" b="1" dirty="0" smtClean="0"/>
              <a:t>Drug delivery</a:t>
            </a:r>
          </a:p>
          <a:p>
            <a:r>
              <a:rPr lang="en-US" sz="2000" b="1" dirty="0" smtClean="0"/>
              <a:t>Pharmacophore design</a:t>
            </a:r>
          </a:p>
        </p:txBody>
      </p:sp>
      <p:sp>
        <p:nvSpPr>
          <p:cNvPr id="8" name="Up Arrow 7"/>
          <p:cNvSpPr/>
          <p:nvPr/>
        </p:nvSpPr>
        <p:spPr>
          <a:xfrm rot="20005149">
            <a:off x="1620720" y="4729631"/>
            <a:ext cx="159702" cy="4382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FC2B-05A8-754D-8EF5-43CEEA661EA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8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49466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Functional </a:t>
            </a:r>
            <a:r>
              <a:rPr lang="en-US" dirty="0" smtClean="0"/>
              <a:t>Enrichment Of the 7 annotated protein/genes reveals 5 that have know EF hand </a:t>
            </a:r>
            <a:r>
              <a:rPr lang="en-US" dirty="0" smtClean="0"/>
              <a:t>motifs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http://en.wikipedia.org/wiki/EF_hand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1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Structural representation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unctional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prediction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lassification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5" y="4096405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Conclusion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395-E9DB-2F42-934F-C8FD727A9937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4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15" y="1389019"/>
            <a:ext cx="8132846" cy="496733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b="1" dirty="0" smtClean="0">
                <a:solidFill>
                  <a:schemeClr val="tx1"/>
                </a:solidFill>
              </a:rPr>
              <a:t>pairwise global structural similarity</a:t>
            </a:r>
            <a:r>
              <a:rPr lang="en-US" sz="2400" dirty="0" smtClean="0">
                <a:solidFill>
                  <a:schemeClr val="tx1"/>
                </a:solidFill>
              </a:rPr>
              <a:t> measure calculated using TSR in </a:t>
            </a:r>
            <a:r>
              <a:rPr lang="de-DE" sz="2400" dirty="0" smtClean="0">
                <a:solidFill>
                  <a:schemeClr val="tx1"/>
                </a:solidFill>
              </a:rPr>
              <a:t>3-D</a:t>
            </a:r>
            <a:r>
              <a:rPr lang="en-US" sz="2400" dirty="0" smtClean="0">
                <a:solidFill>
                  <a:schemeClr val="tx1"/>
                </a:solidFill>
              </a:rPr>
              <a:t> have been found to be comparable to other methods.</a:t>
            </a:r>
          </a:p>
          <a:p>
            <a:pPr marL="0" indent="0">
              <a:buNone/>
            </a:pPr>
            <a:endParaRPr lang="en-US" sz="2400" i="1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TSR in </a:t>
            </a:r>
            <a:r>
              <a:rPr lang="de-DE" sz="2400" dirty="0" smtClean="0">
                <a:solidFill>
                  <a:schemeClr val="tx1"/>
                </a:solidFill>
              </a:rPr>
              <a:t>3-D</a:t>
            </a:r>
            <a:r>
              <a:rPr lang="en-US" sz="2400" dirty="0" smtClean="0">
                <a:solidFill>
                  <a:schemeClr val="tx1"/>
                </a:solidFill>
              </a:rPr>
              <a:t> can </a:t>
            </a:r>
            <a:r>
              <a:rPr lang="en-US" sz="2400" b="1" dirty="0" smtClean="0">
                <a:solidFill>
                  <a:schemeClr val="tx1"/>
                </a:solidFill>
              </a:rPr>
              <a:t>identify local similarity</a:t>
            </a:r>
            <a:r>
              <a:rPr lang="en-US" sz="2400" dirty="0" smtClean="0">
                <a:solidFill>
                  <a:schemeClr val="tx1"/>
                </a:solidFill>
              </a:rPr>
              <a:t> and </a:t>
            </a:r>
            <a:r>
              <a:rPr lang="en-US" sz="2400" b="1" dirty="0" smtClean="0">
                <a:solidFill>
                  <a:schemeClr val="tx1"/>
                </a:solidFill>
              </a:rPr>
              <a:t>structural motifs 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TSR in </a:t>
            </a:r>
            <a:r>
              <a:rPr lang="de-DE" sz="2400" dirty="0" smtClean="0">
                <a:solidFill>
                  <a:schemeClr val="tx1"/>
                </a:solidFill>
              </a:rPr>
              <a:t>3-D</a:t>
            </a:r>
            <a:r>
              <a:rPr lang="en-US" sz="2400" dirty="0" smtClean="0">
                <a:solidFill>
                  <a:schemeClr val="tx1"/>
                </a:solidFill>
              </a:rPr>
              <a:t> can be used to perform </a:t>
            </a:r>
            <a:r>
              <a:rPr lang="en-US" sz="2400" b="1" dirty="0" smtClean="0">
                <a:solidFill>
                  <a:schemeClr val="tx1"/>
                </a:solidFill>
              </a:rPr>
              <a:t>structural classification</a:t>
            </a:r>
            <a:r>
              <a:rPr lang="en-US" sz="2400" dirty="0" smtClean="0">
                <a:solidFill>
                  <a:schemeClr val="tx1"/>
                </a:solidFill>
              </a:rPr>
              <a:t> based on protein structure taxonomy.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021D-1412-3748-8584-6E25F1007D29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8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Conclusion- Functional </a:t>
            </a:r>
            <a:r>
              <a:rPr lang="en-US" dirty="0" smtClean="0"/>
              <a:t>Annotation and Gene Annotation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79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05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Alanine-x-glutamate-x-leucine</a:t>
            </a:r>
            <a:r>
              <a:rPr lang="en-US" sz="2400" dirty="0" smtClean="0"/>
              <a:t> </a:t>
            </a:r>
            <a:r>
              <a:rPr lang="en-US" dirty="0" smtClean="0"/>
              <a:t>Motif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239265" y="2893439"/>
                <a:ext cx="3733558" cy="17197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Where a1,a2,a3  {ALA, GLU, LEU}</a:t>
                </a:r>
              </a:p>
              <a:p>
                <a:pPr marL="0" indent="0">
                  <a:buNone/>
                </a:pPr>
                <a:r>
                  <a:rPr lang="en-US" sz="2000" dirty="0" smtClean="0"/>
                  <a:t>Most common permutation:</a:t>
                </a:r>
              </a:p>
              <a:p>
                <a:pPr lvl="1"/>
                <a:r>
                  <a:rPr lang="en-US" sz="1600" dirty="0" smtClean="0"/>
                  <a:t>a1=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ALA </a:t>
                </a:r>
              </a:p>
              <a:p>
                <a:pPr lvl="1"/>
                <a:r>
                  <a:rPr lang="en-US" sz="1600" dirty="0" smtClean="0"/>
                  <a:t>a2= GLU</a:t>
                </a:r>
              </a:p>
              <a:p>
                <a:pPr lvl="1"/>
                <a:r>
                  <a:rPr lang="en-US" sz="1600" dirty="0" smtClean="0"/>
                  <a:t>a3 = LEU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39265" y="2893439"/>
                <a:ext cx="3733558" cy="1719750"/>
              </a:xfrm>
              <a:blipFill rotWithShape="0">
                <a:blip r:embed="rId2"/>
                <a:stretch>
                  <a:fillRect l="-1631" t="-3901" r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39069" y="1395691"/>
            <a:ext cx="4187001" cy="5050410"/>
            <a:chOff x="481404" y="1532237"/>
            <a:chExt cx="4187001" cy="5157503"/>
          </a:xfrm>
        </p:grpSpPr>
        <p:grpSp>
          <p:nvGrpSpPr>
            <p:cNvPr id="5" name="Group 4"/>
            <p:cNvGrpSpPr/>
            <p:nvPr/>
          </p:nvGrpSpPr>
          <p:grpSpPr>
            <a:xfrm>
              <a:off x="481404" y="1532237"/>
              <a:ext cx="4187001" cy="5157503"/>
              <a:chOff x="685800" y="609600"/>
              <a:chExt cx="4187001" cy="537689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5800" y="609600"/>
                <a:ext cx="4114800" cy="2514600"/>
                <a:chOff x="1219200" y="1447800"/>
                <a:chExt cx="5235575" cy="3924300"/>
              </a:xfrm>
            </p:grpSpPr>
            <p:pic>
              <p:nvPicPr>
                <p:cNvPr id="18" name="Picture 11" descr="1xbc 451 452 45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1752600"/>
                  <a:ext cx="1806575" cy="2005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0" descr="1xbc global 451 452 45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9200" y="1447800"/>
                  <a:ext cx="3238500" cy="3924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257300" y="2071687"/>
                  <a:ext cx="834496" cy="432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1xbc</a:t>
                  </a:r>
                </a:p>
              </p:txBody>
            </p:sp>
            <p:sp>
              <p:nvSpPr>
                <p:cNvPr id="21" name="Oval 4"/>
                <p:cNvSpPr>
                  <a:spLocks noChangeArrowheads="1"/>
                </p:cNvSpPr>
                <p:nvPr/>
              </p:nvSpPr>
              <p:spPr bwMode="auto">
                <a:xfrm>
                  <a:off x="1600200" y="2667000"/>
                  <a:ext cx="1143000" cy="1143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5410200" y="2667000"/>
                  <a:ext cx="152400" cy="5334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5181600" y="2209800"/>
                  <a:ext cx="228600" cy="9906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>
                  <a:off x="5181600" y="2209800"/>
                  <a:ext cx="381000" cy="4572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35824" y="4531606"/>
                  <a:ext cx="1758245" cy="432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A451 E452 L453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758001" y="3383816"/>
                <a:ext cx="4114800" cy="2602678"/>
                <a:chOff x="762000" y="965460"/>
                <a:chExt cx="5821363" cy="3816090"/>
              </a:xfrm>
            </p:grpSpPr>
            <p:sp>
              <p:nvSpPr>
                <p:cNvPr id="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303514" y="965460"/>
                  <a:ext cx="760236" cy="4061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1r0p</a:t>
                  </a:r>
                </a:p>
              </p:txBody>
            </p:sp>
            <p:sp>
              <p:nvSpPr>
                <p:cNvPr id="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441700" y="4023446"/>
                  <a:ext cx="227330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/>
                    <a:t>A1251 E1253 L1255</a:t>
                  </a: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762000" y="1371600"/>
                  <a:ext cx="5821363" cy="3409950"/>
                  <a:chOff x="762000" y="1371600"/>
                  <a:chExt cx="5821363" cy="3409950"/>
                </a:xfrm>
              </p:grpSpPr>
              <p:pic>
                <p:nvPicPr>
                  <p:cNvPr id="11" name="Picture 4" descr="1r0p global 1251 1253 125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000" y="1371600"/>
                    <a:ext cx="2603500" cy="3409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2438400" y="3505200"/>
                    <a:ext cx="762000" cy="685800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pic>
                <p:nvPicPr>
                  <p:cNvPr id="13" name="Picture 7" descr="1r0p 1251 1253 125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43400" y="1828800"/>
                    <a:ext cx="2239963" cy="22574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15000" y="2667000"/>
                    <a:ext cx="152400" cy="7620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" name="Line 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24400" y="2514600"/>
                    <a:ext cx="1143000" cy="1524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724400" y="2514600"/>
                    <a:ext cx="990600" cy="9144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3290180" y="3076575"/>
                    <a:ext cx="1879160" cy="602583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1754022" y="2230658"/>
              <a:ext cx="1794891" cy="4594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7EF4-34AD-BE48-A110-D19FE0312CE2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6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5242" y="1022142"/>
            <a:ext cx="6518308" cy="2612041"/>
            <a:chOff x="710418" y="1022142"/>
            <a:chExt cx="8265942" cy="40070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752600"/>
              <a:ext cx="2325172" cy="3276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15000" y="102214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2r5t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629400" y="3276600"/>
              <a:ext cx="609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7731" y="3390900"/>
              <a:ext cx="1408629" cy="47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GGLLDH</a:t>
              </a:r>
              <a:endParaRPr lang="en-US" sz="1400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18" y="1570193"/>
              <a:ext cx="2476371" cy="341281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981200" y="3581400"/>
              <a:ext cx="609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3712140"/>
              <a:ext cx="1408629" cy="47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GGLLDH</a:t>
              </a:r>
              <a:endParaRPr lang="en-US" sz="1400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1100" y="121401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2etr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570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GGLLDH Motif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9" y="4114705"/>
            <a:ext cx="3276600" cy="2215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83" y="3996025"/>
            <a:ext cx="3587953" cy="2222674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6" idx="2"/>
            <a:endCxn id="12" idx="0"/>
          </p:cNvCxnSpPr>
          <p:nvPr/>
        </p:nvCxnSpPr>
        <p:spPr>
          <a:xfrm>
            <a:off x="2051643" y="3604071"/>
            <a:ext cx="26576" cy="510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2"/>
            <a:endCxn id="13" idx="0"/>
          </p:cNvCxnSpPr>
          <p:nvPr/>
        </p:nvCxnSpPr>
        <p:spPr>
          <a:xfrm>
            <a:off x="5577975" y="3634183"/>
            <a:ext cx="1061285" cy="361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CE8C-D9A0-584B-8EE0-569029D7ADE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7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891658"/>
            <a:ext cx="4033425" cy="2553385"/>
            <a:chOff x="304800" y="1208484"/>
            <a:chExt cx="4033425" cy="3534505"/>
          </a:xfrm>
        </p:grpSpPr>
        <p:sp>
          <p:nvSpPr>
            <p:cNvPr id="3" name="TextBox 2"/>
            <p:cNvSpPr txBox="1"/>
            <p:nvPr/>
          </p:nvSpPr>
          <p:spPr>
            <a:xfrm>
              <a:off x="849337" y="12084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2nru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4800" y="1586132"/>
              <a:ext cx="2651760" cy="3156857"/>
              <a:chOff x="304800" y="1586132"/>
              <a:chExt cx="2651760" cy="31568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586132"/>
                <a:ext cx="2651760" cy="3156857"/>
              </a:xfrm>
              <a:prstGeom prst="rect">
                <a:avLst/>
              </a:prstGeom>
            </p:spPr>
          </p:pic>
          <p:sp>
            <p:nvSpPr>
              <p:cNvPr id="4" name="Oval 3"/>
              <p:cNvSpPr/>
              <p:nvPr/>
            </p:nvSpPr>
            <p:spPr>
              <a:xfrm>
                <a:off x="1618957" y="3276600"/>
                <a:ext cx="1185203" cy="685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929597" y="3434834"/>
              <a:ext cx="140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LEHIHRDD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399" y="1216800"/>
            <a:ext cx="3549706" cy="2187713"/>
            <a:chOff x="5486399" y="1216800"/>
            <a:chExt cx="3549706" cy="3730618"/>
          </a:xfrm>
        </p:grpSpPr>
        <p:grpSp>
          <p:nvGrpSpPr>
            <p:cNvPr id="15" name="Group 14"/>
            <p:cNvGrpSpPr/>
            <p:nvPr/>
          </p:nvGrpSpPr>
          <p:grpSpPr>
            <a:xfrm>
              <a:off x="5486399" y="1605782"/>
              <a:ext cx="2122321" cy="3341636"/>
              <a:chOff x="5486399" y="1605782"/>
              <a:chExt cx="2122321" cy="334163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399" y="1605782"/>
                <a:ext cx="2122321" cy="3341636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6358597" y="3048000"/>
                <a:ext cx="1185203" cy="685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7477" y="3206234"/>
              <a:ext cx="140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LHEIHRDD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58547" y="12168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3dtc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8744"/>
          </a:xfrm>
        </p:spPr>
        <p:txBody>
          <a:bodyPr/>
          <a:lstStyle/>
          <a:p>
            <a:pPr algn="ctr"/>
            <a:r>
              <a:rPr lang="en-US" dirty="0" smtClean="0"/>
              <a:t>LEHIHRDD Motif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01576" y="3870753"/>
            <a:ext cx="4076700" cy="2802147"/>
            <a:chOff x="228600" y="1992867"/>
            <a:chExt cx="4076700" cy="2802147"/>
          </a:xfrm>
        </p:grpSpPr>
        <p:sp>
          <p:nvSpPr>
            <p:cNvPr id="19" name="TextBox 18"/>
            <p:cNvSpPr txBox="1"/>
            <p:nvPr/>
          </p:nvSpPr>
          <p:spPr>
            <a:xfrm>
              <a:off x="2134772" y="199286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L302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298147"/>
              <a:ext cx="3829050" cy="23122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68980" y="227372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E304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05200" y="32004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H306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7329" y="38716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I308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43000" y="2192325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H309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3000" y="442568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R310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2775685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D311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08992" y="3374231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D369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71431" y="3350473"/>
            <a:ext cx="3344453" cy="3241367"/>
            <a:chOff x="5657850" y="1399511"/>
            <a:chExt cx="3344453" cy="339550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247" y="1683878"/>
              <a:ext cx="2536006" cy="31111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58000" y="22098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L256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02203" y="287011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257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01000" y="1399511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259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73603" y="356973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I265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57900" y="287011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H266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48268" y="4206066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R267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57850" y="387168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L268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34250" y="355889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05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D331</a:t>
              </a:r>
              <a:endParaRPr lang="en-US" b="1" dirty="0">
                <a:solidFill>
                  <a:srgbClr val="1C05C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5BCB4-D22C-DE4B-B5D4-2476DC799BBA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48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based multiple class amino acid, angle and length group memberships. This membership is defined by the ability/ probability of an amino acid to be in a given class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Hierarchical data base for substructure.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EB4-1206-3C4B-B125-66591B6648AF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577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46259"/>
            <a:ext cx="7886700" cy="1440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Thank you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DE55-1F59-A046-92D4-1CD470D87511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6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856" y="15346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1854" y="214426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rgbClr val="E7E6E6"/>
                </a:solidFill>
              </a:rPr>
              <a:t>Protein Structure</a:t>
            </a:r>
            <a:endParaRPr lang="en-US" sz="2000" b="1" dirty="0">
              <a:solidFill>
                <a:srgbClr val="E7E6E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854" y="2744853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Need for Protein Structure Comparison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854" y="3401112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000000"/>
                </a:solidFill>
              </a:rPr>
              <a:t>Steps for Comparing Protein Structures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686" y="4042750"/>
            <a:ext cx="7772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000" dirty="0" smtClean="0">
                <a:solidFill>
                  <a:schemeClr val="bg2"/>
                </a:solidFill>
              </a:rPr>
              <a:t>Methods of Comparison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Center for Advanced Computer Studies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A53D-1A15-ED4C-B700-0F9E6A6BC0F8}" type="datetime1">
              <a:rPr lang="en-US" smtClean="0"/>
              <a:t>3/3/17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04C-D1DC-4FA1-992A-F40497B598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1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12158</TotalTime>
  <Words>3900</Words>
  <Application>Microsoft Macintosh PowerPoint</Application>
  <PresentationFormat>On-screen Show (4:3)</PresentationFormat>
  <Paragraphs>940</Paragraphs>
  <Slides>88</Slides>
  <Notes>19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Document</vt:lpstr>
      <vt:lpstr>Protein 3-D Structure Representation for Alignment-Free Comparison and Structural Motif Discovery of Proteins </vt:lpstr>
      <vt:lpstr>Outline</vt:lpstr>
      <vt:lpstr>Outline</vt:lpstr>
      <vt:lpstr>Outline</vt:lpstr>
      <vt:lpstr>PowerPoint Presentation</vt:lpstr>
      <vt:lpstr>PowerPoint Presentation</vt:lpstr>
      <vt:lpstr>Outline</vt:lpstr>
      <vt:lpstr>Significance of protein 3D/ Tertiary structure comparison</vt:lpstr>
      <vt:lpstr>Outline</vt:lpstr>
      <vt:lpstr>Steps for Comparing Protein Structures</vt:lpstr>
      <vt:lpstr>Challenges</vt:lpstr>
      <vt:lpstr>Outline</vt:lpstr>
      <vt:lpstr> “Unit” in 3D</vt:lpstr>
      <vt:lpstr>Outline</vt:lpstr>
      <vt:lpstr>Outline</vt:lpstr>
      <vt:lpstr>Rigid vs. Flexible</vt:lpstr>
      <vt:lpstr>Limitations of coordinate assignment methods</vt:lpstr>
      <vt:lpstr>PowerPoint Presentation</vt:lpstr>
      <vt:lpstr>Outline</vt:lpstr>
      <vt:lpstr>Non sequential comparisons</vt:lpstr>
      <vt:lpstr>Outline</vt:lpstr>
      <vt:lpstr>Global vs. Local Comparison</vt:lpstr>
      <vt:lpstr>Outline</vt:lpstr>
      <vt:lpstr>Outline</vt:lpstr>
      <vt:lpstr>Outline</vt:lpstr>
      <vt:lpstr>Protein structure comparison using Structural Alignment</vt:lpstr>
      <vt:lpstr>Inter-atomic distance</vt:lpstr>
      <vt:lpstr>Intra-atomic distance</vt:lpstr>
      <vt:lpstr>Challenges with alignment</vt:lpstr>
      <vt:lpstr>Outline</vt:lpstr>
      <vt:lpstr>Descriptor based methods</vt:lpstr>
      <vt:lpstr>Advantage</vt:lpstr>
      <vt:lpstr>Outline</vt:lpstr>
      <vt:lpstr>Statistical Equivalence and Reliability</vt:lpstr>
      <vt:lpstr>Challenges with Descriptor based Method </vt:lpstr>
      <vt:lpstr>Outline</vt:lpstr>
      <vt:lpstr>Choice of Structural Unit</vt:lpstr>
      <vt:lpstr>Structural Unit</vt:lpstr>
      <vt:lpstr>Feature Space</vt:lpstr>
      <vt:lpstr>Structural Patch represented by quintuple of features</vt:lpstr>
      <vt:lpstr>Sample Feature Space</vt:lpstr>
      <vt:lpstr>Feature Space</vt:lpstr>
      <vt:lpstr>Patch Fingerprint</vt:lpstr>
      <vt:lpstr>Structural Fingerprints </vt:lpstr>
      <vt:lpstr>PowerPoint Presentation</vt:lpstr>
      <vt:lpstr>Key Calculations</vt:lpstr>
      <vt:lpstr>Key Calculations</vt:lpstr>
      <vt:lpstr>Discretization – Flexibility To Comparison </vt:lpstr>
      <vt:lpstr>Adaptive binning</vt:lpstr>
      <vt:lpstr>Optimal number of bins</vt:lpstr>
      <vt:lpstr>Statistical Measure for Global Non Sequential Similarity</vt:lpstr>
      <vt:lpstr>Extreme Value Distribution- Statistical Significance </vt:lpstr>
      <vt:lpstr>Compare pairwise similarity using generalized Jaccard (TSR 3-D) with FATCAT</vt:lpstr>
      <vt:lpstr>Outline</vt:lpstr>
      <vt:lpstr>Structural taxonomy</vt:lpstr>
      <vt:lpstr>Finding functional groups</vt:lpstr>
      <vt:lpstr>Structural Fingerprints for Structural Motif Discovery</vt:lpstr>
      <vt:lpstr>DFG: Structurally conserved using TSR Fingerprints in 3-D</vt:lpstr>
      <vt:lpstr>PowerPoint Presentation</vt:lpstr>
      <vt:lpstr>Tryptophan-serine-x-glycine motif</vt:lpstr>
      <vt:lpstr>Tryptophan-serine-x-glycine motif</vt:lpstr>
      <vt:lpstr>PowerPoint Presentation</vt:lpstr>
      <vt:lpstr>Structural Motifs Using TSR 3-D Fingerprints</vt:lpstr>
      <vt:lpstr>Protease vs. Kinase</vt:lpstr>
      <vt:lpstr>Predicting local functional groups in Protease</vt:lpstr>
      <vt:lpstr>Alanine-x-glutamate-x-leucine Motif</vt:lpstr>
      <vt:lpstr>GGLLDH Motif</vt:lpstr>
      <vt:lpstr>LEHIHRDD Motif</vt:lpstr>
      <vt:lpstr>Outline</vt:lpstr>
      <vt:lpstr>Structural taxonomy</vt:lpstr>
      <vt:lpstr>Challenges with protein classification</vt:lpstr>
      <vt:lpstr>Purpose </vt:lpstr>
      <vt:lpstr>Automatic protein structure classification Systems</vt:lpstr>
      <vt:lpstr>Flat classification</vt:lpstr>
      <vt:lpstr>Proposed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Conclusions </vt:lpstr>
      <vt:lpstr>Conclusion- Functional Annotation and Gene Annotation</vt:lpstr>
      <vt:lpstr>Alanine-x-glutamate-x-leucine Motif</vt:lpstr>
      <vt:lpstr>GGLLDH Motif</vt:lpstr>
      <vt:lpstr>LEHIHRDD Motif</vt:lpstr>
      <vt:lpstr>Conclusion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talk</dc:title>
  <dc:creator>Anshuman</dc:creator>
  <cp:lastModifiedBy>Sumi Singh</cp:lastModifiedBy>
  <cp:revision>1020</cp:revision>
  <dcterms:created xsi:type="dcterms:W3CDTF">2014-12-26T05:06:14Z</dcterms:created>
  <dcterms:modified xsi:type="dcterms:W3CDTF">2017-03-03T16:51:52Z</dcterms:modified>
</cp:coreProperties>
</file>