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tif" ContentType="image/tif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embeddings/oleObject1.bin" ContentType="application/vnd.openxmlformats-officedocument.oleObject"/>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embeddings/oleObject2.bin" ContentType="application/vnd.openxmlformats-officedocument.oleObject"/>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3"/>
  </p:notesMasterIdLst>
  <p:handoutMasterIdLst>
    <p:handoutMasterId r:id="rId84"/>
  </p:handoutMasterIdLst>
  <p:sldIdLst>
    <p:sldId id="256" r:id="rId2"/>
    <p:sldId id="766" r:id="rId3"/>
    <p:sldId id="867" r:id="rId4"/>
    <p:sldId id="868" r:id="rId5"/>
    <p:sldId id="841" r:id="rId6"/>
    <p:sldId id="844" r:id="rId7"/>
    <p:sldId id="870" r:id="rId8"/>
    <p:sldId id="814" r:id="rId9"/>
    <p:sldId id="887" r:id="rId10"/>
    <p:sldId id="883" r:id="rId11"/>
    <p:sldId id="872" r:id="rId12"/>
    <p:sldId id="863" r:id="rId13"/>
    <p:sldId id="873" r:id="rId14"/>
    <p:sldId id="874" r:id="rId15"/>
    <p:sldId id="837" r:id="rId16"/>
    <p:sldId id="816" r:id="rId17"/>
    <p:sldId id="875" r:id="rId18"/>
    <p:sldId id="857" r:id="rId19"/>
    <p:sldId id="876" r:id="rId20"/>
    <p:sldId id="856" r:id="rId21"/>
    <p:sldId id="877" r:id="rId22"/>
    <p:sldId id="888" r:id="rId23"/>
    <p:sldId id="889" r:id="rId24"/>
    <p:sldId id="862" r:id="rId25"/>
    <p:sldId id="859" r:id="rId26"/>
    <p:sldId id="860" r:id="rId27"/>
    <p:sldId id="861" r:id="rId28"/>
    <p:sldId id="890" r:id="rId29"/>
    <p:sldId id="846" r:id="rId30"/>
    <p:sldId id="891" r:id="rId31"/>
    <p:sldId id="892" r:id="rId32"/>
    <p:sldId id="852" r:id="rId33"/>
    <p:sldId id="847" r:id="rId34"/>
    <p:sldId id="809" r:id="rId35"/>
    <p:sldId id="881" r:id="rId36"/>
    <p:sldId id="882" r:id="rId37"/>
    <p:sldId id="895" r:id="rId38"/>
    <p:sldId id="825" r:id="rId39"/>
    <p:sldId id="918" r:id="rId40"/>
    <p:sldId id="884" r:id="rId41"/>
    <p:sldId id="826" r:id="rId42"/>
    <p:sldId id="819" r:id="rId43"/>
    <p:sldId id="824" r:id="rId44"/>
    <p:sldId id="823" r:id="rId45"/>
    <p:sldId id="643" r:id="rId46"/>
    <p:sldId id="835" r:id="rId47"/>
    <p:sldId id="832" r:id="rId48"/>
    <p:sldId id="885" r:id="rId49"/>
    <p:sldId id="833" r:id="rId50"/>
    <p:sldId id="712" r:id="rId51"/>
    <p:sldId id="739" r:id="rId52"/>
    <p:sldId id="716" r:id="rId53"/>
    <p:sldId id="827" r:id="rId54"/>
    <p:sldId id="718" r:id="rId55"/>
    <p:sldId id="729" r:id="rId56"/>
    <p:sldId id="730" r:id="rId57"/>
    <p:sldId id="731" r:id="rId58"/>
    <p:sldId id="734" r:id="rId59"/>
    <p:sldId id="898" r:id="rId60"/>
    <p:sldId id="906" r:id="rId61"/>
    <p:sldId id="908" r:id="rId62"/>
    <p:sldId id="915" r:id="rId63"/>
    <p:sldId id="916" r:id="rId64"/>
    <p:sldId id="917" r:id="rId65"/>
    <p:sldId id="767" r:id="rId66"/>
    <p:sldId id="914" r:id="rId67"/>
    <p:sldId id="448" r:id="rId68"/>
    <p:sldId id="612" r:id="rId69"/>
    <p:sldId id="651" r:id="rId70"/>
    <p:sldId id="613" r:id="rId71"/>
    <p:sldId id="655" r:id="rId72"/>
    <p:sldId id="886" r:id="rId73"/>
    <p:sldId id="900" r:id="rId74"/>
    <p:sldId id="769" r:id="rId75"/>
    <p:sldId id="773" r:id="rId76"/>
    <p:sldId id="909" r:id="rId77"/>
    <p:sldId id="910" r:id="rId78"/>
    <p:sldId id="911" r:id="rId79"/>
    <p:sldId id="912" r:id="rId80"/>
    <p:sldId id="913" r:id="rId81"/>
    <p:sldId id="503"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0" autoAdjust="0"/>
    <p:restoredTop sz="93603" autoAdjust="0"/>
  </p:normalViewPr>
  <p:slideViewPr>
    <p:cSldViewPr snapToGrid="0">
      <p:cViewPr>
        <p:scale>
          <a:sx n="68" d="100"/>
          <a:sy n="68" d="100"/>
        </p:scale>
        <p:origin x="-288" y="-760"/>
      </p:cViewPr>
      <p:guideLst>
        <p:guide orient="horz" pos="2160"/>
        <p:guide pos="2880"/>
      </p:guideLst>
    </p:cSldViewPr>
  </p:slideViewPr>
  <p:notesTextViewPr>
    <p:cViewPr>
      <p:scale>
        <a:sx n="1" d="1"/>
        <a:sy n="1" d="1"/>
      </p:scale>
      <p:origin x="0" y="0"/>
    </p:cViewPr>
  </p:notesTextViewPr>
  <p:sorterViewPr>
    <p:cViewPr>
      <p:scale>
        <a:sx n="100" d="100"/>
        <a:sy n="100" d="100"/>
      </p:scale>
      <p:origin x="0" y="1749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EC1E3-6427-4A3A-8D6C-6CA49647E316}" type="doc">
      <dgm:prSet loTypeId="urn:microsoft.com/office/officeart/2005/8/layout/cycle7" loCatId="cycle" qsTypeId="urn:microsoft.com/office/officeart/2005/8/quickstyle/simple3" qsCatId="simple" csTypeId="urn:microsoft.com/office/officeart/2005/8/colors/accent3_3" csCatId="accent3" phldr="1"/>
      <dgm:spPr/>
      <dgm:t>
        <a:bodyPr/>
        <a:lstStyle/>
        <a:p>
          <a:endParaRPr lang="en-US"/>
        </a:p>
      </dgm:t>
    </dgm:pt>
    <dgm:pt modelId="{35E089D8-0CB7-428B-9EEA-D1A4008FF8EC}">
      <dgm:prSet/>
      <dgm:spPr/>
      <dgm:t>
        <a:bodyPr/>
        <a:lstStyle/>
        <a:p>
          <a:pPr rtl="0"/>
          <a:r>
            <a:rPr lang="en-US" b="1" dirty="0" smtClean="0"/>
            <a:t>Structural similarity </a:t>
          </a:r>
          <a:r>
            <a:rPr lang="en-US" b="0" dirty="0" smtClean="0"/>
            <a:t>between two proteins </a:t>
          </a:r>
          <a:r>
            <a:rPr lang="en-US" b="1" dirty="0" smtClean="0"/>
            <a:t> </a:t>
          </a:r>
          <a:r>
            <a:rPr lang="en-US" b="0" dirty="0" smtClean="0"/>
            <a:t>means</a:t>
          </a:r>
          <a:r>
            <a:rPr lang="en-US" b="1" dirty="0" smtClean="0"/>
            <a:t> functional similarities</a:t>
          </a:r>
          <a:endParaRPr lang="en-US" dirty="0"/>
        </a:p>
      </dgm:t>
    </dgm:pt>
    <dgm:pt modelId="{584018EB-923F-4581-B4EE-50D6EAFE377B}" type="parTrans" cxnId="{823855CE-4231-49F9-A195-D98FE07C927D}">
      <dgm:prSet/>
      <dgm:spPr/>
      <dgm:t>
        <a:bodyPr/>
        <a:lstStyle/>
        <a:p>
          <a:endParaRPr lang="en-US"/>
        </a:p>
      </dgm:t>
    </dgm:pt>
    <dgm:pt modelId="{9BCFFEB5-E018-4309-9334-6D739D96E0D4}" type="sibTrans" cxnId="{823855CE-4231-49F9-A195-D98FE07C927D}">
      <dgm:prSet/>
      <dgm:spPr>
        <a:solidFill>
          <a:schemeClr val="accent6">
            <a:lumMod val="20000"/>
            <a:lumOff val="80000"/>
          </a:schemeClr>
        </a:solidFill>
      </dgm:spPr>
      <dgm:t>
        <a:bodyPr/>
        <a:lstStyle/>
        <a:p>
          <a:endParaRPr lang="en-US" dirty="0"/>
        </a:p>
      </dgm:t>
    </dgm:pt>
    <dgm:pt modelId="{70E48847-26AD-4831-877E-085DF63066E5}">
      <dgm:prSet custT="1"/>
      <dgm:spPr/>
      <dgm:t>
        <a:bodyPr/>
        <a:lstStyle/>
        <a:p>
          <a:pPr rtl="0"/>
          <a:r>
            <a:rPr lang="en-US" sz="2000" b="1" dirty="0" smtClean="0"/>
            <a:t>Predict binding site</a:t>
          </a:r>
          <a:endParaRPr lang="en-US" sz="2000" b="1" dirty="0"/>
        </a:p>
      </dgm:t>
    </dgm:pt>
    <dgm:pt modelId="{DEAABA9F-A70D-4D29-A9EB-3462CE224B62}" type="parTrans" cxnId="{19B9EE29-6F4F-478C-A843-5F0ECC098158}">
      <dgm:prSet/>
      <dgm:spPr/>
      <dgm:t>
        <a:bodyPr/>
        <a:lstStyle/>
        <a:p>
          <a:endParaRPr lang="en-US"/>
        </a:p>
      </dgm:t>
    </dgm:pt>
    <dgm:pt modelId="{333FC755-3E8C-4ADF-A1FC-777E3721A00B}" type="sibTrans" cxnId="{19B9EE29-6F4F-478C-A843-5F0ECC098158}">
      <dgm:prSet/>
      <dgm:spPr>
        <a:solidFill>
          <a:schemeClr val="accent2">
            <a:lumMod val="20000"/>
            <a:lumOff val="80000"/>
          </a:schemeClr>
        </a:solidFill>
      </dgm:spPr>
      <dgm:t>
        <a:bodyPr/>
        <a:lstStyle/>
        <a:p>
          <a:endParaRPr lang="en-US" dirty="0"/>
        </a:p>
      </dgm:t>
    </dgm:pt>
    <dgm:pt modelId="{6DE1932B-DE6B-4B91-B8DC-737D2AEE772F}">
      <dgm:prSet custT="1"/>
      <dgm:spPr/>
      <dgm:t>
        <a:bodyPr/>
        <a:lstStyle/>
        <a:p>
          <a:pPr rtl="0"/>
          <a:r>
            <a:rPr lang="en-US" sz="2000" b="1" dirty="0" smtClean="0"/>
            <a:t>Predict drug interaction</a:t>
          </a:r>
          <a:endParaRPr lang="en-US" sz="2000" b="1" dirty="0"/>
        </a:p>
      </dgm:t>
    </dgm:pt>
    <dgm:pt modelId="{0020D9D4-37AA-47D3-B41D-D63B16823B69}" type="parTrans" cxnId="{F4F38650-F993-4055-A0A7-70E3F33F329F}">
      <dgm:prSet/>
      <dgm:spPr/>
      <dgm:t>
        <a:bodyPr/>
        <a:lstStyle/>
        <a:p>
          <a:endParaRPr lang="en-US"/>
        </a:p>
      </dgm:t>
    </dgm:pt>
    <dgm:pt modelId="{38B906FE-2EC5-49D2-AE33-1279CFB480A7}" type="sibTrans" cxnId="{F4F38650-F993-4055-A0A7-70E3F33F329F}">
      <dgm:prSet/>
      <dgm:spPr>
        <a:solidFill>
          <a:schemeClr val="accent4">
            <a:lumMod val="20000"/>
            <a:lumOff val="80000"/>
          </a:schemeClr>
        </a:solidFill>
      </dgm:spPr>
      <dgm:t>
        <a:bodyPr/>
        <a:lstStyle/>
        <a:p>
          <a:endParaRPr lang="en-US" dirty="0"/>
        </a:p>
      </dgm:t>
    </dgm:pt>
    <dgm:pt modelId="{AAE9E6AA-F32F-4D4F-A376-E6028E1D6B79}" type="pres">
      <dgm:prSet presAssocID="{0DDEC1E3-6427-4A3A-8D6C-6CA49647E316}" presName="Name0" presStyleCnt="0">
        <dgm:presLayoutVars>
          <dgm:dir/>
          <dgm:resizeHandles val="exact"/>
        </dgm:presLayoutVars>
      </dgm:prSet>
      <dgm:spPr/>
      <dgm:t>
        <a:bodyPr/>
        <a:lstStyle/>
        <a:p>
          <a:endParaRPr lang="en-US"/>
        </a:p>
      </dgm:t>
    </dgm:pt>
    <dgm:pt modelId="{7812BB53-2072-4641-8036-8B90E79D361D}" type="pres">
      <dgm:prSet presAssocID="{35E089D8-0CB7-428B-9EEA-D1A4008FF8EC}" presName="node" presStyleLbl="node1" presStyleIdx="0" presStyleCnt="3" custScaleX="405665" custScaleY="117893">
        <dgm:presLayoutVars>
          <dgm:bulletEnabled val="1"/>
        </dgm:presLayoutVars>
      </dgm:prSet>
      <dgm:spPr/>
      <dgm:t>
        <a:bodyPr/>
        <a:lstStyle/>
        <a:p>
          <a:endParaRPr lang="en-US"/>
        </a:p>
      </dgm:t>
    </dgm:pt>
    <dgm:pt modelId="{69459A16-FB8B-454B-8BC2-8118BE95C4A8}" type="pres">
      <dgm:prSet presAssocID="{9BCFFEB5-E018-4309-9334-6D739D96E0D4}" presName="sibTrans" presStyleLbl="sibTrans2D1" presStyleIdx="0" presStyleCnt="3"/>
      <dgm:spPr/>
      <dgm:t>
        <a:bodyPr/>
        <a:lstStyle/>
        <a:p>
          <a:endParaRPr lang="en-US"/>
        </a:p>
      </dgm:t>
    </dgm:pt>
    <dgm:pt modelId="{5F2709E8-F352-4DB9-9C57-A9FF1511B971}" type="pres">
      <dgm:prSet presAssocID="{9BCFFEB5-E018-4309-9334-6D739D96E0D4}" presName="connectorText" presStyleLbl="sibTrans2D1" presStyleIdx="0" presStyleCnt="3"/>
      <dgm:spPr/>
      <dgm:t>
        <a:bodyPr/>
        <a:lstStyle/>
        <a:p>
          <a:endParaRPr lang="en-US"/>
        </a:p>
      </dgm:t>
    </dgm:pt>
    <dgm:pt modelId="{D5F405F3-4615-4F89-9947-B7F4DB6106DB}" type="pres">
      <dgm:prSet presAssocID="{70E48847-26AD-4831-877E-085DF63066E5}" presName="node" presStyleLbl="node1" presStyleIdx="1" presStyleCnt="3">
        <dgm:presLayoutVars>
          <dgm:bulletEnabled val="1"/>
        </dgm:presLayoutVars>
      </dgm:prSet>
      <dgm:spPr/>
      <dgm:t>
        <a:bodyPr/>
        <a:lstStyle/>
        <a:p>
          <a:endParaRPr lang="en-US"/>
        </a:p>
      </dgm:t>
    </dgm:pt>
    <dgm:pt modelId="{8E062D90-C9B5-4F99-A462-C81139CA7C97}" type="pres">
      <dgm:prSet presAssocID="{333FC755-3E8C-4ADF-A1FC-777E3721A00B}" presName="sibTrans" presStyleLbl="sibTrans2D1" presStyleIdx="1" presStyleCnt="3"/>
      <dgm:spPr/>
      <dgm:t>
        <a:bodyPr/>
        <a:lstStyle/>
        <a:p>
          <a:endParaRPr lang="en-US"/>
        </a:p>
      </dgm:t>
    </dgm:pt>
    <dgm:pt modelId="{054E9C68-0ADD-4B92-A23B-22A67FFD385E}" type="pres">
      <dgm:prSet presAssocID="{333FC755-3E8C-4ADF-A1FC-777E3721A00B}" presName="connectorText" presStyleLbl="sibTrans2D1" presStyleIdx="1" presStyleCnt="3"/>
      <dgm:spPr/>
      <dgm:t>
        <a:bodyPr/>
        <a:lstStyle/>
        <a:p>
          <a:endParaRPr lang="en-US"/>
        </a:p>
      </dgm:t>
    </dgm:pt>
    <dgm:pt modelId="{737153C3-5DAE-48AC-A33D-E69D88D588A1}" type="pres">
      <dgm:prSet presAssocID="{6DE1932B-DE6B-4B91-B8DC-737D2AEE772F}" presName="node" presStyleLbl="node1" presStyleIdx="2" presStyleCnt="3" custScaleX="100867">
        <dgm:presLayoutVars>
          <dgm:bulletEnabled val="1"/>
        </dgm:presLayoutVars>
      </dgm:prSet>
      <dgm:spPr/>
      <dgm:t>
        <a:bodyPr/>
        <a:lstStyle/>
        <a:p>
          <a:endParaRPr lang="en-US"/>
        </a:p>
      </dgm:t>
    </dgm:pt>
    <dgm:pt modelId="{BCF9789A-C17C-410B-83AA-2DF203934887}" type="pres">
      <dgm:prSet presAssocID="{38B906FE-2EC5-49D2-AE33-1279CFB480A7}" presName="sibTrans" presStyleLbl="sibTrans2D1" presStyleIdx="2" presStyleCnt="3"/>
      <dgm:spPr/>
      <dgm:t>
        <a:bodyPr/>
        <a:lstStyle/>
        <a:p>
          <a:endParaRPr lang="en-US"/>
        </a:p>
      </dgm:t>
    </dgm:pt>
    <dgm:pt modelId="{D9EC4F05-BB5D-46FD-9185-B5EF412BAA05}" type="pres">
      <dgm:prSet presAssocID="{38B906FE-2EC5-49D2-AE33-1279CFB480A7}" presName="connectorText" presStyleLbl="sibTrans2D1" presStyleIdx="2" presStyleCnt="3"/>
      <dgm:spPr/>
      <dgm:t>
        <a:bodyPr/>
        <a:lstStyle/>
        <a:p>
          <a:endParaRPr lang="en-US"/>
        </a:p>
      </dgm:t>
    </dgm:pt>
  </dgm:ptLst>
  <dgm:cxnLst>
    <dgm:cxn modelId="{E035F948-6EE6-2541-90EB-464E7CA17CBA}" type="presOf" srcId="{6DE1932B-DE6B-4B91-B8DC-737D2AEE772F}" destId="{737153C3-5DAE-48AC-A33D-E69D88D588A1}" srcOrd="0" destOrd="0" presId="urn:microsoft.com/office/officeart/2005/8/layout/cycle7"/>
    <dgm:cxn modelId="{C0C54D9D-EE1B-134D-8390-ACAEE03868DA}" type="presOf" srcId="{35E089D8-0CB7-428B-9EEA-D1A4008FF8EC}" destId="{7812BB53-2072-4641-8036-8B90E79D361D}" srcOrd="0" destOrd="0" presId="urn:microsoft.com/office/officeart/2005/8/layout/cycle7"/>
    <dgm:cxn modelId="{BFE9FDA4-2E08-BE40-8035-97A2CA5B7094}" type="presOf" srcId="{0DDEC1E3-6427-4A3A-8D6C-6CA49647E316}" destId="{AAE9E6AA-F32F-4D4F-A376-E6028E1D6B79}" srcOrd="0" destOrd="0" presId="urn:microsoft.com/office/officeart/2005/8/layout/cycle7"/>
    <dgm:cxn modelId="{19B9EE29-6F4F-478C-A843-5F0ECC098158}" srcId="{0DDEC1E3-6427-4A3A-8D6C-6CA49647E316}" destId="{70E48847-26AD-4831-877E-085DF63066E5}" srcOrd="1" destOrd="0" parTransId="{DEAABA9F-A70D-4D29-A9EB-3462CE224B62}" sibTransId="{333FC755-3E8C-4ADF-A1FC-777E3721A00B}"/>
    <dgm:cxn modelId="{6490585C-E2C8-4648-B644-0E277F1E5512}" type="presOf" srcId="{70E48847-26AD-4831-877E-085DF63066E5}" destId="{D5F405F3-4615-4F89-9947-B7F4DB6106DB}" srcOrd="0" destOrd="0" presId="urn:microsoft.com/office/officeart/2005/8/layout/cycle7"/>
    <dgm:cxn modelId="{0285ADA6-3A2B-1F46-93E8-D6B36033E644}" type="presOf" srcId="{333FC755-3E8C-4ADF-A1FC-777E3721A00B}" destId="{054E9C68-0ADD-4B92-A23B-22A67FFD385E}" srcOrd="1" destOrd="0" presId="urn:microsoft.com/office/officeart/2005/8/layout/cycle7"/>
    <dgm:cxn modelId="{81402D62-A072-1B4F-9FDA-1F75F0732DE8}" type="presOf" srcId="{9BCFFEB5-E018-4309-9334-6D739D96E0D4}" destId="{5F2709E8-F352-4DB9-9C57-A9FF1511B971}" srcOrd="1" destOrd="0" presId="urn:microsoft.com/office/officeart/2005/8/layout/cycle7"/>
    <dgm:cxn modelId="{62818C78-B550-E94A-A668-99B1DF7A3C37}" type="presOf" srcId="{38B906FE-2EC5-49D2-AE33-1279CFB480A7}" destId="{D9EC4F05-BB5D-46FD-9185-B5EF412BAA05}" srcOrd="1" destOrd="0" presId="urn:microsoft.com/office/officeart/2005/8/layout/cycle7"/>
    <dgm:cxn modelId="{C1D155E8-8369-F44E-96B3-4D2FCA5417D8}" type="presOf" srcId="{9BCFFEB5-E018-4309-9334-6D739D96E0D4}" destId="{69459A16-FB8B-454B-8BC2-8118BE95C4A8}" srcOrd="0" destOrd="0" presId="urn:microsoft.com/office/officeart/2005/8/layout/cycle7"/>
    <dgm:cxn modelId="{6D23D3B2-C982-E642-BB73-1346F619EFF1}" type="presOf" srcId="{38B906FE-2EC5-49D2-AE33-1279CFB480A7}" destId="{BCF9789A-C17C-410B-83AA-2DF203934887}" srcOrd="0" destOrd="0" presId="urn:microsoft.com/office/officeart/2005/8/layout/cycle7"/>
    <dgm:cxn modelId="{823855CE-4231-49F9-A195-D98FE07C927D}" srcId="{0DDEC1E3-6427-4A3A-8D6C-6CA49647E316}" destId="{35E089D8-0CB7-428B-9EEA-D1A4008FF8EC}" srcOrd="0" destOrd="0" parTransId="{584018EB-923F-4581-B4EE-50D6EAFE377B}" sibTransId="{9BCFFEB5-E018-4309-9334-6D739D96E0D4}"/>
    <dgm:cxn modelId="{6F3163C1-ED71-B142-A52A-A7BBB3E87A1E}" type="presOf" srcId="{333FC755-3E8C-4ADF-A1FC-777E3721A00B}" destId="{8E062D90-C9B5-4F99-A462-C81139CA7C97}" srcOrd="0" destOrd="0" presId="urn:microsoft.com/office/officeart/2005/8/layout/cycle7"/>
    <dgm:cxn modelId="{F4F38650-F993-4055-A0A7-70E3F33F329F}" srcId="{0DDEC1E3-6427-4A3A-8D6C-6CA49647E316}" destId="{6DE1932B-DE6B-4B91-B8DC-737D2AEE772F}" srcOrd="2" destOrd="0" parTransId="{0020D9D4-37AA-47D3-B41D-D63B16823B69}" sibTransId="{38B906FE-2EC5-49D2-AE33-1279CFB480A7}"/>
    <dgm:cxn modelId="{8D002537-2359-564B-B925-603B97B08808}" type="presParOf" srcId="{AAE9E6AA-F32F-4D4F-A376-E6028E1D6B79}" destId="{7812BB53-2072-4641-8036-8B90E79D361D}" srcOrd="0" destOrd="0" presId="urn:microsoft.com/office/officeart/2005/8/layout/cycle7"/>
    <dgm:cxn modelId="{BFA41A59-27D4-AC4E-9D23-6A6A5934AF53}" type="presParOf" srcId="{AAE9E6AA-F32F-4D4F-A376-E6028E1D6B79}" destId="{69459A16-FB8B-454B-8BC2-8118BE95C4A8}" srcOrd="1" destOrd="0" presId="urn:microsoft.com/office/officeart/2005/8/layout/cycle7"/>
    <dgm:cxn modelId="{20B2E860-EDE6-7243-BA89-B173BB6E3D06}" type="presParOf" srcId="{69459A16-FB8B-454B-8BC2-8118BE95C4A8}" destId="{5F2709E8-F352-4DB9-9C57-A9FF1511B971}" srcOrd="0" destOrd="0" presId="urn:microsoft.com/office/officeart/2005/8/layout/cycle7"/>
    <dgm:cxn modelId="{8DD4A1BC-4E70-7343-8FBC-EEC6A35CFF70}" type="presParOf" srcId="{AAE9E6AA-F32F-4D4F-A376-E6028E1D6B79}" destId="{D5F405F3-4615-4F89-9947-B7F4DB6106DB}" srcOrd="2" destOrd="0" presId="urn:microsoft.com/office/officeart/2005/8/layout/cycle7"/>
    <dgm:cxn modelId="{3ADBCA1F-EA1B-1D4A-877B-0653D1B66FAD}" type="presParOf" srcId="{AAE9E6AA-F32F-4D4F-A376-E6028E1D6B79}" destId="{8E062D90-C9B5-4F99-A462-C81139CA7C97}" srcOrd="3" destOrd="0" presId="urn:microsoft.com/office/officeart/2005/8/layout/cycle7"/>
    <dgm:cxn modelId="{4B4E1E50-EAE7-B04F-9F21-8F2349FC6D7D}" type="presParOf" srcId="{8E062D90-C9B5-4F99-A462-C81139CA7C97}" destId="{054E9C68-0ADD-4B92-A23B-22A67FFD385E}" srcOrd="0" destOrd="0" presId="urn:microsoft.com/office/officeart/2005/8/layout/cycle7"/>
    <dgm:cxn modelId="{0E5F0B16-8B30-284E-A076-80D749BD1E87}" type="presParOf" srcId="{AAE9E6AA-F32F-4D4F-A376-E6028E1D6B79}" destId="{737153C3-5DAE-48AC-A33D-E69D88D588A1}" srcOrd="4" destOrd="0" presId="urn:microsoft.com/office/officeart/2005/8/layout/cycle7"/>
    <dgm:cxn modelId="{13CDF460-C32D-9E40-A6FC-36AEB05CD21C}" type="presParOf" srcId="{AAE9E6AA-F32F-4D4F-A376-E6028E1D6B79}" destId="{BCF9789A-C17C-410B-83AA-2DF203934887}" srcOrd="5" destOrd="0" presId="urn:microsoft.com/office/officeart/2005/8/layout/cycle7"/>
    <dgm:cxn modelId="{BE45470A-3229-ED44-8D99-63D5FACC9C43}" type="presParOf" srcId="{BCF9789A-C17C-410B-83AA-2DF203934887}" destId="{D9EC4F05-BB5D-46FD-9185-B5EF412BAA0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8EC727-42F9-CE48-9D31-FE072762ED9A}" type="doc">
      <dgm:prSet loTypeId="urn:microsoft.com/office/officeart/2005/8/layout/pyramid1" loCatId="" qsTypeId="urn:microsoft.com/office/officeart/2005/8/quickstyle/simple3" qsCatId="simple" csTypeId="urn:microsoft.com/office/officeart/2005/8/colors/accent3_4" csCatId="accent3" phldr="1"/>
      <dgm:spPr/>
      <dgm:t>
        <a:bodyPr/>
        <a:lstStyle/>
        <a:p>
          <a:endParaRPr lang="en-US"/>
        </a:p>
      </dgm:t>
    </dgm:pt>
    <dgm:pt modelId="{EDED0996-5171-144C-939F-1125FD8C1EC1}">
      <dgm:prSet phldrT="[Text]" custT="1"/>
      <dgm:spPr/>
      <dgm:t>
        <a:bodyPr/>
        <a:lstStyle/>
        <a:p>
          <a:r>
            <a:rPr lang="en-US" sz="1800" dirty="0" smtClean="0"/>
            <a:t>Class</a:t>
          </a:r>
          <a:endParaRPr lang="en-US" sz="1800" dirty="0"/>
        </a:p>
      </dgm:t>
    </dgm:pt>
    <dgm:pt modelId="{643AE4D1-0801-BC46-B7A3-FD3891C8B425}" type="parTrans" cxnId="{ED3B83B1-D0C1-6041-9221-06351FDBDB2D}">
      <dgm:prSet/>
      <dgm:spPr/>
      <dgm:t>
        <a:bodyPr/>
        <a:lstStyle/>
        <a:p>
          <a:endParaRPr lang="en-US" sz="800"/>
        </a:p>
      </dgm:t>
    </dgm:pt>
    <dgm:pt modelId="{0FF8D613-8C88-474E-BB07-84DE2607446B}" type="sibTrans" cxnId="{ED3B83B1-D0C1-6041-9221-06351FDBDB2D}">
      <dgm:prSet/>
      <dgm:spPr/>
      <dgm:t>
        <a:bodyPr/>
        <a:lstStyle/>
        <a:p>
          <a:endParaRPr lang="en-US" sz="800"/>
        </a:p>
      </dgm:t>
    </dgm:pt>
    <dgm:pt modelId="{FD580571-1074-A449-B5BA-5248CCB08366}">
      <dgm:prSet phldrT="[Text]" custT="1"/>
      <dgm:spPr/>
      <dgm:t>
        <a:bodyPr/>
        <a:lstStyle/>
        <a:p>
          <a:r>
            <a:rPr lang="en-US" sz="1800" dirty="0" smtClean="0"/>
            <a:t>Fold</a:t>
          </a:r>
          <a:endParaRPr lang="en-US" sz="1800" dirty="0"/>
        </a:p>
      </dgm:t>
    </dgm:pt>
    <dgm:pt modelId="{2A37BF67-B690-DC41-86A8-4FFDDBA06E1B}" type="parTrans" cxnId="{0169B189-3E1B-FE40-B356-ED18638444F9}">
      <dgm:prSet/>
      <dgm:spPr/>
      <dgm:t>
        <a:bodyPr/>
        <a:lstStyle/>
        <a:p>
          <a:endParaRPr lang="en-US" sz="800"/>
        </a:p>
      </dgm:t>
    </dgm:pt>
    <dgm:pt modelId="{FF1AC440-BB47-2644-ABD6-CA2FDBAD57DA}" type="sibTrans" cxnId="{0169B189-3E1B-FE40-B356-ED18638444F9}">
      <dgm:prSet/>
      <dgm:spPr/>
      <dgm:t>
        <a:bodyPr/>
        <a:lstStyle/>
        <a:p>
          <a:endParaRPr lang="en-US" sz="800"/>
        </a:p>
      </dgm:t>
    </dgm:pt>
    <dgm:pt modelId="{234A5D99-DEA9-7844-A835-354E9AAE7EF5}">
      <dgm:prSet phldrT="[Text]" custT="1"/>
      <dgm:spPr/>
      <dgm:t>
        <a:bodyPr/>
        <a:lstStyle/>
        <a:p>
          <a:r>
            <a:rPr lang="en-US" sz="1800" dirty="0" smtClean="0"/>
            <a:t>Superfamily</a:t>
          </a:r>
          <a:endParaRPr lang="en-US" sz="1800" dirty="0"/>
        </a:p>
      </dgm:t>
    </dgm:pt>
    <dgm:pt modelId="{713751F3-353B-0F4C-BF8C-77ECE2776005}" type="parTrans" cxnId="{43379091-E563-C54A-BFAF-ED399EA4FA34}">
      <dgm:prSet/>
      <dgm:spPr/>
      <dgm:t>
        <a:bodyPr/>
        <a:lstStyle/>
        <a:p>
          <a:endParaRPr lang="en-US" sz="800"/>
        </a:p>
      </dgm:t>
    </dgm:pt>
    <dgm:pt modelId="{00F6B9C1-760C-AD42-A239-D22AA8EF63DC}" type="sibTrans" cxnId="{43379091-E563-C54A-BFAF-ED399EA4FA34}">
      <dgm:prSet/>
      <dgm:spPr/>
      <dgm:t>
        <a:bodyPr/>
        <a:lstStyle/>
        <a:p>
          <a:endParaRPr lang="en-US" sz="800"/>
        </a:p>
      </dgm:t>
    </dgm:pt>
    <dgm:pt modelId="{C0C686F7-35B2-5E4C-B2D3-ED598C8BCDEE}">
      <dgm:prSet phldrT="[Text]" custT="1"/>
      <dgm:spPr/>
      <dgm:t>
        <a:bodyPr/>
        <a:lstStyle/>
        <a:p>
          <a:r>
            <a:rPr lang="en-US" sz="1800" dirty="0" smtClean="0"/>
            <a:t>Family</a:t>
          </a:r>
          <a:r>
            <a:rPr lang="en-US" sz="2400" dirty="0" smtClean="0"/>
            <a:t> </a:t>
          </a:r>
        </a:p>
      </dgm:t>
    </dgm:pt>
    <dgm:pt modelId="{7D84EDAA-0C77-6C49-88F6-F95CE55A963B}" type="parTrans" cxnId="{B3265A78-F10D-2A4B-9906-3922F98F986B}">
      <dgm:prSet/>
      <dgm:spPr/>
      <dgm:t>
        <a:bodyPr/>
        <a:lstStyle/>
        <a:p>
          <a:endParaRPr lang="en-US" sz="800"/>
        </a:p>
      </dgm:t>
    </dgm:pt>
    <dgm:pt modelId="{AAA8D8E5-DF87-5645-A81A-BA6621183DFD}" type="sibTrans" cxnId="{B3265A78-F10D-2A4B-9906-3922F98F986B}">
      <dgm:prSet/>
      <dgm:spPr/>
      <dgm:t>
        <a:bodyPr/>
        <a:lstStyle/>
        <a:p>
          <a:endParaRPr lang="en-US" sz="800"/>
        </a:p>
      </dgm:t>
    </dgm:pt>
    <dgm:pt modelId="{2B499241-9C50-C446-8DCC-9B09BAF7016A}" type="pres">
      <dgm:prSet presAssocID="{7B8EC727-42F9-CE48-9D31-FE072762ED9A}" presName="Name0" presStyleCnt="0">
        <dgm:presLayoutVars>
          <dgm:dir/>
          <dgm:animLvl val="lvl"/>
          <dgm:resizeHandles val="exact"/>
        </dgm:presLayoutVars>
      </dgm:prSet>
      <dgm:spPr/>
      <dgm:t>
        <a:bodyPr/>
        <a:lstStyle/>
        <a:p>
          <a:endParaRPr lang="en-US"/>
        </a:p>
      </dgm:t>
    </dgm:pt>
    <dgm:pt modelId="{B962426D-7C24-0342-8C7E-456A36404E04}" type="pres">
      <dgm:prSet presAssocID="{EDED0996-5171-144C-939F-1125FD8C1EC1}" presName="Name8" presStyleCnt="0"/>
      <dgm:spPr/>
      <dgm:t>
        <a:bodyPr/>
        <a:lstStyle/>
        <a:p>
          <a:endParaRPr lang="en-US"/>
        </a:p>
      </dgm:t>
    </dgm:pt>
    <dgm:pt modelId="{DE3F3002-A2AE-2641-967B-F08B3465EFE0}" type="pres">
      <dgm:prSet presAssocID="{EDED0996-5171-144C-939F-1125FD8C1EC1}" presName="level" presStyleLbl="node1" presStyleIdx="0" presStyleCnt="4">
        <dgm:presLayoutVars>
          <dgm:chMax val="1"/>
          <dgm:bulletEnabled val="1"/>
        </dgm:presLayoutVars>
      </dgm:prSet>
      <dgm:spPr/>
      <dgm:t>
        <a:bodyPr/>
        <a:lstStyle/>
        <a:p>
          <a:endParaRPr lang="en-US"/>
        </a:p>
      </dgm:t>
    </dgm:pt>
    <dgm:pt modelId="{AA45A624-992C-D44D-9DAE-64CD12537437}" type="pres">
      <dgm:prSet presAssocID="{EDED0996-5171-144C-939F-1125FD8C1EC1}" presName="levelTx" presStyleLbl="revTx" presStyleIdx="0" presStyleCnt="0">
        <dgm:presLayoutVars>
          <dgm:chMax val="1"/>
          <dgm:bulletEnabled val="1"/>
        </dgm:presLayoutVars>
      </dgm:prSet>
      <dgm:spPr/>
      <dgm:t>
        <a:bodyPr/>
        <a:lstStyle/>
        <a:p>
          <a:endParaRPr lang="en-US"/>
        </a:p>
      </dgm:t>
    </dgm:pt>
    <dgm:pt modelId="{DBE0AEB5-6AEE-824F-BC24-A5F0D3D0E2DC}" type="pres">
      <dgm:prSet presAssocID="{FD580571-1074-A449-B5BA-5248CCB08366}" presName="Name8" presStyleCnt="0"/>
      <dgm:spPr/>
      <dgm:t>
        <a:bodyPr/>
        <a:lstStyle/>
        <a:p>
          <a:endParaRPr lang="en-US"/>
        </a:p>
      </dgm:t>
    </dgm:pt>
    <dgm:pt modelId="{C614229C-2020-7A4A-869E-60B8FB5C693E}" type="pres">
      <dgm:prSet presAssocID="{FD580571-1074-A449-B5BA-5248CCB08366}" presName="level" presStyleLbl="node1" presStyleIdx="1" presStyleCnt="4">
        <dgm:presLayoutVars>
          <dgm:chMax val="1"/>
          <dgm:bulletEnabled val="1"/>
        </dgm:presLayoutVars>
      </dgm:prSet>
      <dgm:spPr/>
      <dgm:t>
        <a:bodyPr/>
        <a:lstStyle/>
        <a:p>
          <a:endParaRPr lang="en-US"/>
        </a:p>
      </dgm:t>
    </dgm:pt>
    <dgm:pt modelId="{0FF00883-ABCA-9C43-9071-C3F449038182}" type="pres">
      <dgm:prSet presAssocID="{FD580571-1074-A449-B5BA-5248CCB08366}" presName="levelTx" presStyleLbl="revTx" presStyleIdx="0" presStyleCnt="0">
        <dgm:presLayoutVars>
          <dgm:chMax val="1"/>
          <dgm:bulletEnabled val="1"/>
        </dgm:presLayoutVars>
      </dgm:prSet>
      <dgm:spPr/>
      <dgm:t>
        <a:bodyPr/>
        <a:lstStyle/>
        <a:p>
          <a:endParaRPr lang="en-US"/>
        </a:p>
      </dgm:t>
    </dgm:pt>
    <dgm:pt modelId="{AC5C6F14-E0FE-D846-B2A7-C95F34EEE028}" type="pres">
      <dgm:prSet presAssocID="{234A5D99-DEA9-7844-A835-354E9AAE7EF5}" presName="Name8" presStyleCnt="0"/>
      <dgm:spPr/>
      <dgm:t>
        <a:bodyPr/>
        <a:lstStyle/>
        <a:p>
          <a:endParaRPr lang="en-US"/>
        </a:p>
      </dgm:t>
    </dgm:pt>
    <dgm:pt modelId="{14853AD7-71BD-B645-BC0D-5844F03E5D4F}" type="pres">
      <dgm:prSet presAssocID="{234A5D99-DEA9-7844-A835-354E9AAE7EF5}" presName="level" presStyleLbl="node1" presStyleIdx="2" presStyleCnt="4">
        <dgm:presLayoutVars>
          <dgm:chMax val="1"/>
          <dgm:bulletEnabled val="1"/>
        </dgm:presLayoutVars>
      </dgm:prSet>
      <dgm:spPr/>
      <dgm:t>
        <a:bodyPr/>
        <a:lstStyle/>
        <a:p>
          <a:endParaRPr lang="en-US"/>
        </a:p>
      </dgm:t>
    </dgm:pt>
    <dgm:pt modelId="{2C3C5664-13DE-4648-BCD7-5DE86A24C759}" type="pres">
      <dgm:prSet presAssocID="{234A5D99-DEA9-7844-A835-354E9AAE7EF5}" presName="levelTx" presStyleLbl="revTx" presStyleIdx="0" presStyleCnt="0">
        <dgm:presLayoutVars>
          <dgm:chMax val="1"/>
          <dgm:bulletEnabled val="1"/>
        </dgm:presLayoutVars>
      </dgm:prSet>
      <dgm:spPr/>
      <dgm:t>
        <a:bodyPr/>
        <a:lstStyle/>
        <a:p>
          <a:endParaRPr lang="en-US"/>
        </a:p>
      </dgm:t>
    </dgm:pt>
    <dgm:pt modelId="{7D1A5449-6BFF-C349-B9AB-F60D8B21240F}" type="pres">
      <dgm:prSet presAssocID="{C0C686F7-35B2-5E4C-B2D3-ED598C8BCDEE}" presName="Name8" presStyleCnt="0"/>
      <dgm:spPr/>
      <dgm:t>
        <a:bodyPr/>
        <a:lstStyle/>
        <a:p>
          <a:endParaRPr lang="en-US"/>
        </a:p>
      </dgm:t>
    </dgm:pt>
    <dgm:pt modelId="{1A54E6C0-29E7-2548-85B5-0DD6B090F058}" type="pres">
      <dgm:prSet presAssocID="{C0C686F7-35B2-5E4C-B2D3-ED598C8BCDEE}" presName="level" presStyleLbl="node1" presStyleIdx="3" presStyleCnt="4" custLinFactNeighborX="-490" custLinFactNeighborY="3844">
        <dgm:presLayoutVars>
          <dgm:chMax val="1"/>
          <dgm:bulletEnabled val="1"/>
        </dgm:presLayoutVars>
      </dgm:prSet>
      <dgm:spPr/>
      <dgm:t>
        <a:bodyPr/>
        <a:lstStyle/>
        <a:p>
          <a:endParaRPr lang="en-US"/>
        </a:p>
      </dgm:t>
    </dgm:pt>
    <dgm:pt modelId="{AFEF764C-DC12-0B40-9E1E-B2B8E0F902D0}" type="pres">
      <dgm:prSet presAssocID="{C0C686F7-35B2-5E4C-B2D3-ED598C8BCDEE}" presName="levelTx" presStyleLbl="revTx" presStyleIdx="0" presStyleCnt="0">
        <dgm:presLayoutVars>
          <dgm:chMax val="1"/>
          <dgm:bulletEnabled val="1"/>
        </dgm:presLayoutVars>
      </dgm:prSet>
      <dgm:spPr/>
      <dgm:t>
        <a:bodyPr/>
        <a:lstStyle/>
        <a:p>
          <a:endParaRPr lang="en-US"/>
        </a:p>
      </dgm:t>
    </dgm:pt>
  </dgm:ptLst>
  <dgm:cxnLst>
    <dgm:cxn modelId="{383348F3-5D0B-8440-9F02-48F691EB9D2E}" type="presOf" srcId="{FD580571-1074-A449-B5BA-5248CCB08366}" destId="{C614229C-2020-7A4A-869E-60B8FB5C693E}" srcOrd="0" destOrd="0" presId="urn:microsoft.com/office/officeart/2005/8/layout/pyramid1"/>
    <dgm:cxn modelId="{139963B6-72F9-2242-8E03-823C2ACA7513}" type="presOf" srcId="{C0C686F7-35B2-5E4C-B2D3-ED598C8BCDEE}" destId="{AFEF764C-DC12-0B40-9E1E-B2B8E0F902D0}" srcOrd="1" destOrd="0" presId="urn:microsoft.com/office/officeart/2005/8/layout/pyramid1"/>
    <dgm:cxn modelId="{1B240ECF-786F-F842-8A41-F6991D00691F}" type="presOf" srcId="{7B8EC727-42F9-CE48-9D31-FE072762ED9A}" destId="{2B499241-9C50-C446-8DCC-9B09BAF7016A}" srcOrd="0" destOrd="0" presId="urn:microsoft.com/office/officeart/2005/8/layout/pyramid1"/>
    <dgm:cxn modelId="{0169B189-3E1B-FE40-B356-ED18638444F9}" srcId="{7B8EC727-42F9-CE48-9D31-FE072762ED9A}" destId="{FD580571-1074-A449-B5BA-5248CCB08366}" srcOrd="1" destOrd="0" parTransId="{2A37BF67-B690-DC41-86A8-4FFDDBA06E1B}" sibTransId="{FF1AC440-BB47-2644-ABD6-CA2FDBAD57DA}"/>
    <dgm:cxn modelId="{F0239012-77C9-F248-AAAC-00BFBA490330}" type="presOf" srcId="{234A5D99-DEA9-7844-A835-354E9AAE7EF5}" destId="{2C3C5664-13DE-4648-BCD7-5DE86A24C759}" srcOrd="1" destOrd="0" presId="urn:microsoft.com/office/officeart/2005/8/layout/pyramid1"/>
    <dgm:cxn modelId="{0ADD21C4-D044-9D4A-8564-B66035A7DA8F}" type="presOf" srcId="{234A5D99-DEA9-7844-A835-354E9AAE7EF5}" destId="{14853AD7-71BD-B645-BC0D-5844F03E5D4F}" srcOrd="0" destOrd="0" presId="urn:microsoft.com/office/officeart/2005/8/layout/pyramid1"/>
    <dgm:cxn modelId="{ED3B83B1-D0C1-6041-9221-06351FDBDB2D}" srcId="{7B8EC727-42F9-CE48-9D31-FE072762ED9A}" destId="{EDED0996-5171-144C-939F-1125FD8C1EC1}" srcOrd="0" destOrd="0" parTransId="{643AE4D1-0801-BC46-B7A3-FD3891C8B425}" sibTransId="{0FF8D613-8C88-474E-BB07-84DE2607446B}"/>
    <dgm:cxn modelId="{AE4C2EB6-ECF9-B240-85D7-654C43500C78}" type="presOf" srcId="{EDED0996-5171-144C-939F-1125FD8C1EC1}" destId="{AA45A624-992C-D44D-9DAE-64CD12537437}" srcOrd="1" destOrd="0" presId="urn:microsoft.com/office/officeart/2005/8/layout/pyramid1"/>
    <dgm:cxn modelId="{5F0EA422-FD35-824A-9F13-683E7AF6B439}" type="presOf" srcId="{C0C686F7-35B2-5E4C-B2D3-ED598C8BCDEE}" destId="{1A54E6C0-29E7-2548-85B5-0DD6B090F058}" srcOrd="0" destOrd="0" presId="urn:microsoft.com/office/officeart/2005/8/layout/pyramid1"/>
    <dgm:cxn modelId="{F1A98A8B-2996-C346-A321-1BEA76BA19DD}" type="presOf" srcId="{FD580571-1074-A449-B5BA-5248CCB08366}" destId="{0FF00883-ABCA-9C43-9071-C3F449038182}" srcOrd="1" destOrd="0" presId="urn:microsoft.com/office/officeart/2005/8/layout/pyramid1"/>
    <dgm:cxn modelId="{6F2434E1-30C8-1C4B-9C77-60C614E0F309}" type="presOf" srcId="{EDED0996-5171-144C-939F-1125FD8C1EC1}" destId="{DE3F3002-A2AE-2641-967B-F08B3465EFE0}" srcOrd="0" destOrd="0" presId="urn:microsoft.com/office/officeart/2005/8/layout/pyramid1"/>
    <dgm:cxn modelId="{43379091-E563-C54A-BFAF-ED399EA4FA34}" srcId="{7B8EC727-42F9-CE48-9D31-FE072762ED9A}" destId="{234A5D99-DEA9-7844-A835-354E9AAE7EF5}" srcOrd="2" destOrd="0" parTransId="{713751F3-353B-0F4C-BF8C-77ECE2776005}" sibTransId="{00F6B9C1-760C-AD42-A239-D22AA8EF63DC}"/>
    <dgm:cxn modelId="{B3265A78-F10D-2A4B-9906-3922F98F986B}" srcId="{7B8EC727-42F9-CE48-9D31-FE072762ED9A}" destId="{C0C686F7-35B2-5E4C-B2D3-ED598C8BCDEE}" srcOrd="3" destOrd="0" parTransId="{7D84EDAA-0C77-6C49-88F6-F95CE55A963B}" sibTransId="{AAA8D8E5-DF87-5645-A81A-BA6621183DFD}"/>
    <dgm:cxn modelId="{69DB9982-318D-9247-812B-A63934D6CAF8}" type="presParOf" srcId="{2B499241-9C50-C446-8DCC-9B09BAF7016A}" destId="{B962426D-7C24-0342-8C7E-456A36404E04}" srcOrd="0" destOrd="0" presId="urn:microsoft.com/office/officeart/2005/8/layout/pyramid1"/>
    <dgm:cxn modelId="{0D419F38-C4F0-5644-BBF2-09CBC65F0B6E}" type="presParOf" srcId="{B962426D-7C24-0342-8C7E-456A36404E04}" destId="{DE3F3002-A2AE-2641-967B-F08B3465EFE0}" srcOrd="0" destOrd="0" presId="urn:microsoft.com/office/officeart/2005/8/layout/pyramid1"/>
    <dgm:cxn modelId="{FCC2A056-ABF0-B743-8A40-B9ABA9E8F1E3}" type="presParOf" srcId="{B962426D-7C24-0342-8C7E-456A36404E04}" destId="{AA45A624-992C-D44D-9DAE-64CD12537437}" srcOrd="1" destOrd="0" presId="urn:microsoft.com/office/officeart/2005/8/layout/pyramid1"/>
    <dgm:cxn modelId="{AEB2E665-1768-444F-A65C-621758119E6A}" type="presParOf" srcId="{2B499241-9C50-C446-8DCC-9B09BAF7016A}" destId="{DBE0AEB5-6AEE-824F-BC24-A5F0D3D0E2DC}" srcOrd="1" destOrd="0" presId="urn:microsoft.com/office/officeart/2005/8/layout/pyramid1"/>
    <dgm:cxn modelId="{EBD3F355-DBAE-7145-BBC5-B579FAF0CE5A}" type="presParOf" srcId="{DBE0AEB5-6AEE-824F-BC24-A5F0D3D0E2DC}" destId="{C614229C-2020-7A4A-869E-60B8FB5C693E}" srcOrd="0" destOrd="0" presId="urn:microsoft.com/office/officeart/2005/8/layout/pyramid1"/>
    <dgm:cxn modelId="{12457EEE-CE4B-9647-A9F5-5D89DF8F6EBC}" type="presParOf" srcId="{DBE0AEB5-6AEE-824F-BC24-A5F0D3D0E2DC}" destId="{0FF00883-ABCA-9C43-9071-C3F449038182}" srcOrd="1" destOrd="0" presId="urn:microsoft.com/office/officeart/2005/8/layout/pyramid1"/>
    <dgm:cxn modelId="{BEB33A70-5C1D-954D-BA85-21B5B1149D63}" type="presParOf" srcId="{2B499241-9C50-C446-8DCC-9B09BAF7016A}" destId="{AC5C6F14-E0FE-D846-B2A7-C95F34EEE028}" srcOrd="2" destOrd="0" presId="urn:microsoft.com/office/officeart/2005/8/layout/pyramid1"/>
    <dgm:cxn modelId="{2FFE6FFC-6665-FD4E-B6E8-EA5B79E490E5}" type="presParOf" srcId="{AC5C6F14-E0FE-D846-B2A7-C95F34EEE028}" destId="{14853AD7-71BD-B645-BC0D-5844F03E5D4F}" srcOrd="0" destOrd="0" presId="urn:microsoft.com/office/officeart/2005/8/layout/pyramid1"/>
    <dgm:cxn modelId="{30306112-25FC-704A-8678-CBCE3ECDE03F}" type="presParOf" srcId="{AC5C6F14-E0FE-D846-B2A7-C95F34EEE028}" destId="{2C3C5664-13DE-4648-BCD7-5DE86A24C759}" srcOrd="1" destOrd="0" presId="urn:microsoft.com/office/officeart/2005/8/layout/pyramid1"/>
    <dgm:cxn modelId="{77A0E15B-626A-A249-867C-81B8D4FE8A08}" type="presParOf" srcId="{2B499241-9C50-C446-8DCC-9B09BAF7016A}" destId="{7D1A5449-6BFF-C349-B9AB-F60D8B21240F}" srcOrd="3" destOrd="0" presId="urn:microsoft.com/office/officeart/2005/8/layout/pyramid1"/>
    <dgm:cxn modelId="{7363D2BB-D4EC-A741-A173-36293E79C2FB}" type="presParOf" srcId="{7D1A5449-6BFF-C349-B9AB-F60D8B21240F}" destId="{1A54E6C0-29E7-2548-85B5-0DD6B090F058}" srcOrd="0" destOrd="0" presId="urn:microsoft.com/office/officeart/2005/8/layout/pyramid1"/>
    <dgm:cxn modelId="{514DCFE7-BA2C-A143-8D64-96DE28E22194}" type="presParOf" srcId="{7D1A5449-6BFF-C349-B9AB-F60D8B21240F}" destId="{AFEF764C-DC12-0B40-9E1E-B2B8E0F902D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6EBE31-21CD-4BD8-9406-E2358CBF7F1B}" type="doc">
      <dgm:prSet loTypeId="urn:microsoft.com/office/officeart/2005/8/layout/lProcess3" loCatId="process" qsTypeId="urn:microsoft.com/office/officeart/2005/8/quickstyle/simple3" qsCatId="simple" csTypeId="urn:microsoft.com/office/officeart/2005/8/colors/accent3_2" csCatId="accent3" phldr="1"/>
      <dgm:spPr/>
      <dgm:t>
        <a:bodyPr/>
        <a:lstStyle/>
        <a:p>
          <a:endParaRPr lang="en-US"/>
        </a:p>
      </dgm:t>
    </dgm:pt>
    <dgm:pt modelId="{7BC34759-AFC1-478A-B6B9-4C4D79833840}">
      <dgm:prSet custT="1"/>
      <dgm:spPr/>
      <dgm:t>
        <a:bodyPr/>
        <a:lstStyle/>
        <a:p>
          <a:pPr rtl="0"/>
          <a:r>
            <a:rPr lang="en-US" sz="3600" dirty="0" smtClean="0"/>
            <a:t>Multiclass classification</a:t>
          </a:r>
          <a:endParaRPr lang="en-US" sz="3600" dirty="0"/>
        </a:p>
      </dgm:t>
    </dgm:pt>
    <dgm:pt modelId="{32F7AB4D-8490-4212-A85A-7F7A34450A24}" type="parTrans" cxnId="{66135FF3-F980-4076-ADAC-962DF8865239}">
      <dgm:prSet/>
      <dgm:spPr/>
      <dgm:t>
        <a:bodyPr/>
        <a:lstStyle/>
        <a:p>
          <a:endParaRPr lang="en-US"/>
        </a:p>
      </dgm:t>
    </dgm:pt>
    <dgm:pt modelId="{4B5E7E73-ED79-49D6-AB38-C6571E7DCF44}" type="sibTrans" cxnId="{66135FF3-F980-4076-ADAC-962DF8865239}">
      <dgm:prSet/>
      <dgm:spPr/>
      <dgm:t>
        <a:bodyPr/>
        <a:lstStyle/>
        <a:p>
          <a:endParaRPr lang="en-US"/>
        </a:p>
      </dgm:t>
    </dgm:pt>
    <dgm:pt modelId="{C30725DA-0810-4433-BD3C-F932C850EA2E}">
      <dgm:prSet custT="1">
        <dgm:style>
          <a:lnRef idx="1">
            <a:schemeClr val="accent6"/>
          </a:lnRef>
          <a:fillRef idx="2">
            <a:schemeClr val="accent6"/>
          </a:fillRef>
          <a:effectRef idx="1">
            <a:schemeClr val="accent6"/>
          </a:effectRef>
          <a:fontRef idx="minor">
            <a:schemeClr val="dk1"/>
          </a:fontRef>
        </dgm:style>
      </dgm:prSet>
      <dgm:spPr/>
      <dgm:t>
        <a:bodyPr/>
        <a:lstStyle/>
        <a:p>
          <a:pPr rtl="0"/>
          <a:r>
            <a:rPr lang="en-US" sz="3600" dirty="0" smtClean="0"/>
            <a:t>Hierarchical classification</a:t>
          </a:r>
          <a:endParaRPr lang="en-US" sz="3600" dirty="0"/>
        </a:p>
      </dgm:t>
    </dgm:pt>
    <dgm:pt modelId="{D9ACF8B0-2294-44D1-BA4B-D6D931CDD7D6}" type="parTrans" cxnId="{CAA99E8C-39DB-4852-AAA3-F02B52226C91}">
      <dgm:prSet/>
      <dgm:spPr/>
      <dgm:t>
        <a:bodyPr/>
        <a:lstStyle/>
        <a:p>
          <a:endParaRPr lang="en-US"/>
        </a:p>
      </dgm:t>
    </dgm:pt>
    <dgm:pt modelId="{2E3328D4-43A7-45BF-9E7F-B3C19CD3A9B7}" type="sibTrans" cxnId="{CAA99E8C-39DB-4852-AAA3-F02B52226C91}">
      <dgm:prSet/>
      <dgm:spPr/>
      <dgm:t>
        <a:bodyPr/>
        <a:lstStyle/>
        <a:p>
          <a:endParaRPr lang="en-US"/>
        </a:p>
      </dgm:t>
    </dgm:pt>
    <dgm:pt modelId="{E28DC99A-1535-4E7D-9B60-AA2555457929}" type="pres">
      <dgm:prSet presAssocID="{AD6EBE31-21CD-4BD8-9406-E2358CBF7F1B}" presName="Name0" presStyleCnt="0">
        <dgm:presLayoutVars>
          <dgm:chPref val="3"/>
          <dgm:dir/>
          <dgm:animLvl val="lvl"/>
          <dgm:resizeHandles/>
        </dgm:presLayoutVars>
      </dgm:prSet>
      <dgm:spPr/>
      <dgm:t>
        <a:bodyPr/>
        <a:lstStyle/>
        <a:p>
          <a:endParaRPr lang="en-US"/>
        </a:p>
      </dgm:t>
    </dgm:pt>
    <dgm:pt modelId="{238D32BA-20C8-4E3C-B797-68B1693623A3}" type="pres">
      <dgm:prSet presAssocID="{7BC34759-AFC1-478A-B6B9-4C4D79833840}" presName="horFlow" presStyleCnt="0"/>
      <dgm:spPr/>
      <dgm:t>
        <a:bodyPr/>
        <a:lstStyle/>
        <a:p>
          <a:endParaRPr lang="en-US"/>
        </a:p>
      </dgm:t>
    </dgm:pt>
    <dgm:pt modelId="{61D1D941-D613-4EF4-9B4F-CBB90772ADF6}" type="pres">
      <dgm:prSet presAssocID="{7BC34759-AFC1-478A-B6B9-4C4D79833840}" presName="bigChev" presStyleLbl="node1" presStyleIdx="0" presStyleCnt="2" custScaleX="199045" custScaleY="69669"/>
      <dgm:spPr/>
      <dgm:t>
        <a:bodyPr/>
        <a:lstStyle/>
        <a:p>
          <a:endParaRPr lang="en-US"/>
        </a:p>
      </dgm:t>
    </dgm:pt>
    <dgm:pt modelId="{8ABF4200-57F2-4723-BD10-6ED6D00FE5FC}" type="pres">
      <dgm:prSet presAssocID="{7BC34759-AFC1-478A-B6B9-4C4D79833840}" presName="vSp" presStyleCnt="0"/>
      <dgm:spPr/>
      <dgm:t>
        <a:bodyPr/>
        <a:lstStyle/>
        <a:p>
          <a:endParaRPr lang="en-US"/>
        </a:p>
      </dgm:t>
    </dgm:pt>
    <dgm:pt modelId="{636AEBB5-2C6B-4823-8AF4-7E8CF0347CFC}" type="pres">
      <dgm:prSet presAssocID="{C30725DA-0810-4433-BD3C-F932C850EA2E}" presName="horFlow" presStyleCnt="0"/>
      <dgm:spPr/>
      <dgm:t>
        <a:bodyPr/>
        <a:lstStyle/>
        <a:p>
          <a:endParaRPr lang="en-US"/>
        </a:p>
      </dgm:t>
    </dgm:pt>
    <dgm:pt modelId="{B209D5DF-2EF5-4591-A482-EC957F5B1916}" type="pres">
      <dgm:prSet presAssocID="{C30725DA-0810-4433-BD3C-F932C850EA2E}" presName="bigChev" presStyleLbl="node1" presStyleIdx="1" presStyleCnt="2" custScaleX="209456" custScaleY="62557" custLinFactNeighborX="-5701" custLinFactNeighborY="-620"/>
      <dgm:spPr/>
      <dgm:t>
        <a:bodyPr/>
        <a:lstStyle/>
        <a:p>
          <a:endParaRPr lang="en-US"/>
        </a:p>
      </dgm:t>
    </dgm:pt>
  </dgm:ptLst>
  <dgm:cxnLst>
    <dgm:cxn modelId="{66135FF3-F980-4076-ADAC-962DF8865239}" srcId="{AD6EBE31-21CD-4BD8-9406-E2358CBF7F1B}" destId="{7BC34759-AFC1-478A-B6B9-4C4D79833840}" srcOrd="0" destOrd="0" parTransId="{32F7AB4D-8490-4212-A85A-7F7A34450A24}" sibTransId="{4B5E7E73-ED79-49D6-AB38-C6571E7DCF44}"/>
    <dgm:cxn modelId="{5BD8358C-ADB7-41D8-A208-69E624F411D0}" type="presOf" srcId="{7BC34759-AFC1-478A-B6B9-4C4D79833840}" destId="{61D1D941-D613-4EF4-9B4F-CBB90772ADF6}" srcOrd="0" destOrd="0" presId="urn:microsoft.com/office/officeart/2005/8/layout/lProcess3"/>
    <dgm:cxn modelId="{41213524-0DDA-4FBD-B961-7D204E2768D9}" type="presOf" srcId="{C30725DA-0810-4433-BD3C-F932C850EA2E}" destId="{B209D5DF-2EF5-4591-A482-EC957F5B1916}" srcOrd="0" destOrd="0" presId="urn:microsoft.com/office/officeart/2005/8/layout/lProcess3"/>
    <dgm:cxn modelId="{CAA99E8C-39DB-4852-AAA3-F02B52226C91}" srcId="{AD6EBE31-21CD-4BD8-9406-E2358CBF7F1B}" destId="{C30725DA-0810-4433-BD3C-F932C850EA2E}" srcOrd="1" destOrd="0" parTransId="{D9ACF8B0-2294-44D1-BA4B-D6D931CDD7D6}" sibTransId="{2E3328D4-43A7-45BF-9E7F-B3C19CD3A9B7}"/>
    <dgm:cxn modelId="{4C4FD780-67D0-407C-849A-CAB4D44FAC39}" type="presOf" srcId="{AD6EBE31-21CD-4BD8-9406-E2358CBF7F1B}" destId="{E28DC99A-1535-4E7D-9B60-AA2555457929}" srcOrd="0" destOrd="0" presId="urn:microsoft.com/office/officeart/2005/8/layout/lProcess3"/>
    <dgm:cxn modelId="{E64F4613-1CCD-4547-9A0C-8DB96DCCE0D9}" type="presParOf" srcId="{E28DC99A-1535-4E7D-9B60-AA2555457929}" destId="{238D32BA-20C8-4E3C-B797-68B1693623A3}" srcOrd="0" destOrd="0" presId="urn:microsoft.com/office/officeart/2005/8/layout/lProcess3"/>
    <dgm:cxn modelId="{76CE1F04-985E-4573-8E87-E0472A045110}" type="presParOf" srcId="{238D32BA-20C8-4E3C-B797-68B1693623A3}" destId="{61D1D941-D613-4EF4-9B4F-CBB90772ADF6}" srcOrd="0" destOrd="0" presId="urn:microsoft.com/office/officeart/2005/8/layout/lProcess3"/>
    <dgm:cxn modelId="{1803A88F-249B-4B5B-A95B-023A5E2A48A4}" type="presParOf" srcId="{E28DC99A-1535-4E7D-9B60-AA2555457929}" destId="{8ABF4200-57F2-4723-BD10-6ED6D00FE5FC}" srcOrd="1" destOrd="0" presId="urn:microsoft.com/office/officeart/2005/8/layout/lProcess3"/>
    <dgm:cxn modelId="{056D50C6-8129-43AF-B120-25275E7AB028}" type="presParOf" srcId="{E28DC99A-1535-4E7D-9B60-AA2555457929}" destId="{636AEBB5-2C6B-4823-8AF4-7E8CF0347CFC}" srcOrd="2" destOrd="0" presId="urn:microsoft.com/office/officeart/2005/8/layout/lProcess3"/>
    <dgm:cxn modelId="{EE6C8F29-7B8C-4F7B-9F35-BDE33F6B2858}" type="presParOf" srcId="{636AEBB5-2C6B-4823-8AF4-7E8CF0347CFC}" destId="{B209D5DF-2EF5-4591-A482-EC957F5B1916}"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0B5CE4-4218-4890-9B30-391ED1446565}"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F76FA47F-240C-4EFA-AC22-348F9A9EBE6D}">
      <dgm:prSet phldrT="[Text]"/>
      <dgm:spPr/>
      <dgm:t>
        <a:bodyPr/>
        <a:lstStyle/>
        <a:p>
          <a:r>
            <a:rPr lang="en-US" dirty="0" smtClean="0"/>
            <a:t>Proteins have natural structural hierarchy</a:t>
          </a:r>
          <a:endParaRPr lang="en-US" dirty="0"/>
        </a:p>
      </dgm:t>
    </dgm:pt>
    <dgm:pt modelId="{9B00CD43-C577-44DB-845D-AFD11AFDCEF3}" type="parTrans" cxnId="{9D4B081B-C8D6-420B-8A63-D92410281C98}">
      <dgm:prSet/>
      <dgm:spPr/>
      <dgm:t>
        <a:bodyPr/>
        <a:lstStyle/>
        <a:p>
          <a:endParaRPr lang="en-US"/>
        </a:p>
      </dgm:t>
    </dgm:pt>
    <dgm:pt modelId="{B1456738-BF99-49A9-992C-2638D5F6378F}" type="sibTrans" cxnId="{9D4B081B-C8D6-420B-8A63-D92410281C98}">
      <dgm:prSet/>
      <dgm:spPr/>
      <dgm:t>
        <a:bodyPr/>
        <a:lstStyle/>
        <a:p>
          <a:endParaRPr lang="en-US"/>
        </a:p>
      </dgm:t>
    </dgm:pt>
    <dgm:pt modelId="{821D0039-506C-4CA2-9F00-FFBA5EDACE57}">
      <dgm:prSet phldrT="[Text]"/>
      <dgm:spPr>
        <a:solidFill>
          <a:schemeClr val="bg2"/>
        </a:solidFill>
      </dgm:spPr>
      <dgm:t>
        <a:bodyPr/>
        <a:lstStyle/>
        <a:p>
          <a:r>
            <a:rPr lang="en-US" dirty="0" smtClean="0"/>
            <a:t>Can TSR-</a:t>
          </a:r>
          <a:r>
            <a:rPr lang="de-DE" dirty="0" smtClean="0"/>
            <a:t>3-D </a:t>
          </a:r>
          <a:r>
            <a:rPr lang="de-DE" dirty="0" err="1" smtClean="0"/>
            <a:t>Structural</a:t>
          </a:r>
          <a:r>
            <a:rPr lang="de-DE" dirty="0" smtClean="0"/>
            <a:t> Fingerprints</a:t>
          </a:r>
          <a:r>
            <a:rPr lang="en-US" dirty="0" smtClean="0"/>
            <a:t> be used as structural features for performing hierarchical classification of proteins based on their structures?</a:t>
          </a:r>
          <a:endParaRPr lang="en-US" dirty="0"/>
        </a:p>
      </dgm:t>
    </dgm:pt>
    <dgm:pt modelId="{031D7B94-E780-4200-B295-F07A42A2BCAC}" type="parTrans" cxnId="{343ADCFE-EDAA-45A9-A693-D253065CF3EE}">
      <dgm:prSet/>
      <dgm:spPr/>
      <dgm:t>
        <a:bodyPr/>
        <a:lstStyle/>
        <a:p>
          <a:endParaRPr lang="en-US"/>
        </a:p>
      </dgm:t>
    </dgm:pt>
    <dgm:pt modelId="{DF738FEC-6D8E-4C5D-9CD0-44477998A34B}" type="sibTrans" cxnId="{343ADCFE-EDAA-45A9-A693-D253065CF3EE}">
      <dgm:prSet/>
      <dgm:spPr/>
      <dgm:t>
        <a:bodyPr/>
        <a:lstStyle/>
        <a:p>
          <a:endParaRPr lang="en-US"/>
        </a:p>
      </dgm:t>
    </dgm:pt>
    <dgm:pt modelId="{E07005B5-3C22-4BEA-8A42-B96EBD4122E9}">
      <dgm:prSet phldrT="[Text]"/>
      <dgm:spPr>
        <a:solidFill>
          <a:schemeClr val="bg2"/>
        </a:solidFill>
      </dgm:spPr>
      <dgm:t>
        <a:bodyPr/>
        <a:lstStyle/>
        <a:p>
          <a:endParaRPr lang="en-US" dirty="0"/>
        </a:p>
      </dgm:t>
    </dgm:pt>
    <dgm:pt modelId="{03BFCE3C-01D8-414D-87E8-C5D7482CA02B}" type="parTrans" cxnId="{35B8A7DB-D533-4520-9776-B3F0DBA09081}">
      <dgm:prSet/>
      <dgm:spPr/>
      <dgm:t>
        <a:bodyPr/>
        <a:lstStyle/>
        <a:p>
          <a:endParaRPr lang="en-US"/>
        </a:p>
      </dgm:t>
    </dgm:pt>
    <dgm:pt modelId="{8FBDE622-2FBC-400B-886D-E7C354DE6137}" type="sibTrans" cxnId="{35B8A7DB-D533-4520-9776-B3F0DBA09081}">
      <dgm:prSet/>
      <dgm:spPr/>
      <dgm:t>
        <a:bodyPr/>
        <a:lstStyle/>
        <a:p>
          <a:endParaRPr lang="en-US"/>
        </a:p>
      </dgm:t>
    </dgm:pt>
    <dgm:pt modelId="{F6AB9CD7-9EBB-4781-A712-2C7D11DE8FB1}" type="pres">
      <dgm:prSet presAssocID="{3D0B5CE4-4218-4890-9B30-391ED1446565}" presName="linear" presStyleCnt="0">
        <dgm:presLayoutVars>
          <dgm:animLvl val="lvl"/>
          <dgm:resizeHandles val="exact"/>
        </dgm:presLayoutVars>
      </dgm:prSet>
      <dgm:spPr/>
      <dgm:t>
        <a:bodyPr/>
        <a:lstStyle/>
        <a:p>
          <a:endParaRPr lang="en-US"/>
        </a:p>
      </dgm:t>
    </dgm:pt>
    <dgm:pt modelId="{AC66BA91-333E-4802-875D-FA59C343231F}" type="pres">
      <dgm:prSet presAssocID="{F76FA47F-240C-4EFA-AC22-348F9A9EBE6D}" presName="parentText" presStyleLbl="node1" presStyleIdx="0" presStyleCnt="1">
        <dgm:presLayoutVars>
          <dgm:chMax val="0"/>
          <dgm:bulletEnabled val="1"/>
        </dgm:presLayoutVars>
      </dgm:prSet>
      <dgm:spPr/>
      <dgm:t>
        <a:bodyPr/>
        <a:lstStyle/>
        <a:p>
          <a:endParaRPr lang="en-US"/>
        </a:p>
      </dgm:t>
    </dgm:pt>
    <dgm:pt modelId="{A852BE5A-2394-46CD-9395-4CD175BB344E}" type="pres">
      <dgm:prSet presAssocID="{F76FA47F-240C-4EFA-AC22-348F9A9EBE6D}" presName="childText" presStyleLbl="revTx" presStyleIdx="0" presStyleCnt="1">
        <dgm:presLayoutVars>
          <dgm:bulletEnabled val="1"/>
        </dgm:presLayoutVars>
      </dgm:prSet>
      <dgm:spPr/>
      <dgm:t>
        <a:bodyPr/>
        <a:lstStyle/>
        <a:p>
          <a:endParaRPr lang="en-US"/>
        </a:p>
      </dgm:t>
    </dgm:pt>
  </dgm:ptLst>
  <dgm:cxnLst>
    <dgm:cxn modelId="{343ADCFE-EDAA-45A9-A693-D253065CF3EE}" srcId="{F76FA47F-240C-4EFA-AC22-348F9A9EBE6D}" destId="{821D0039-506C-4CA2-9F00-FFBA5EDACE57}" srcOrd="1" destOrd="0" parTransId="{031D7B94-E780-4200-B295-F07A42A2BCAC}" sibTransId="{DF738FEC-6D8E-4C5D-9CD0-44477998A34B}"/>
    <dgm:cxn modelId="{88F436D3-4C67-41A5-9F61-C10F052797BA}" type="presOf" srcId="{E07005B5-3C22-4BEA-8A42-B96EBD4122E9}" destId="{A852BE5A-2394-46CD-9395-4CD175BB344E}" srcOrd="0" destOrd="0" presId="urn:microsoft.com/office/officeart/2005/8/layout/vList2"/>
    <dgm:cxn modelId="{BCC348DD-A491-46BC-85E6-D6C118D85EA2}" type="presOf" srcId="{3D0B5CE4-4218-4890-9B30-391ED1446565}" destId="{F6AB9CD7-9EBB-4781-A712-2C7D11DE8FB1}" srcOrd="0" destOrd="0" presId="urn:microsoft.com/office/officeart/2005/8/layout/vList2"/>
    <dgm:cxn modelId="{9D4B081B-C8D6-420B-8A63-D92410281C98}" srcId="{3D0B5CE4-4218-4890-9B30-391ED1446565}" destId="{F76FA47F-240C-4EFA-AC22-348F9A9EBE6D}" srcOrd="0" destOrd="0" parTransId="{9B00CD43-C577-44DB-845D-AFD11AFDCEF3}" sibTransId="{B1456738-BF99-49A9-992C-2638D5F6378F}"/>
    <dgm:cxn modelId="{21424962-A432-4CF6-9554-ADF7110C05B6}" type="presOf" srcId="{F76FA47F-240C-4EFA-AC22-348F9A9EBE6D}" destId="{AC66BA91-333E-4802-875D-FA59C343231F}" srcOrd="0" destOrd="0" presId="urn:microsoft.com/office/officeart/2005/8/layout/vList2"/>
    <dgm:cxn modelId="{35B8A7DB-D533-4520-9776-B3F0DBA09081}" srcId="{F76FA47F-240C-4EFA-AC22-348F9A9EBE6D}" destId="{E07005B5-3C22-4BEA-8A42-B96EBD4122E9}" srcOrd="0" destOrd="0" parTransId="{03BFCE3C-01D8-414D-87E8-C5D7482CA02B}" sibTransId="{8FBDE622-2FBC-400B-886D-E7C354DE6137}"/>
    <dgm:cxn modelId="{CEB74647-1864-4A10-B8DF-3CF6F1551505}" type="presOf" srcId="{821D0039-506C-4CA2-9F00-FFBA5EDACE57}" destId="{A852BE5A-2394-46CD-9395-4CD175BB344E}" srcOrd="0" destOrd="1" presId="urn:microsoft.com/office/officeart/2005/8/layout/vList2"/>
    <dgm:cxn modelId="{BEE4BBF4-2F60-413E-B7B6-788F4925B6FF}" type="presParOf" srcId="{F6AB9CD7-9EBB-4781-A712-2C7D11DE8FB1}" destId="{AC66BA91-333E-4802-875D-FA59C343231F}" srcOrd="0" destOrd="0" presId="urn:microsoft.com/office/officeart/2005/8/layout/vList2"/>
    <dgm:cxn modelId="{78EBD70D-873D-4FC3-94ED-AA1D086B85F0}" type="presParOf" srcId="{F6AB9CD7-9EBB-4781-A712-2C7D11DE8FB1}" destId="{A852BE5A-2394-46CD-9395-4CD175BB344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2E32F35-FC40-4DE2-8FEF-66DA67F036AF}"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D4C374D9-EA4F-410C-AA9E-49F53191E22A}">
      <dgm:prSet phldrT="[Text]" custT="1"/>
      <dgm:spPr/>
      <dgm:t>
        <a:bodyPr/>
        <a:lstStyle/>
        <a:p>
          <a:r>
            <a:rPr lang="en-US" sz="1200" dirty="0" smtClean="0"/>
            <a:t>Local classifier per parent node </a:t>
          </a:r>
          <a:endParaRPr lang="en-US" sz="1200" dirty="0"/>
        </a:p>
      </dgm:t>
    </dgm:pt>
    <dgm:pt modelId="{5A34B6FF-0238-422D-ABE6-C1E6B93C7D3C}" type="parTrans" cxnId="{A2F45427-4120-4678-B0D1-90DE6F2F3999}">
      <dgm:prSet/>
      <dgm:spPr/>
      <dgm:t>
        <a:bodyPr/>
        <a:lstStyle/>
        <a:p>
          <a:endParaRPr lang="en-US"/>
        </a:p>
      </dgm:t>
    </dgm:pt>
    <dgm:pt modelId="{51848F0C-D76E-4121-9071-B46F28AD434A}" type="sibTrans" cxnId="{A2F45427-4120-4678-B0D1-90DE6F2F3999}">
      <dgm:prSet/>
      <dgm:spPr/>
      <dgm:t>
        <a:bodyPr/>
        <a:lstStyle/>
        <a:p>
          <a:endParaRPr lang="en-US"/>
        </a:p>
      </dgm:t>
    </dgm:pt>
    <dgm:pt modelId="{BB0AA2D8-3403-405D-8217-317E3126C918}">
      <dgm:prSet phldrT="[Text]" custT="1"/>
      <dgm:spPr/>
      <dgm:t>
        <a:bodyPr/>
        <a:lstStyle/>
        <a:p>
          <a:r>
            <a:rPr lang="en-US" sz="1200" dirty="0" smtClean="0"/>
            <a:t>Attribute selection per parent node</a:t>
          </a:r>
          <a:endParaRPr lang="en-US" sz="1200" dirty="0"/>
        </a:p>
      </dgm:t>
    </dgm:pt>
    <dgm:pt modelId="{90439593-A104-49AE-88A6-88CDE2E2FD4F}" type="parTrans" cxnId="{6646DDC6-48AE-4B17-9B13-F9D237D77632}">
      <dgm:prSet/>
      <dgm:spPr/>
      <dgm:t>
        <a:bodyPr/>
        <a:lstStyle/>
        <a:p>
          <a:endParaRPr lang="en-US"/>
        </a:p>
      </dgm:t>
    </dgm:pt>
    <dgm:pt modelId="{5ABB8BC2-661F-43B6-A418-EB5BFC3CBB34}" type="sibTrans" cxnId="{6646DDC6-48AE-4B17-9B13-F9D237D77632}">
      <dgm:prSet/>
      <dgm:spPr/>
      <dgm:t>
        <a:bodyPr/>
        <a:lstStyle/>
        <a:p>
          <a:endParaRPr lang="en-US"/>
        </a:p>
      </dgm:t>
    </dgm:pt>
    <dgm:pt modelId="{128B7C0C-CE97-455B-AE3C-68630390741D}">
      <dgm:prSet phldrT="[Text]" custT="1"/>
      <dgm:spPr/>
      <dgm:t>
        <a:bodyPr/>
        <a:lstStyle/>
        <a:p>
          <a:r>
            <a:rPr lang="en-US" sz="1200" dirty="0" smtClean="0"/>
            <a:t>Training set selection policy for multiclass hierarchical classification</a:t>
          </a:r>
          <a:endParaRPr lang="en-US" sz="1200" dirty="0"/>
        </a:p>
      </dgm:t>
    </dgm:pt>
    <dgm:pt modelId="{B519A72D-71B8-4D98-9F43-252DC167FBC5}" type="parTrans" cxnId="{0BB28A05-C381-4287-99FD-EB8793B940B0}">
      <dgm:prSet/>
      <dgm:spPr/>
      <dgm:t>
        <a:bodyPr/>
        <a:lstStyle/>
        <a:p>
          <a:endParaRPr lang="en-US"/>
        </a:p>
      </dgm:t>
    </dgm:pt>
    <dgm:pt modelId="{A3AD695F-A5BA-4B72-B704-4C2FF191DDBD}" type="sibTrans" cxnId="{0BB28A05-C381-4287-99FD-EB8793B940B0}">
      <dgm:prSet/>
      <dgm:spPr/>
      <dgm:t>
        <a:bodyPr/>
        <a:lstStyle/>
        <a:p>
          <a:endParaRPr lang="en-US"/>
        </a:p>
      </dgm:t>
    </dgm:pt>
    <dgm:pt modelId="{C57B0199-B760-47A7-9DEB-290195C26600}">
      <dgm:prSet custT="1"/>
      <dgm:spPr/>
      <dgm:t>
        <a:bodyPr/>
        <a:lstStyle/>
        <a:p>
          <a:r>
            <a:rPr lang="en-US" sz="1400" dirty="0" smtClean="0"/>
            <a:t>Trains classifier only at parent nodes</a:t>
          </a:r>
          <a:endParaRPr lang="en-US" sz="1400" dirty="0"/>
        </a:p>
      </dgm:t>
    </dgm:pt>
    <dgm:pt modelId="{5BAD2F65-BF79-46D2-AC67-20D0EC4E8464}" type="parTrans" cxnId="{92FAB6FC-3732-4A12-B92D-400FC2174B72}">
      <dgm:prSet/>
      <dgm:spPr/>
      <dgm:t>
        <a:bodyPr/>
        <a:lstStyle/>
        <a:p>
          <a:endParaRPr lang="en-US"/>
        </a:p>
      </dgm:t>
    </dgm:pt>
    <dgm:pt modelId="{17A2CF75-F494-4C56-AF84-46721C2C7544}" type="sibTrans" cxnId="{92FAB6FC-3732-4A12-B92D-400FC2174B72}">
      <dgm:prSet/>
      <dgm:spPr/>
      <dgm:t>
        <a:bodyPr/>
        <a:lstStyle/>
        <a:p>
          <a:endParaRPr lang="en-US"/>
        </a:p>
      </dgm:t>
    </dgm:pt>
    <dgm:pt modelId="{121B17F2-17DA-4541-B71E-091287A95585}">
      <dgm:prSet custT="1"/>
      <dgm:spPr/>
      <dgm:t>
        <a:bodyPr/>
        <a:lstStyle/>
        <a:p>
          <a:r>
            <a:rPr lang="en-US" sz="1400" dirty="0" smtClean="0"/>
            <a:t>Truly hierarchical</a:t>
          </a:r>
        </a:p>
      </dgm:t>
    </dgm:pt>
    <dgm:pt modelId="{F5E08298-E9A8-4C71-A5BE-E7C0109DA2F6}" type="parTrans" cxnId="{D16D63EC-E318-4CD2-9884-34EA80B24E79}">
      <dgm:prSet/>
      <dgm:spPr/>
      <dgm:t>
        <a:bodyPr/>
        <a:lstStyle/>
        <a:p>
          <a:endParaRPr lang="en-US"/>
        </a:p>
      </dgm:t>
    </dgm:pt>
    <dgm:pt modelId="{1A9FE222-3459-46AF-9938-0D9B8E89952B}" type="sibTrans" cxnId="{D16D63EC-E318-4CD2-9884-34EA80B24E79}">
      <dgm:prSet/>
      <dgm:spPr/>
      <dgm:t>
        <a:bodyPr/>
        <a:lstStyle/>
        <a:p>
          <a:endParaRPr lang="en-US"/>
        </a:p>
      </dgm:t>
    </dgm:pt>
    <dgm:pt modelId="{86DF330D-CE65-4BE6-AFBE-B497B9C396D0}">
      <dgm:prSet custT="1"/>
      <dgm:spPr/>
      <dgm:t>
        <a:bodyPr/>
        <a:lstStyle/>
        <a:p>
          <a:r>
            <a:rPr lang="en-US" sz="1400" dirty="0" smtClean="0"/>
            <a:t>Decision tree based attribute selection</a:t>
          </a:r>
          <a:endParaRPr lang="en-US" sz="1400" dirty="0"/>
        </a:p>
      </dgm:t>
    </dgm:pt>
    <dgm:pt modelId="{F4227FAA-5B9C-4D1A-B36F-E7461B21DC9A}" type="parTrans" cxnId="{51A025D4-61C0-4DC7-B202-142989032020}">
      <dgm:prSet/>
      <dgm:spPr/>
      <dgm:t>
        <a:bodyPr/>
        <a:lstStyle/>
        <a:p>
          <a:endParaRPr lang="en-US"/>
        </a:p>
      </dgm:t>
    </dgm:pt>
    <dgm:pt modelId="{8DE87F20-EAFA-4F39-BEFB-710B219C83FD}" type="sibTrans" cxnId="{51A025D4-61C0-4DC7-B202-142989032020}">
      <dgm:prSet/>
      <dgm:spPr/>
      <dgm:t>
        <a:bodyPr/>
        <a:lstStyle/>
        <a:p>
          <a:endParaRPr lang="en-US"/>
        </a:p>
      </dgm:t>
    </dgm:pt>
    <dgm:pt modelId="{0D5D9677-E803-4FBB-8151-756EC49D5515}">
      <dgm:prSet custT="1"/>
      <dgm:spPr/>
      <dgm:t>
        <a:bodyPr/>
        <a:lstStyle/>
        <a:p>
          <a:endParaRPr lang="en-US" sz="1200" dirty="0"/>
        </a:p>
      </dgm:t>
    </dgm:pt>
    <dgm:pt modelId="{3D1B44F2-A6D6-4051-B021-F79FDACD1F22}" type="parTrans" cxnId="{69547F36-2E06-47D1-B202-638A9D5742A9}">
      <dgm:prSet/>
      <dgm:spPr/>
      <dgm:t>
        <a:bodyPr/>
        <a:lstStyle/>
        <a:p>
          <a:endParaRPr lang="en-US"/>
        </a:p>
      </dgm:t>
    </dgm:pt>
    <dgm:pt modelId="{FB5BD838-37C3-4106-BAA6-D460321D5E6F}" type="sibTrans" cxnId="{69547F36-2E06-47D1-B202-638A9D5742A9}">
      <dgm:prSet/>
      <dgm:spPr/>
      <dgm:t>
        <a:bodyPr/>
        <a:lstStyle/>
        <a:p>
          <a:endParaRPr lang="en-US"/>
        </a:p>
      </dgm:t>
    </dgm:pt>
    <dgm:pt modelId="{BFF46D52-A126-4ED9-911B-B7577B5977FA}">
      <dgm:prSet custT="1"/>
      <dgm:spPr/>
      <dgm:t>
        <a:bodyPr/>
        <a:lstStyle/>
        <a:p>
          <a:r>
            <a:rPr lang="en-US" sz="1400" i="1" dirty="0" smtClean="0"/>
            <a:t>All-descendants’ policy</a:t>
          </a:r>
          <a:endParaRPr lang="en-US" sz="1400" dirty="0"/>
        </a:p>
      </dgm:t>
    </dgm:pt>
    <dgm:pt modelId="{96955145-8E27-477E-B232-81CEBB05B619}" type="parTrans" cxnId="{23020C01-4A1D-4EB1-B1F7-5AA5A7FF5709}">
      <dgm:prSet/>
      <dgm:spPr/>
      <dgm:t>
        <a:bodyPr/>
        <a:lstStyle/>
        <a:p>
          <a:endParaRPr lang="en-US"/>
        </a:p>
      </dgm:t>
    </dgm:pt>
    <dgm:pt modelId="{E6FC2F5B-A6B4-466B-8070-74DE593554EB}" type="sibTrans" cxnId="{23020C01-4A1D-4EB1-B1F7-5AA5A7FF5709}">
      <dgm:prSet/>
      <dgm:spPr/>
      <dgm:t>
        <a:bodyPr/>
        <a:lstStyle/>
        <a:p>
          <a:endParaRPr lang="en-US"/>
        </a:p>
      </dgm:t>
    </dgm:pt>
    <dgm:pt modelId="{7663F410-EA19-4135-A740-58BF74E20633}">
      <dgm:prSet/>
      <dgm:spPr/>
      <dgm:t>
        <a:bodyPr/>
        <a:lstStyle/>
        <a:p>
          <a:r>
            <a:rPr lang="en-US" dirty="0" smtClean="0"/>
            <a:t>Evaluation</a:t>
          </a:r>
          <a:endParaRPr lang="en-US" dirty="0"/>
        </a:p>
      </dgm:t>
    </dgm:pt>
    <dgm:pt modelId="{1EF35B6D-28D5-488C-BF91-D63306E00FE3}" type="parTrans" cxnId="{4F2E18A0-A05B-4CC5-B90E-9F9D5213C34E}">
      <dgm:prSet/>
      <dgm:spPr/>
      <dgm:t>
        <a:bodyPr/>
        <a:lstStyle/>
        <a:p>
          <a:endParaRPr lang="en-US"/>
        </a:p>
      </dgm:t>
    </dgm:pt>
    <dgm:pt modelId="{115AB272-E50B-4AF9-8300-2DEDEB476665}" type="sibTrans" cxnId="{4F2E18A0-A05B-4CC5-B90E-9F9D5213C34E}">
      <dgm:prSet/>
      <dgm:spPr/>
      <dgm:t>
        <a:bodyPr/>
        <a:lstStyle/>
        <a:p>
          <a:endParaRPr lang="en-US"/>
        </a:p>
      </dgm:t>
    </dgm:pt>
    <dgm:pt modelId="{EFD7750E-6A41-40CB-881D-2A46F21F61A9}">
      <dgm:prSet custT="1"/>
      <dgm:spPr/>
      <dgm:t>
        <a:bodyPr/>
        <a:lstStyle/>
        <a:p>
          <a:r>
            <a:rPr lang="en-US" sz="1400" dirty="0" smtClean="0"/>
            <a:t>Misclassification at any level is penalized and the instance is considered incorrectly classified</a:t>
          </a:r>
          <a:endParaRPr lang="en-US" sz="1400" dirty="0"/>
        </a:p>
      </dgm:t>
    </dgm:pt>
    <dgm:pt modelId="{6184A9C2-A546-48BE-A5E6-0DE0D17DC70A}" type="parTrans" cxnId="{F163C823-9777-4322-8CD3-1E0FEDD50344}">
      <dgm:prSet/>
      <dgm:spPr/>
      <dgm:t>
        <a:bodyPr/>
        <a:lstStyle/>
        <a:p>
          <a:endParaRPr lang="en-US"/>
        </a:p>
      </dgm:t>
    </dgm:pt>
    <dgm:pt modelId="{969F369F-BD39-4FC8-BFB0-C76681E9A4DE}" type="sibTrans" cxnId="{F163C823-9777-4322-8CD3-1E0FEDD50344}">
      <dgm:prSet/>
      <dgm:spPr/>
      <dgm:t>
        <a:bodyPr/>
        <a:lstStyle/>
        <a:p>
          <a:endParaRPr lang="en-US"/>
        </a:p>
      </dgm:t>
    </dgm:pt>
    <dgm:pt modelId="{BD43B29F-81FB-4B9F-8E24-7BF984F9BC61}" type="pres">
      <dgm:prSet presAssocID="{A2E32F35-FC40-4DE2-8FEF-66DA67F036AF}" presName="linear" presStyleCnt="0">
        <dgm:presLayoutVars>
          <dgm:dir/>
          <dgm:animLvl val="lvl"/>
          <dgm:resizeHandles val="exact"/>
        </dgm:presLayoutVars>
      </dgm:prSet>
      <dgm:spPr/>
      <dgm:t>
        <a:bodyPr/>
        <a:lstStyle/>
        <a:p>
          <a:endParaRPr lang="en-US"/>
        </a:p>
      </dgm:t>
    </dgm:pt>
    <dgm:pt modelId="{61E516EC-8A05-4FC3-8AC4-B89D2B413276}" type="pres">
      <dgm:prSet presAssocID="{D4C374D9-EA4F-410C-AA9E-49F53191E22A}" presName="parentLin" presStyleCnt="0"/>
      <dgm:spPr/>
    </dgm:pt>
    <dgm:pt modelId="{379A91E8-F3CE-452C-860F-55B7E541FFFC}" type="pres">
      <dgm:prSet presAssocID="{D4C374D9-EA4F-410C-AA9E-49F53191E22A}" presName="parentLeftMargin" presStyleLbl="node1" presStyleIdx="0" presStyleCnt="4"/>
      <dgm:spPr/>
      <dgm:t>
        <a:bodyPr/>
        <a:lstStyle/>
        <a:p>
          <a:endParaRPr lang="en-US"/>
        </a:p>
      </dgm:t>
    </dgm:pt>
    <dgm:pt modelId="{4FAE5F77-8D02-46B7-8928-12963A09B0A6}" type="pres">
      <dgm:prSet presAssocID="{D4C374D9-EA4F-410C-AA9E-49F53191E22A}" presName="parentText" presStyleLbl="node1" presStyleIdx="0" presStyleCnt="4" custScaleY="126748">
        <dgm:presLayoutVars>
          <dgm:chMax val="0"/>
          <dgm:bulletEnabled val="1"/>
        </dgm:presLayoutVars>
      </dgm:prSet>
      <dgm:spPr/>
      <dgm:t>
        <a:bodyPr/>
        <a:lstStyle/>
        <a:p>
          <a:endParaRPr lang="en-US"/>
        </a:p>
      </dgm:t>
    </dgm:pt>
    <dgm:pt modelId="{8C0C3BD3-02D8-4241-9D6D-7BDA3F7457A7}" type="pres">
      <dgm:prSet presAssocID="{D4C374D9-EA4F-410C-AA9E-49F53191E22A}" presName="negativeSpace" presStyleCnt="0"/>
      <dgm:spPr/>
    </dgm:pt>
    <dgm:pt modelId="{9C7A8D8A-6FD9-4795-A1C7-1D6322BB52AA}" type="pres">
      <dgm:prSet presAssocID="{D4C374D9-EA4F-410C-AA9E-49F53191E22A}" presName="childText" presStyleLbl="conFgAcc1" presStyleIdx="0" presStyleCnt="4">
        <dgm:presLayoutVars>
          <dgm:bulletEnabled val="1"/>
        </dgm:presLayoutVars>
      </dgm:prSet>
      <dgm:spPr/>
      <dgm:t>
        <a:bodyPr/>
        <a:lstStyle/>
        <a:p>
          <a:endParaRPr lang="en-US"/>
        </a:p>
      </dgm:t>
    </dgm:pt>
    <dgm:pt modelId="{1061B040-2D4D-4AC6-94AC-226F999EA9C2}" type="pres">
      <dgm:prSet presAssocID="{51848F0C-D76E-4121-9071-B46F28AD434A}" presName="spaceBetweenRectangles" presStyleCnt="0"/>
      <dgm:spPr/>
    </dgm:pt>
    <dgm:pt modelId="{2EE19A96-1681-4F09-A2E7-03E5F4D8A376}" type="pres">
      <dgm:prSet presAssocID="{BB0AA2D8-3403-405D-8217-317E3126C918}" presName="parentLin" presStyleCnt="0"/>
      <dgm:spPr/>
    </dgm:pt>
    <dgm:pt modelId="{CE7403C6-064D-4086-BDE0-3C733DBCD610}" type="pres">
      <dgm:prSet presAssocID="{BB0AA2D8-3403-405D-8217-317E3126C918}" presName="parentLeftMargin" presStyleLbl="node1" presStyleIdx="0" presStyleCnt="4"/>
      <dgm:spPr/>
      <dgm:t>
        <a:bodyPr/>
        <a:lstStyle/>
        <a:p>
          <a:endParaRPr lang="en-US"/>
        </a:p>
      </dgm:t>
    </dgm:pt>
    <dgm:pt modelId="{4E6B9881-121E-413C-9D03-B8CE74B5430B}" type="pres">
      <dgm:prSet presAssocID="{BB0AA2D8-3403-405D-8217-317E3126C918}" presName="parentText" presStyleLbl="node1" presStyleIdx="1" presStyleCnt="4">
        <dgm:presLayoutVars>
          <dgm:chMax val="0"/>
          <dgm:bulletEnabled val="1"/>
        </dgm:presLayoutVars>
      </dgm:prSet>
      <dgm:spPr/>
      <dgm:t>
        <a:bodyPr/>
        <a:lstStyle/>
        <a:p>
          <a:endParaRPr lang="en-US"/>
        </a:p>
      </dgm:t>
    </dgm:pt>
    <dgm:pt modelId="{62867218-D563-4A34-978E-FBC196B74098}" type="pres">
      <dgm:prSet presAssocID="{BB0AA2D8-3403-405D-8217-317E3126C918}" presName="negativeSpace" presStyleCnt="0"/>
      <dgm:spPr/>
    </dgm:pt>
    <dgm:pt modelId="{B198B072-18AB-4ADE-9009-8DE788E513F4}" type="pres">
      <dgm:prSet presAssocID="{BB0AA2D8-3403-405D-8217-317E3126C918}" presName="childText" presStyleLbl="conFgAcc1" presStyleIdx="1" presStyleCnt="4">
        <dgm:presLayoutVars>
          <dgm:bulletEnabled val="1"/>
        </dgm:presLayoutVars>
      </dgm:prSet>
      <dgm:spPr/>
      <dgm:t>
        <a:bodyPr/>
        <a:lstStyle/>
        <a:p>
          <a:endParaRPr lang="en-US"/>
        </a:p>
      </dgm:t>
    </dgm:pt>
    <dgm:pt modelId="{755E2CD3-1E51-4637-AE13-3B9F54D9C57F}" type="pres">
      <dgm:prSet presAssocID="{5ABB8BC2-661F-43B6-A418-EB5BFC3CBB34}" presName="spaceBetweenRectangles" presStyleCnt="0"/>
      <dgm:spPr/>
    </dgm:pt>
    <dgm:pt modelId="{DD5C06A3-9771-4D16-BE70-BF5EBCE6AEF5}" type="pres">
      <dgm:prSet presAssocID="{128B7C0C-CE97-455B-AE3C-68630390741D}" presName="parentLin" presStyleCnt="0"/>
      <dgm:spPr/>
    </dgm:pt>
    <dgm:pt modelId="{9F9903E1-045B-4FC3-AD3B-BF088AC910D1}" type="pres">
      <dgm:prSet presAssocID="{128B7C0C-CE97-455B-AE3C-68630390741D}" presName="parentLeftMargin" presStyleLbl="node1" presStyleIdx="1" presStyleCnt="4"/>
      <dgm:spPr/>
      <dgm:t>
        <a:bodyPr/>
        <a:lstStyle/>
        <a:p>
          <a:endParaRPr lang="en-US"/>
        </a:p>
      </dgm:t>
    </dgm:pt>
    <dgm:pt modelId="{4F5834B4-8841-4AD2-BDD9-4EE7DABC48BE}" type="pres">
      <dgm:prSet presAssocID="{128B7C0C-CE97-455B-AE3C-68630390741D}" presName="parentText" presStyleLbl="node1" presStyleIdx="2" presStyleCnt="4">
        <dgm:presLayoutVars>
          <dgm:chMax val="0"/>
          <dgm:bulletEnabled val="1"/>
        </dgm:presLayoutVars>
      </dgm:prSet>
      <dgm:spPr/>
      <dgm:t>
        <a:bodyPr/>
        <a:lstStyle/>
        <a:p>
          <a:endParaRPr lang="en-US"/>
        </a:p>
      </dgm:t>
    </dgm:pt>
    <dgm:pt modelId="{26B2926A-FB35-429F-9DA6-7D92A41D6C33}" type="pres">
      <dgm:prSet presAssocID="{128B7C0C-CE97-455B-AE3C-68630390741D}" presName="negativeSpace" presStyleCnt="0"/>
      <dgm:spPr/>
    </dgm:pt>
    <dgm:pt modelId="{F33DA162-1C0F-4F60-B170-6322D637B06A}" type="pres">
      <dgm:prSet presAssocID="{128B7C0C-CE97-455B-AE3C-68630390741D}" presName="childText" presStyleLbl="conFgAcc1" presStyleIdx="2" presStyleCnt="4">
        <dgm:presLayoutVars>
          <dgm:bulletEnabled val="1"/>
        </dgm:presLayoutVars>
      </dgm:prSet>
      <dgm:spPr/>
      <dgm:t>
        <a:bodyPr/>
        <a:lstStyle/>
        <a:p>
          <a:endParaRPr lang="en-US"/>
        </a:p>
      </dgm:t>
    </dgm:pt>
    <dgm:pt modelId="{3EE118D1-804E-4AE3-BB1B-AB9E2211A98A}" type="pres">
      <dgm:prSet presAssocID="{A3AD695F-A5BA-4B72-B704-4C2FF191DDBD}" presName="spaceBetweenRectangles" presStyleCnt="0"/>
      <dgm:spPr/>
    </dgm:pt>
    <dgm:pt modelId="{9CA4CD48-F453-4C8F-A4CE-6C84AF199695}" type="pres">
      <dgm:prSet presAssocID="{7663F410-EA19-4135-A740-58BF74E20633}" presName="parentLin" presStyleCnt="0"/>
      <dgm:spPr/>
    </dgm:pt>
    <dgm:pt modelId="{77957880-EFB9-4506-A7D7-643DCA6594F4}" type="pres">
      <dgm:prSet presAssocID="{7663F410-EA19-4135-A740-58BF74E20633}" presName="parentLeftMargin" presStyleLbl="node1" presStyleIdx="2" presStyleCnt="4"/>
      <dgm:spPr/>
      <dgm:t>
        <a:bodyPr/>
        <a:lstStyle/>
        <a:p>
          <a:endParaRPr lang="en-US"/>
        </a:p>
      </dgm:t>
    </dgm:pt>
    <dgm:pt modelId="{E935AA4D-FBCD-466C-A5D7-D9C31BDF252A}" type="pres">
      <dgm:prSet presAssocID="{7663F410-EA19-4135-A740-58BF74E20633}" presName="parentText" presStyleLbl="node1" presStyleIdx="3" presStyleCnt="4">
        <dgm:presLayoutVars>
          <dgm:chMax val="0"/>
          <dgm:bulletEnabled val="1"/>
        </dgm:presLayoutVars>
      </dgm:prSet>
      <dgm:spPr/>
      <dgm:t>
        <a:bodyPr/>
        <a:lstStyle/>
        <a:p>
          <a:endParaRPr lang="en-US"/>
        </a:p>
      </dgm:t>
    </dgm:pt>
    <dgm:pt modelId="{F73FEB16-9D5B-4CFF-BF17-DF0D52813CE0}" type="pres">
      <dgm:prSet presAssocID="{7663F410-EA19-4135-A740-58BF74E20633}" presName="negativeSpace" presStyleCnt="0"/>
      <dgm:spPr/>
    </dgm:pt>
    <dgm:pt modelId="{48CE4670-D78B-4254-BD2E-69C22611FB49}" type="pres">
      <dgm:prSet presAssocID="{7663F410-EA19-4135-A740-58BF74E20633}" presName="childText" presStyleLbl="conFgAcc1" presStyleIdx="3" presStyleCnt="4">
        <dgm:presLayoutVars>
          <dgm:bulletEnabled val="1"/>
        </dgm:presLayoutVars>
      </dgm:prSet>
      <dgm:spPr/>
      <dgm:t>
        <a:bodyPr/>
        <a:lstStyle/>
        <a:p>
          <a:endParaRPr lang="en-US"/>
        </a:p>
      </dgm:t>
    </dgm:pt>
  </dgm:ptLst>
  <dgm:cxnLst>
    <dgm:cxn modelId="{69547F36-2E06-47D1-B202-638A9D5742A9}" srcId="{BB0AA2D8-3403-405D-8217-317E3126C918}" destId="{0D5D9677-E803-4FBB-8151-756EC49D5515}" srcOrd="1" destOrd="0" parTransId="{3D1B44F2-A6D6-4051-B021-F79FDACD1F22}" sibTransId="{FB5BD838-37C3-4106-BAA6-D460321D5E6F}"/>
    <dgm:cxn modelId="{A2F45427-4120-4678-B0D1-90DE6F2F3999}" srcId="{A2E32F35-FC40-4DE2-8FEF-66DA67F036AF}" destId="{D4C374D9-EA4F-410C-AA9E-49F53191E22A}" srcOrd="0" destOrd="0" parTransId="{5A34B6FF-0238-422D-ABE6-C1E6B93C7D3C}" sibTransId="{51848F0C-D76E-4121-9071-B46F28AD434A}"/>
    <dgm:cxn modelId="{BD14F8BE-3E40-461E-B94D-832D3EF00DB2}" type="presOf" srcId="{86DF330D-CE65-4BE6-AFBE-B497B9C396D0}" destId="{B198B072-18AB-4ADE-9009-8DE788E513F4}" srcOrd="0" destOrd="0" presId="urn:microsoft.com/office/officeart/2005/8/layout/list1"/>
    <dgm:cxn modelId="{C27E08F9-CC1D-4851-AB64-2A4357ADFC56}" type="presOf" srcId="{A2E32F35-FC40-4DE2-8FEF-66DA67F036AF}" destId="{BD43B29F-81FB-4B9F-8E24-7BF984F9BC61}" srcOrd="0" destOrd="0" presId="urn:microsoft.com/office/officeart/2005/8/layout/list1"/>
    <dgm:cxn modelId="{0BB28A05-C381-4287-99FD-EB8793B940B0}" srcId="{A2E32F35-FC40-4DE2-8FEF-66DA67F036AF}" destId="{128B7C0C-CE97-455B-AE3C-68630390741D}" srcOrd="2" destOrd="0" parTransId="{B519A72D-71B8-4D98-9F43-252DC167FBC5}" sibTransId="{A3AD695F-A5BA-4B72-B704-4C2FF191DDBD}"/>
    <dgm:cxn modelId="{21A529F6-EBBD-42B0-805A-CD76BD264EDD}" type="presOf" srcId="{BB0AA2D8-3403-405D-8217-317E3126C918}" destId="{4E6B9881-121E-413C-9D03-B8CE74B5430B}" srcOrd="1" destOrd="0" presId="urn:microsoft.com/office/officeart/2005/8/layout/list1"/>
    <dgm:cxn modelId="{8A753C10-51E8-4781-BD20-0571DF098178}" type="presOf" srcId="{7663F410-EA19-4135-A740-58BF74E20633}" destId="{E935AA4D-FBCD-466C-A5D7-D9C31BDF252A}" srcOrd="1" destOrd="0" presId="urn:microsoft.com/office/officeart/2005/8/layout/list1"/>
    <dgm:cxn modelId="{4F2E18A0-A05B-4CC5-B90E-9F9D5213C34E}" srcId="{A2E32F35-FC40-4DE2-8FEF-66DA67F036AF}" destId="{7663F410-EA19-4135-A740-58BF74E20633}" srcOrd="3" destOrd="0" parTransId="{1EF35B6D-28D5-488C-BF91-D63306E00FE3}" sibTransId="{115AB272-E50B-4AF9-8300-2DEDEB476665}"/>
    <dgm:cxn modelId="{8933451D-2355-4EE0-B458-922C519CDA8C}" type="presOf" srcId="{121B17F2-17DA-4541-B71E-091287A95585}" destId="{9C7A8D8A-6FD9-4795-A1C7-1D6322BB52AA}" srcOrd="0" destOrd="1" presId="urn:microsoft.com/office/officeart/2005/8/layout/list1"/>
    <dgm:cxn modelId="{B559800C-08DE-4D60-B5C1-0E1BBDFEE2A5}" type="presOf" srcId="{0D5D9677-E803-4FBB-8151-756EC49D5515}" destId="{B198B072-18AB-4ADE-9009-8DE788E513F4}" srcOrd="0" destOrd="1" presId="urn:microsoft.com/office/officeart/2005/8/layout/list1"/>
    <dgm:cxn modelId="{51A025D4-61C0-4DC7-B202-142989032020}" srcId="{BB0AA2D8-3403-405D-8217-317E3126C918}" destId="{86DF330D-CE65-4BE6-AFBE-B497B9C396D0}" srcOrd="0" destOrd="0" parTransId="{F4227FAA-5B9C-4D1A-B36F-E7461B21DC9A}" sibTransId="{8DE87F20-EAFA-4F39-BEFB-710B219C83FD}"/>
    <dgm:cxn modelId="{D9DD3F70-4F46-460C-A16A-0F80C41811C7}" type="presOf" srcId="{BFF46D52-A126-4ED9-911B-B7577B5977FA}" destId="{F33DA162-1C0F-4F60-B170-6322D637B06A}" srcOrd="0" destOrd="0" presId="urn:microsoft.com/office/officeart/2005/8/layout/list1"/>
    <dgm:cxn modelId="{210672DF-50E9-48F2-8C15-AC1995874807}" type="presOf" srcId="{C57B0199-B760-47A7-9DEB-290195C26600}" destId="{9C7A8D8A-6FD9-4795-A1C7-1D6322BB52AA}" srcOrd="0" destOrd="0" presId="urn:microsoft.com/office/officeart/2005/8/layout/list1"/>
    <dgm:cxn modelId="{3CD0EF8B-2A0E-463D-B08E-5DF8BE92D3D2}" type="presOf" srcId="{7663F410-EA19-4135-A740-58BF74E20633}" destId="{77957880-EFB9-4506-A7D7-643DCA6594F4}" srcOrd="0" destOrd="0" presId="urn:microsoft.com/office/officeart/2005/8/layout/list1"/>
    <dgm:cxn modelId="{8406F289-01FA-4F06-9FE9-6721200D8DC0}" type="presOf" srcId="{D4C374D9-EA4F-410C-AA9E-49F53191E22A}" destId="{4FAE5F77-8D02-46B7-8928-12963A09B0A6}" srcOrd="1" destOrd="0" presId="urn:microsoft.com/office/officeart/2005/8/layout/list1"/>
    <dgm:cxn modelId="{92FAB6FC-3732-4A12-B92D-400FC2174B72}" srcId="{D4C374D9-EA4F-410C-AA9E-49F53191E22A}" destId="{C57B0199-B760-47A7-9DEB-290195C26600}" srcOrd="0" destOrd="0" parTransId="{5BAD2F65-BF79-46D2-AC67-20D0EC4E8464}" sibTransId="{17A2CF75-F494-4C56-AF84-46721C2C7544}"/>
    <dgm:cxn modelId="{D97AEA21-C69D-46A2-B9DC-56C2702AC30F}" type="presOf" srcId="{128B7C0C-CE97-455B-AE3C-68630390741D}" destId="{4F5834B4-8841-4AD2-BDD9-4EE7DABC48BE}" srcOrd="1" destOrd="0" presId="urn:microsoft.com/office/officeart/2005/8/layout/list1"/>
    <dgm:cxn modelId="{D16D63EC-E318-4CD2-9884-34EA80B24E79}" srcId="{D4C374D9-EA4F-410C-AA9E-49F53191E22A}" destId="{121B17F2-17DA-4541-B71E-091287A95585}" srcOrd="1" destOrd="0" parTransId="{F5E08298-E9A8-4C71-A5BE-E7C0109DA2F6}" sibTransId="{1A9FE222-3459-46AF-9938-0D9B8E89952B}"/>
    <dgm:cxn modelId="{117DF3EA-1379-4BC1-87AC-594FC61E4B3F}" type="presOf" srcId="{D4C374D9-EA4F-410C-AA9E-49F53191E22A}" destId="{379A91E8-F3CE-452C-860F-55B7E541FFFC}" srcOrd="0" destOrd="0" presId="urn:microsoft.com/office/officeart/2005/8/layout/list1"/>
    <dgm:cxn modelId="{F163C823-9777-4322-8CD3-1E0FEDD50344}" srcId="{7663F410-EA19-4135-A740-58BF74E20633}" destId="{EFD7750E-6A41-40CB-881D-2A46F21F61A9}" srcOrd="0" destOrd="0" parTransId="{6184A9C2-A546-48BE-A5E6-0DE0D17DC70A}" sibTransId="{969F369F-BD39-4FC8-BFB0-C76681E9A4DE}"/>
    <dgm:cxn modelId="{6D6519ED-F2EB-4FBB-9AE0-074B80D74F54}" type="presOf" srcId="{BB0AA2D8-3403-405D-8217-317E3126C918}" destId="{CE7403C6-064D-4086-BDE0-3C733DBCD610}" srcOrd="0" destOrd="0" presId="urn:microsoft.com/office/officeart/2005/8/layout/list1"/>
    <dgm:cxn modelId="{6646DDC6-48AE-4B17-9B13-F9D237D77632}" srcId="{A2E32F35-FC40-4DE2-8FEF-66DA67F036AF}" destId="{BB0AA2D8-3403-405D-8217-317E3126C918}" srcOrd="1" destOrd="0" parTransId="{90439593-A104-49AE-88A6-88CDE2E2FD4F}" sibTransId="{5ABB8BC2-661F-43B6-A418-EB5BFC3CBB34}"/>
    <dgm:cxn modelId="{CF621C7C-18CB-4947-A311-077F5D2CD7DB}" type="presOf" srcId="{EFD7750E-6A41-40CB-881D-2A46F21F61A9}" destId="{48CE4670-D78B-4254-BD2E-69C22611FB49}" srcOrd="0" destOrd="0" presId="urn:microsoft.com/office/officeart/2005/8/layout/list1"/>
    <dgm:cxn modelId="{23020C01-4A1D-4EB1-B1F7-5AA5A7FF5709}" srcId="{128B7C0C-CE97-455B-AE3C-68630390741D}" destId="{BFF46D52-A126-4ED9-911B-B7577B5977FA}" srcOrd="0" destOrd="0" parTransId="{96955145-8E27-477E-B232-81CEBB05B619}" sibTransId="{E6FC2F5B-A6B4-466B-8070-74DE593554EB}"/>
    <dgm:cxn modelId="{0783B4C1-F991-4FE0-8618-2E220864F9F3}" type="presOf" srcId="{128B7C0C-CE97-455B-AE3C-68630390741D}" destId="{9F9903E1-045B-4FC3-AD3B-BF088AC910D1}" srcOrd="0" destOrd="0" presId="urn:microsoft.com/office/officeart/2005/8/layout/list1"/>
    <dgm:cxn modelId="{4E8168A4-4CF3-4F7B-8F52-C1D2E55EFFC4}" type="presParOf" srcId="{BD43B29F-81FB-4B9F-8E24-7BF984F9BC61}" destId="{61E516EC-8A05-4FC3-8AC4-B89D2B413276}" srcOrd="0" destOrd="0" presId="urn:microsoft.com/office/officeart/2005/8/layout/list1"/>
    <dgm:cxn modelId="{6CEEE1F9-BACC-4818-8DBE-1315EAB259E7}" type="presParOf" srcId="{61E516EC-8A05-4FC3-8AC4-B89D2B413276}" destId="{379A91E8-F3CE-452C-860F-55B7E541FFFC}" srcOrd="0" destOrd="0" presId="urn:microsoft.com/office/officeart/2005/8/layout/list1"/>
    <dgm:cxn modelId="{610DBE5E-1C07-4EC8-9E3A-024CF9738CA2}" type="presParOf" srcId="{61E516EC-8A05-4FC3-8AC4-B89D2B413276}" destId="{4FAE5F77-8D02-46B7-8928-12963A09B0A6}" srcOrd="1" destOrd="0" presId="urn:microsoft.com/office/officeart/2005/8/layout/list1"/>
    <dgm:cxn modelId="{780BD84B-271D-4CD5-ADE3-F9231DD92618}" type="presParOf" srcId="{BD43B29F-81FB-4B9F-8E24-7BF984F9BC61}" destId="{8C0C3BD3-02D8-4241-9D6D-7BDA3F7457A7}" srcOrd="1" destOrd="0" presId="urn:microsoft.com/office/officeart/2005/8/layout/list1"/>
    <dgm:cxn modelId="{9AF5E2A3-1E5D-481C-982E-AA72968584A7}" type="presParOf" srcId="{BD43B29F-81FB-4B9F-8E24-7BF984F9BC61}" destId="{9C7A8D8A-6FD9-4795-A1C7-1D6322BB52AA}" srcOrd="2" destOrd="0" presId="urn:microsoft.com/office/officeart/2005/8/layout/list1"/>
    <dgm:cxn modelId="{E4090D9D-0E89-4E2A-982B-9C1B7041C446}" type="presParOf" srcId="{BD43B29F-81FB-4B9F-8E24-7BF984F9BC61}" destId="{1061B040-2D4D-4AC6-94AC-226F999EA9C2}" srcOrd="3" destOrd="0" presId="urn:microsoft.com/office/officeart/2005/8/layout/list1"/>
    <dgm:cxn modelId="{3CCB5D81-F588-468E-AFC9-A5346F84474F}" type="presParOf" srcId="{BD43B29F-81FB-4B9F-8E24-7BF984F9BC61}" destId="{2EE19A96-1681-4F09-A2E7-03E5F4D8A376}" srcOrd="4" destOrd="0" presId="urn:microsoft.com/office/officeart/2005/8/layout/list1"/>
    <dgm:cxn modelId="{797AC33B-D305-4869-840C-E3C96DDF3206}" type="presParOf" srcId="{2EE19A96-1681-4F09-A2E7-03E5F4D8A376}" destId="{CE7403C6-064D-4086-BDE0-3C733DBCD610}" srcOrd="0" destOrd="0" presId="urn:microsoft.com/office/officeart/2005/8/layout/list1"/>
    <dgm:cxn modelId="{C8715C25-1EA3-45A0-AD1A-D7BFBDC972CE}" type="presParOf" srcId="{2EE19A96-1681-4F09-A2E7-03E5F4D8A376}" destId="{4E6B9881-121E-413C-9D03-B8CE74B5430B}" srcOrd="1" destOrd="0" presId="urn:microsoft.com/office/officeart/2005/8/layout/list1"/>
    <dgm:cxn modelId="{5918637F-8E24-4092-AB61-B88A0E392F79}" type="presParOf" srcId="{BD43B29F-81FB-4B9F-8E24-7BF984F9BC61}" destId="{62867218-D563-4A34-978E-FBC196B74098}" srcOrd="5" destOrd="0" presId="urn:microsoft.com/office/officeart/2005/8/layout/list1"/>
    <dgm:cxn modelId="{15F9A420-BE7B-4D50-B830-D9A91016078A}" type="presParOf" srcId="{BD43B29F-81FB-4B9F-8E24-7BF984F9BC61}" destId="{B198B072-18AB-4ADE-9009-8DE788E513F4}" srcOrd="6" destOrd="0" presId="urn:microsoft.com/office/officeart/2005/8/layout/list1"/>
    <dgm:cxn modelId="{904AB2C6-E2B9-466D-988E-8F8931FE70C9}" type="presParOf" srcId="{BD43B29F-81FB-4B9F-8E24-7BF984F9BC61}" destId="{755E2CD3-1E51-4637-AE13-3B9F54D9C57F}" srcOrd="7" destOrd="0" presId="urn:microsoft.com/office/officeart/2005/8/layout/list1"/>
    <dgm:cxn modelId="{A955680D-2DE0-4383-8BEC-150D8A15D966}" type="presParOf" srcId="{BD43B29F-81FB-4B9F-8E24-7BF984F9BC61}" destId="{DD5C06A3-9771-4D16-BE70-BF5EBCE6AEF5}" srcOrd="8" destOrd="0" presId="urn:microsoft.com/office/officeart/2005/8/layout/list1"/>
    <dgm:cxn modelId="{C542DEE6-DF0A-480E-B8B4-09C54D03A774}" type="presParOf" srcId="{DD5C06A3-9771-4D16-BE70-BF5EBCE6AEF5}" destId="{9F9903E1-045B-4FC3-AD3B-BF088AC910D1}" srcOrd="0" destOrd="0" presId="urn:microsoft.com/office/officeart/2005/8/layout/list1"/>
    <dgm:cxn modelId="{AAC5DBE0-6E82-4E0D-A07E-DB195DCCACEB}" type="presParOf" srcId="{DD5C06A3-9771-4D16-BE70-BF5EBCE6AEF5}" destId="{4F5834B4-8841-4AD2-BDD9-4EE7DABC48BE}" srcOrd="1" destOrd="0" presId="urn:microsoft.com/office/officeart/2005/8/layout/list1"/>
    <dgm:cxn modelId="{D6980B52-7536-40F3-B4DE-D0E278A3A6C3}" type="presParOf" srcId="{BD43B29F-81FB-4B9F-8E24-7BF984F9BC61}" destId="{26B2926A-FB35-429F-9DA6-7D92A41D6C33}" srcOrd="9" destOrd="0" presId="urn:microsoft.com/office/officeart/2005/8/layout/list1"/>
    <dgm:cxn modelId="{DA04B98C-FB61-42FF-BA38-394783218F62}" type="presParOf" srcId="{BD43B29F-81FB-4B9F-8E24-7BF984F9BC61}" destId="{F33DA162-1C0F-4F60-B170-6322D637B06A}" srcOrd="10" destOrd="0" presId="urn:microsoft.com/office/officeart/2005/8/layout/list1"/>
    <dgm:cxn modelId="{CD17F8A2-EB51-4BFB-BDC9-319EA6C6BB85}" type="presParOf" srcId="{BD43B29F-81FB-4B9F-8E24-7BF984F9BC61}" destId="{3EE118D1-804E-4AE3-BB1B-AB9E2211A98A}" srcOrd="11" destOrd="0" presId="urn:microsoft.com/office/officeart/2005/8/layout/list1"/>
    <dgm:cxn modelId="{946ECC07-780D-4D41-A4AA-9B5DA8696CD0}" type="presParOf" srcId="{BD43B29F-81FB-4B9F-8E24-7BF984F9BC61}" destId="{9CA4CD48-F453-4C8F-A4CE-6C84AF199695}" srcOrd="12" destOrd="0" presId="urn:microsoft.com/office/officeart/2005/8/layout/list1"/>
    <dgm:cxn modelId="{DF102A7B-4704-4B53-BB61-3EADA7316DDA}" type="presParOf" srcId="{9CA4CD48-F453-4C8F-A4CE-6C84AF199695}" destId="{77957880-EFB9-4506-A7D7-643DCA6594F4}" srcOrd="0" destOrd="0" presId="urn:microsoft.com/office/officeart/2005/8/layout/list1"/>
    <dgm:cxn modelId="{FFA09E68-DDE9-4DB8-849F-CBEBE80A62C9}" type="presParOf" srcId="{9CA4CD48-F453-4C8F-A4CE-6C84AF199695}" destId="{E935AA4D-FBCD-466C-A5D7-D9C31BDF252A}" srcOrd="1" destOrd="0" presId="urn:microsoft.com/office/officeart/2005/8/layout/list1"/>
    <dgm:cxn modelId="{676770EB-2174-4D0A-8041-4CB6FD88FC0F}" type="presParOf" srcId="{BD43B29F-81FB-4B9F-8E24-7BF984F9BC61}" destId="{F73FEB16-9D5B-4CFF-BF17-DF0D52813CE0}" srcOrd="13" destOrd="0" presId="urn:microsoft.com/office/officeart/2005/8/layout/list1"/>
    <dgm:cxn modelId="{1D5865DB-080D-4BEC-828B-BED941916F70}" type="presParOf" srcId="{BD43B29F-81FB-4B9F-8E24-7BF984F9BC61}" destId="{48CE4670-D78B-4254-BD2E-69C22611FB4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7F55A1-45CC-334F-B035-B5578ECA2AAB}"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24D4E5D6-39B3-664F-85AF-FB0D1BA04B3F}">
      <dgm:prSet/>
      <dgm:spPr/>
      <dgm:t>
        <a:bodyPr/>
        <a:lstStyle/>
        <a:p>
          <a:pPr rtl="0"/>
          <a:r>
            <a:rPr lang="en-US" dirty="0" smtClean="0"/>
            <a:t>Define Structural Unit</a:t>
          </a:r>
          <a:endParaRPr lang="en-US" dirty="0"/>
        </a:p>
      </dgm:t>
    </dgm:pt>
    <dgm:pt modelId="{E8AE8977-8F8E-1941-947C-36BA37010598}" type="parTrans" cxnId="{BAC64679-C175-5A46-90A9-958454492FA5}">
      <dgm:prSet/>
      <dgm:spPr/>
      <dgm:t>
        <a:bodyPr/>
        <a:lstStyle/>
        <a:p>
          <a:endParaRPr lang="en-US"/>
        </a:p>
      </dgm:t>
    </dgm:pt>
    <dgm:pt modelId="{3C8AB1C3-1FD4-9743-84D1-B7A841A198D9}" type="sibTrans" cxnId="{BAC64679-C175-5A46-90A9-958454492FA5}">
      <dgm:prSet/>
      <dgm:spPr/>
      <dgm:t>
        <a:bodyPr/>
        <a:lstStyle/>
        <a:p>
          <a:endParaRPr lang="en-US"/>
        </a:p>
      </dgm:t>
    </dgm:pt>
    <dgm:pt modelId="{FB4ACC77-1E89-8443-BBA4-4FFBC4E760F3}">
      <dgm:prSet/>
      <dgm:spPr/>
      <dgm:t>
        <a:bodyPr/>
        <a:lstStyle/>
        <a:p>
          <a:pPr rtl="0"/>
          <a:r>
            <a:rPr lang="en-US" dirty="0" smtClean="0"/>
            <a:t>Degree of Comparison</a:t>
          </a:r>
          <a:endParaRPr lang="en-US" dirty="0"/>
        </a:p>
      </dgm:t>
    </dgm:pt>
    <dgm:pt modelId="{27095F9F-3E1B-5742-92CC-2C2637AF2E56}" type="parTrans" cxnId="{6EC4B86C-9DE7-F947-AA14-394ABB0FEE96}">
      <dgm:prSet/>
      <dgm:spPr/>
      <dgm:t>
        <a:bodyPr/>
        <a:lstStyle/>
        <a:p>
          <a:endParaRPr lang="en-US"/>
        </a:p>
      </dgm:t>
    </dgm:pt>
    <dgm:pt modelId="{503C2299-2A99-3841-8897-1650467A89E6}" type="sibTrans" cxnId="{6EC4B86C-9DE7-F947-AA14-394ABB0FEE96}">
      <dgm:prSet/>
      <dgm:spPr/>
      <dgm:t>
        <a:bodyPr/>
        <a:lstStyle/>
        <a:p>
          <a:endParaRPr lang="en-US"/>
        </a:p>
      </dgm:t>
    </dgm:pt>
    <dgm:pt modelId="{080BB055-1ACD-0546-8897-55EA313AE5B3}">
      <dgm:prSet/>
      <dgm:spPr/>
      <dgm:t>
        <a:bodyPr/>
        <a:lstStyle/>
        <a:p>
          <a:pPr rtl="0"/>
          <a:r>
            <a:rPr lang="en-US" dirty="0" smtClean="0"/>
            <a:t>Method for Comparing</a:t>
          </a:r>
          <a:endParaRPr lang="en-US" dirty="0"/>
        </a:p>
      </dgm:t>
    </dgm:pt>
    <dgm:pt modelId="{CE7D8049-AAB8-ED44-B88D-A399F750E255}" type="parTrans" cxnId="{A1EB7A0A-A58B-1F48-B4A6-D8DB9E900442}">
      <dgm:prSet/>
      <dgm:spPr/>
      <dgm:t>
        <a:bodyPr/>
        <a:lstStyle/>
        <a:p>
          <a:endParaRPr lang="en-US"/>
        </a:p>
      </dgm:t>
    </dgm:pt>
    <dgm:pt modelId="{6565E91C-FD0B-0444-83D1-D5F3B76FA819}" type="sibTrans" cxnId="{A1EB7A0A-A58B-1F48-B4A6-D8DB9E900442}">
      <dgm:prSet/>
      <dgm:spPr/>
      <dgm:t>
        <a:bodyPr/>
        <a:lstStyle/>
        <a:p>
          <a:endParaRPr lang="en-US"/>
        </a:p>
      </dgm:t>
    </dgm:pt>
    <dgm:pt modelId="{EFF396E5-0C37-2748-818D-1FD21E669741}">
      <dgm:prSet/>
      <dgm:spPr/>
      <dgm:t>
        <a:bodyPr/>
        <a:lstStyle/>
        <a:p>
          <a:pPr rtl="0"/>
          <a:r>
            <a:rPr lang="en-US" dirty="0" smtClean="0"/>
            <a:t>Establishing Statistical Equivalence</a:t>
          </a:r>
          <a:endParaRPr lang="en-US" dirty="0"/>
        </a:p>
      </dgm:t>
    </dgm:pt>
    <dgm:pt modelId="{427320D1-093A-3E43-B932-4DF13C44F08C}" type="parTrans" cxnId="{18FD42A5-B9F7-EE42-9414-E68D40B1DA91}">
      <dgm:prSet/>
      <dgm:spPr/>
      <dgm:t>
        <a:bodyPr/>
        <a:lstStyle/>
        <a:p>
          <a:endParaRPr lang="en-US"/>
        </a:p>
      </dgm:t>
    </dgm:pt>
    <dgm:pt modelId="{0BE9EB17-7770-5B4C-BDAB-CB943134B018}" type="sibTrans" cxnId="{18FD42A5-B9F7-EE42-9414-E68D40B1DA91}">
      <dgm:prSet/>
      <dgm:spPr/>
      <dgm:t>
        <a:bodyPr/>
        <a:lstStyle/>
        <a:p>
          <a:endParaRPr lang="en-US"/>
        </a:p>
      </dgm:t>
    </dgm:pt>
    <dgm:pt modelId="{68142658-D207-9445-83ED-9EB4FEF3C4BE}" type="pres">
      <dgm:prSet presAssocID="{5B7F55A1-45CC-334F-B035-B5578ECA2AAB}" presName="linear" presStyleCnt="0">
        <dgm:presLayoutVars>
          <dgm:dir/>
          <dgm:animLvl val="lvl"/>
          <dgm:resizeHandles val="exact"/>
        </dgm:presLayoutVars>
      </dgm:prSet>
      <dgm:spPr/>
      <dgm:t>
        <a:bodyPr/>
        <a:lstStyle/>
        <a:p>
          <a:endParaRPr lang="en-US"/>
        </a:p>
      </dgm:t>
    </dgm:pt>
    <dgm:pt modelId="{B87E533A-4DD5-D744-ABA3-9FC668C77D2F}" type="pres">
      <dgm:prSet presAssocID="{24D4E5D6-39B3-664F-85AF-FB0D1BA04B3F}" presName="parentLin" presStyleCnt="0"/>
      <dgm:spPr/>
    </dgm:pt>
    <dgm:pt modelId="{B1E11FF8-F2A0-4F47-AC9A-F21548DBB9C6}" type="pres">
      <dgm:prSet presAssocID="{24D4E5D6-39B3-664F-85AF-FB0D1BA04B3F}" presName="parentLeftMargin" presStyleLbl="node1" presStyleIdx="0" presStyleCnt="4"/>
      <dgm:spPr/>
      <dgm:t>
        <a:bodyPr/>
        <a:lstStyle/>
        <a:p>
          <a:endParaRPr lang="en-US"/>
        </a:p>
      </dgm:t>
    </dgm:pt>
    <dgm:pt modelId="{1E0992FE-DB02-A94B-937A-5B7569B7FA14}" type="pres">
      <dgm:prSet presAssocID="{24D4E5D6-39B3-664F-85AF-FB0D1BA04B3F}" presName="parentText" presStyleLbl="node1" presStyleIdx="0" presStyleCnt="4">
        <dgm:presLayoutVars>
          <dgm:chMax val="0"/>
          <dgm:bulletEnabled val="1"/>
        </dgm:presLayoutVars>
      </dgm:prSet>
      <dgm:spPr/>
      <dgm:t>
        <a:bodyPr/>
        <a:lstStyle/>
        <a:p>
          <a:endParaRPr lang="en-US"/>
        </a:p>
      </dgm:t>
    </dgm:pt>
    <dgm:pt modelId="{85C7FC9A-C867-E048-9A2A-532CBFE23403}" type="pres">
      <dgm:prSet presAssocID="{24D4E5D6-39B3-664F-85AF-FB0D1BA04B3F}" presName="negativeSpace" presStyleCnt="0"/>
      <dgm:spPr/>
    </dgm:pt>
    <dgm:pt modelId="{D2AFA947-22A8-1E4B-98F9-069594625C30}" type="pres">
      <dgm:prSet presAssocID="{24D4E5D6-39B3-664F-85AF-FB0D1BA04B3F}" presName="childText" presStyleLbl="conFgAcc1" presStyleIdx="0" presStyleCnt="4">
        <dgm:presLayoutVars>
          <dgm:bulletEnabled val="1"/>
        </dgm:presLayoutVars>
      </dgm:prSet>
      <dgm:spPr/>
    </dgm:pt>
    <dgm:pt modelId="{DD61649E-84D2-E44B-8735-6E8F60D61CB4}" type="pres">
      <dgm:prSet presAssocID="{3C8AB1C3-1FD4-9743-84D1-B7A841A198D9}" presName="spaceBetweenRectangles" presStyleCnt="0"/>
      <dgm:spPr/>
    </dgm:pt>
    <dgm:pt modelId="{6453CF6D-E52C-7940-857F-C1FE60D53EC9}" type="pres">
      <dgm:prSet presAssocID="{FB4ACC77-1E89-8443-BBA4-4FFBC4E760F3}" presName="parentLin" presStyleCnt="0"/>
      <dgm:spPr/>
    </dgm:pt>
    <dgm:pt modelId="{BE68EE2F-1126-B242-9BFF-67843D41FB9B}" type="pres">
      <dgm:prSet presAssocID="{FB4ACC77-1E89-8443-BBA4-4FFBC4E760F3}" presName="parentLeftMargin" presStyleLbl="node1" presStyleIdx="0" presStyleCnt="4"/>
      <dgm:spPr/>
      <dgm:t>
        <a:bodyPr/>
        <a:lstStyle/>
        <a:p>
          <a:endParaRPr lang="en-US"/>
        </a:p>
      </dgm:t>
    </dgm:pt>
    <dgm:pt modelId="{6020E1FB-1D44-2E4D-A9F8-6C8711F2721C}" type="pres">
      <dgm:prSet presAssocID="{FB4ACC77-1E89-8443-BBA4-4FFBC4E760F3}" presName="parentText" presStyleLbl="node1" presStyleIdx="1" presStyleCnt="4">
        <dgm:presLayoutVars>
          <dgm:chMax val="0"/>
          <dgm:bulletEnabled val="1"/>
        </dgm:presLayoutVars>
      </dgm:prSet>
      <dgm:spPr/>
      <dgm:t>
        <a:bodyPr/>
        <a:lstStyle/>
        <a:p>
          <a:endParaRPr lang="en-US"/>
        </a:p>
      </dgm:t>
    </dgm:pt>
    <dgm:pt modelId="{0BF64D47-1107-B040-817A-6067122C7373}" type="pres">
      <dgm:prSet presAssocID="{FB4ACC77-1E89-8443-BBA4-4FFBC4E760F3}" presName="negativeSpace" presStyleCnt="0"/>
      <dgm:spPr/>
    </dgm:pt>
    <dgm:pt modelId="{7FBDCC98-1BD1-BB46-8855-78D9C4BDEB47}" type="pres">
      <dgm:prSet presAssocID="{FB4ACC77-1E89-8443-BBA4-4FFBC4E760F3}" presName="childText" presStyleLbl="conFgAcc1" presStyleIdx="1" presStyleCnt="4">
        <dgm:presLayoutVars>
          <dgm:bulletEnabled val="1"/>
        </dgm:presLayoutVars>
      </dgm:prSet>
      <dgm:spPr/>
    </dgm:pt>
    <dgm:pt modelId="{87E75B61-89E5-3642-B210-BC1232927061}" type="pres">
      <dgm:prSet presAssocID="{503C2299-2A99-3841-8897-1650467A89E6}" presName="spaceBetweenRectangles" presStyleCnt="0"/>
      <dgm:spPr/>
    </dgm:pt>
    <dgm:pt modelId="{8632B42A-FDE9-D547-B602-E4A79BACFBF0}" type="pres">
      <dgm:prSet presAssocID="{080BB055-1ACD-0546-8897-55EA313AE5B3}" presName="parentLin" presStyleCnt="0"/>
      <dgm:spPr/>
    </dgm:pt>
    <dgm:pt modelId="{97AFB91D-3C44-7649-BCEE-1EE539FCDB39}" type="pres">
      <dgm:prSet presAssocID="{080BB055-1ACD-0546-8897-55EA313AE5B3}" presName="parentLeftMargin" presStyleLbl="node1" presStyleIdx="1" presStyleCnt="4"/>
      <dgm:spPr/>
      <dgm:t>
        <a:bodyPr/>
        <a:lstStyle/>
        <a:p>
          <a:endParaRPr lang="en-US"/>
        </a:p>
      </dgm:t>
    </dgm:pt>
    <dgm:pt modelId="{E4252871-1334-9043-AC09-C225AB3D8076}" type="pres">
      <dgm:prSet presAssocID="{080BB055-1ACD-0546-8897-55EA313AE5B3}" presName="parentText" presStyleLbl="node1" presStyleIdx="2" presStyleCnt="4">
        <dgm:presLayoutVars>
          <dgm:chMax val="0"/>
          <dgm:bulletEnabled val="1"/>
        </dgm:presLayoutVars>
      </dgm:prSet>
      <dgm:spPr/>
      <dgm:t>
        <a:bodyPr/>
        <a:lstStyle/>
        <a:p>
          <a:endParaRPr lang="en-US"/>
        </a:p>
      </dgm:t>
    </dgm:pt>
    <dgm:pt modelId="{85A3FC8E-13D0-B640-8A66-D280A8F0CEE2}" type="pres">
      <dgm:prSet presAssocID="{080BB055-1ACD-0546-8897-55EA313AE5B3}" presName="negativeSpace" presStyleCnt="0"/>
      <dgm:spPr/>
    </dgm:pt>
    <dgm:pt modelId="{1079BBC0-D1B1-2E4E-A318-770C97C0D275}" type="pres">
      <dgm:prSet presAssocID="{080BB055-1ACD-0546-8897-55EA313AE5B3}" presName="childText" presStyleLbl="conFgAcc1" presStyleIdx="2" presStyleCnt="4">
        <dgm:presLayoutVars>
          <dgm:bulletEnabled val="1"/>
        </dgm:presLayoutVars>
      </dgm:prSet>
      <dgm:spPr/>
    </dgm:pt>
    <dgm:pt modelId="{82F0137E-E694-CF40-8CBC-629D17893EEB}" type="pres">
      <dgm:prSet presAssocID="{6565E91C-FD0B-0444-83D1-D5F3B76FA819}" presName="spaceBetweenRectangles" presStyleCnt="0"/>
      <dgm:spPr/>
    </dgm:pt>
    <dgm:pt modelId="{C1B6902A-1D29-5242-8835-905F01C9A452}" type="pres">
      <dgm:prSet presAssocID="{EFF396E5-0C37-2748-818D-1FD21E669741}" presName="parentLin" presStyleCnt="0"/>
      <dgm:spPr/>
    </dgm:pt>
    <dgm:pt modelId="{9E2AF23B-A2E7-CC48-843C-7111D498402B}" type="pres">
      <dgm:prSet presAssocID="{EFF396E5-0C37-2748-818D-1FD21E669741}" presName="parentLeftMargin" presStyleLbl="node1" presStyleIdx="2" presStyleCnt="4"/>
      <dgm:spPr/>
      <dgm:t>
        <a:bodyPr/>
        <a:lstStyle/>
        <a:p>
          <a:endParaRPr lang="en-US"/>
        </a:p>
      </dgm:t>
    </dgm:pt>
    <dgm:pt modelId="{18C5C5F3-F025-894B-81E2-D3C7DB6D311B}" type="pres">
      <dgm:prSet presAssocID="{EFF396E5-0C37-2748-818D-1FD21E669741}" presName="parentText" presStyleLbl="node1" presStyleIdx="3" presStyleCnt="4">
        <dgm:presLayoutVars>
          <dgm:chMax val="0"/>
          <dgm:bulletEnabled val="1"/>
        </dgm:presLayoutVars>
      </dgm:prSet>
      <dgm:spPr/>
      <dgm:t>
        <a:bodyPr/>
        <a:lstStyle/>
        <a:p>
          <a:endParaRPr lang="en-US"/>
        </a:p>
      </dgm:t>
    </dgm:pt>
    <dgm:pt modelId="{476159B8-4611-7140-84FE-2EF920F120E5}" type="pres">
      <dgm:prSet presAssocID="{EFF396E5-0C37-2748-818D-1FD21E669741}" presName="negativeSpace" presStyleCnt="0"/>
      <dgm:spPr/>
    </dgm:pt>
    <dgm:pt modelId="{EAD3BCFA-0B41-C941-AA7B-C1422B136BB3}" type="pres">
      <dgm:prSet presAssocID="{EFF396E5-0C37-2748-818D-1FD21E669741}" presName="childText" presStyleLbl="conFgAcc1" presStyleIdx="3" presStyleCnt="4">
        <dgm:presLayoutVars>
          <dgm:bulletEnabled val="1"/>
        </dgm:presLayoutVars>
      </dgm:prSet>
      <dgm:spPr/>
    </dgm:pt>
  </dgm:ptLst>
  <dgm:cxnLst>
    <dgm:cxn modelId="{11212B89-33F8-6F41-96A2-2ADFD193BF4A}" type="presOf" srcId="{EFF396E5-0C37-2748-818D-1FD21E669741}" destId="{18C5C5F3-F025-894B-81E2-D3C7DB6D311B}" srcOrd="1" destOrd="0" presId="urn:microsoft.com/office/officeart/2005/8/layout/list1"/>
    <dgm:cxn modelId="{815904AC-FC70-6644-AB1F-346F00482AAD}" type="presOf" srcId="{080BB055-1ACD-0546-8897-55EA313AE5B3}" destId="{E4252871-1334-9043-AC09-C225AB3D8076}" srcOrd="1" destOrd="0" presId="urn:microsoft.com/office/officeart/2005/8/layout/list1"/>
    <dgm:cxn modelId="{A550701B-43E2-E846-BAE5-B8A7F21A9E1C}" type="presOf" srcId="{24D4E5D6-39B3-664F-85AF-FB0D1BA04B3F}" destId="{B1E11FF8-F2A0-4F47-AC9A-F21548DBB9C6}" srcOrd="0" destOrd="0" presId="urn:microsoft.com/office/officeart/2005/8/layout/list1"/>
    <dgm:cxn modelId="{12923843-9544-5D4E-ABF9-2847DCA58837}" type="presOf" srcId="{EFF396E5-0C37-2748-818D-1FD21E669741}" destId="{9E2AF23B-A2E7-CC48-843C-7111D498402B}" srcOrd="0" destOrd="0" presId="urn:microsoft.com/office/officeart/2005/8/layout/list1"/>
    <dgm:cxn modelId="{BAC64679-C175-5A46-90A9-958454492FA5}" srcId="{5B7F55A1-45CC-334F-B035-B5578ECA2AAB}" destId="{24D4E5D6-39B3-664F-85AF-FB0D1BA04B3F}" srcOrd="0" destOrd="0" parTransId="{E8AE8977-8F8E-1941-947C-36BA37010598}" sibTransId="{3C8AB1C3-1FD4-9743-84D1-B7A841A198D9}"/>
    <dgm:cxn modelId="{2807CA18-93EF-C848-9BD4-BCC24FA512D5}" type="presOf" srcId="{5B7F55A1-45CC-334F-B035-B5578ECA2AAB}" destId="{68142658-D207-9445-83ED-9EB4FEF3C4BE}" srcOrd="0" destOrd="0" presId="urn:microsoft.com/office/officeart/2005/8/layout/list1"/>
    <dgm:cxn modelId="{A1EB7A0A-A58B-1F48-B4A6-D8DB9E900442}" srcId="{5B7F55A1-45CC-334F-B035-B5578ECA2AAB}" destId="{080BB055-1ACD-0546-8897-55EA313AE5B3}" srcOrd="2" destOrd="0" parTransId="{CE7D8049-AAB8-ED44-B88D-A399F750E255}" sibTransId="{6565E91C-FD0B-0444-83D1-D5F3B76FA819}"/>
    <dgm:cxn modelId="{236D728A-D7B0-1F47-8E62-329FCAB8C901}" type="presOf" srcId="{080BB055-1ACD-0546-8897-55EA313AE5B3}" destId="{97AFB91D-3C44-7649-BCEE-1EE539FCDB39}" srcOrd="0" destOrd="0" presId="urn:microsoft.com/office/officeart/2005/8/layout/list1"/>
    <dgm:cxn modelId="{853F8A2C-A19D-F640-B853-7E0BF3AFDCC8}" type="presOf" srcId="{FB4ACC77-1E89-8443-BBA4-4FFBC4E760F3}" destId="{BE68EE2F-1126-B242-9BFF-67843D41FB9B}" srcOrd="0" destOrd="0" presId="urn:microsoft.com/office/officeart/2005/8/layout/list1"/>
    <dgm:cxn modelId="{6EC4B86C-9DE7-F947-AA14-394ABB0FEE96}" srcId="{5B7F55A1-45CC-334F-B035-B5578ECA2AAB}" destId="{FB4ACC77-1E89-8443-BBA4-4FFBC4E760F3}" srcOrd="1" destOrd="0" parTransId="{27095F9F-3E1B-5742-92CC-2C2637AF2E56}" sibTransId="{503C2299-2A99-3841-8897-1650467A89E6}"/>
    <dgm:cxn modelId="{18FD42A5-B9F7-EE42-9414-E68D40B1DA91}" srcId="{5B7F55A1-45CC-334F-B035-B5578ECA2AAB}" destId="{EFF396E5-0C37-2748-818D-1FD21E669741}" srcOrd="3" destOrd="0" parTransId="{427320D1-093A-3E43-B932-4DF13C44F08C}" sibTransId="{0BE9EB17-7770-5B4C-BDAB-CB943134B018}"/>
    <dgm:cxn modelId="{CB18D792-C462-1A4F-A42B-F02B667836F4}" type="presOf" srcId="{24D4E5D6-39B3-664F-85AF-FB0D1BA04B3F}" destId="{1E0992FE-DB02-A94B-937A-5B7569B7FA14}" srcOrd="1" destOrd="0" presId="urn:microsoft.com/office/officeart/2005/8/layout/list1"/>
    <dgm:cxn modelId="{7D40A4CF-F606-7145-BD47-61202C251A3B}" type="presOf" srcId="{FB4ACC77-1E89-8443-BBA4-4FFBC4E760F3}" destId="{6020E1FB-1D44-2E4D-A9F8-6C8711F2721C}" srcOrd="1" destOrd="0" presId="urn:microsoft.com/office/officeart/2005/8/layout/list1"/>
    <dgm:cxn modelId="{D51388A6-40B6-E947-8F11-1A0C8710FA88}" type="presParOf" srcId="{68142658-D207-9445-83ED-9EB4FEF3C4BE}" destId="{B87E533A-4DD5-D744-ABA3-9FC668C77D2F}" srcOrd="0" destOrd="0" presId="urn:microsoft.com/office/officeart/2005/8/layout/list1"/>
    <dgm:cxn modelId="{7DB95D7F-B28F-4447-91E1-26F72DE9AD03}" type="presParOf" srcId="{B87E533A-4DD5-D744-ABA3-9FC668C77D2F}" destId="{B1E11FF8-F2A0-4F47-AC9A-F21548DBB9C6}" srcOrd="0" destOrd="0" presId="urn:microsoft.com/office/officeart/2005/8/layout/list1"/>
    <dgm:cxn modelId="{6217611B-F506-404C-AFC7-587ED96AA44A}" type="presParOf" srcId="{B87E533A-4DD5-D744-ABA3-9FC668C77D2F}" destId="{1E0992FE-DB02-A94B-937A-5B7569B7FA14}" srcOrd="1" destOrd="0" presId="urn:microsoft.com/office/officeart/2005/8/layout/list1"/>
    <dgm:cxn modelId="{DAF79519-AB2F-CA44-84E9-87A4D83C0A23}" type="presParOf" srcId="{68142658-D207-9445-83ED-9EB4FEF3C4BE}" destId="{85C7FC9A-C867-E048-9A2A-532CBFE23403}" srcOrd="1" destOrd="0" presId="urn:microsoft.com/office/officeart/2005/8/layout/list1"/>
    <dgm:cxn modelId="{ECC26EE7-85EA-5B4D-BBDD-B3009FE76362}" type="presParOf" srcId="{68142658-D207-9445-83ED-9EB4FEF3C4BE}" destId="{D2AFA947-22A8-1E4B-98F9-069594625C30}" srcOrd="2" destOrd="0" presId="urn:microsoft.com/office/officeart/2005/8/layout/list1"/>
    <dgm:cxn modelId="{A6307D0A-A719-0147-BBD8-55359ACB9908}" type="presParOf" srcId="{68142658-D207-9445-83ED-9EB4FEF3C4BE}" destId="{DD61649E-84D2-E44B-8735-6E8F60D61CB4}" srcOrd="3" destOrd="0" presId="urn:microsoft.com/office/officeart/2005/8/layout/list1"/>
    <dgm:cxn modelId="{D2D88FC0-1400-864B-92BE-0A04A6F94D29}" type="presParOf" srcId="{68142658-D207-9445-83ED-9EB4FEF3C4BE}" destId="{6453CF6D-E52C-7940-857F-C1FE60D53EC9}" srcOrd="4" destOrd="0" presId="urn:microsoft.com/office/officeart/2005/8/layout/list1"/>
    <dgm:cxn modelId="{C37CE17A-C1E6-5A4C-858F-4F06473B84ED}" type="presParOf" srcId="{6453CF6D-E52C-7940-857F-C1FE60D53EC9}" destId="{BE68EE2F-1126-B242-9BFF-67843D41FB9B}" srcOrd="0" destOrd="0" presId="urn:microsoft.com/office/officeart/2005/8/layout/list1"/>
    <dgm:cxn modelId="{91BB971A-228C-B34F-B29A-E05931792A14}" type="presParOf" srcId="{6453CF6D-E52C-7940-857F-C1FE60D53EC9}" destId="{6020E1FB-1D44-2E4D-A9F8-6C8711F2721C}" srcOrd="1" destOrd="0" presId="urn:microsoft.com/office/officeart/2005/8/layout/list1"/>
    <dgm:cxn modelId="{59DC8B43-7F87-3A4D-87EE-6E0C6CD6A755}" type="presParOf" srcId="{68142658-D207-9445-83ED-9EB4FEF3C4BE}" destId="{0BF64D47-1107-B040-817A-6067122C7373}" srcOrd="5" destOrd="0" presId="urn:microsoft.com/office/officeart/2005/8/layout/list1"/>
    <dgm:cxn modelId="{87A3E41D-7CA8-664C-8D00-661DF2C2F889}" type="presParOf" srcId="{68142658-D207-9445-83ED-9EB4FEF3C4BE}" destId="{7FBDCC98-1BD1-BB46-8855-78D9C4BDEB47}" srcOrd="6" destOrd="0" presId="urn:microsoft.com/office/officeart/2005/8/layout/list1"/>
    <dgm:cxn modelId="{AA50A19E-4102-B447-8F7A-4BA3EE38C14B}" type="presParOf" srcId="{68142658-D207-9445-83ED-9EB4FEF3C4BE}" destId="{87E75B61-89E5-3642-B210-BC1232927061}" srcOrd="7" destOrd="0" presId="urn:microsoft.com/office/officeart/2005/8/layout/list1"/>
    <dgm:cxn modelId="{782E6CAE-23C9-774F-A3EE-B7F573DD0907}" type="presParOf" srcId="{68142658-D207-9445-83ED-9EB4FEF3C4BE}" destId="{8632B42A-FDE9-D547-B602-E4A79BACFBF0}" srcOrd="8" destOrd="0" presId="urn:microsoft.com/office/officeart/2005/8/layout/list1"/>
    <dgm:cxn modelId="{BFE2C5C7-EC27-6249-BD99-8656D5439A52}" type="presParOf" srcId="{8632B42A-FDE9-D547-B602-E4A79BACFBF0}" destId="{97AFB91D-3C44-7649-BCEE-1EE539FCDB39}" srcOrd="0" destOrd="0" presId="urn:microsoft.com/office/officeart/2005/8/layout/list1"/>
    <dgm:cxn modelId="{13B249A6-0B50-FF48-B768-080D041E2A05}" type="presParOf" srcId="{8632B42A-FDE9-D547-B602-E4A79BACFBF0}" destId="{E4252871-1334-9043-AC09-C225AB3D8076}" srcOrd="1" destOrd="0" presId="urn:microsoft.com/office/officeart/2005/8/layout/list1"/>
    <dgm:cxn modelId="{B755B4A0-9C73-1F4D-B4FF-251ED58CE1FF}" type="presParOf" srcId="{68142658-D207-9445-83ED-9EB4FEF3C4BE}" destId="{85A3FC8E-13D0-B640-8A66-D280A8F0CEE2}" srcOrd="9" destOrd="0" presId="urn:microsoft.com/office/officeart/2005/8/layout/list1"/>
    <dgm:cxn modelId="{D5F08A50-4D9F-0F45-8414-5A7C4F7AFD39}" type="presParOf" srcId="{68142658-D207-9445-83ED-9EB4FEF3C4BE}" destId="{1079BBC0-D1B1-2E4E-A318-770C97C0D275}" srcOrd="10" destOrd="0" presId="urn:microsoft.com/office/officeart/2005/8/layout/list1"/>
    <dgm:cxn modelId="{A32C4017-9EE1-2242-930D-BD798AADF94E}" type="presParOf" srcId="{68142658-D207-9445-83ED-9EB4FEF3C4BE}" destId="{82F0137E-E694-CF40-8CBC-629D17893EEB}" srcOrd="11" destOrd="0" presId="urn:microsoft.com/office/officeart/2005/8/layout/list1"/>
    <dgm:cxn modelId="{1769DEB8-FA1C-5144-BAE3-C00B828BDC3F}" type="presParOf" srcId="{68142658-D207-9445-83ED-9EB4FEF3C4BE}" destId="{C1B6902A-1D29-5242-8835-905F01C9A452}" srcOrd="12" destOrd="0" presId="urn:microsoft.com/office/officeart/2005/8/layout/list1"/>
    <dgm:cxn modelId="{D0A24198-3B83-994F-9397-D0CE2BD08BC7}" type="presParOf" srcId="{C1B6902A-1D29-5242-8835-905F01C9A452}" destId="{9E2AF23B-A2E7-CC48-843C-7111D498402B}" srcOrd="0" destOrd="0" presId="urn:microsoft.com/office/officeart/2005/8/layout/list1"/>
    <dgm:cxn modelId="{A354A111-2B57-234A-804D-75BF65047BED}" type="presParOf" srcId="{C1B6902A-1D29-5242-8835-905F01C9A452}" destId="{18C5C5F3-F025-894B-81E2-D3C7DB6D311B}" srcOrd="1" destOrd="0" presId="urn:microsoft.com/office/officeart/2005/8/layout/list1"/>
    <dgm:cxn modelId="{5F2DBFEB-F317-4D43-B70D-234568143FC0}" type="presParOf" srcId="{68142658-D207-9445-83ED-9EB4FEF3C4BE}" destId="{476159B8-4611-7140-84FE-2EF920F120E5}" srcOrd="13" destOrd="0" presId="urn:microsoft.com/office/officeart/2005/8/layout/list1"/>
    <dgm:cxn modelId="{A4333517-6473-AE44-9F67-D698F55A92A7}" type="presParOf" srcId="{68142658-D207-9445-83ED-9EB4FEF3C4BE}" destId="{EAD3BCFA-0B41-C941-AA7B-C1422B136BB3}"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50E132-A954-2D41-A67E-EF8E2A49DC33}" type="doc">
      <dgm:prSet loTypeId="urn:microsoft.com/office/officeart/2005/8/layout/radial4" loCatId="" qsTypeId="urn:microsoft.com/office/officeart/2005/8/quickstyle/simple3" qsCatId="simple" csTypeId="urn:microsoft.com/office/officeart/2005/8/colors/accent2_1" csCatId="accent2" phldr="1"/>
      <dgm:spPr/>
      <dgm:t>
        <a:bodyPr/>
        <a:lstStyle/>
        <a:p>
          <a:endParaRPr lang="en-US"/>
        </a:p>
      </dgm:t>
    </dgm:pt>
    <dgm:pt modelId="{2B20E177-ECEE-9141-8166-E40A5E972BD8}">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1400" b="1" i="1" dirty="0" smtClean="0"/>
            <a:t>(x, y, z)</a:t>
          </a:r>
          <a:r>
            <a:rPr lang="en-US" sz="1400" b="1" dirty="0" smtClean="0"/>
            <a:t> coordinates for every atom of every amino acid in sequence</a:t>
          </a:r>
          <a:endParaRPr lang="en-US" sz="1400" b="1" dirty="0"/>
        </a:p>
      </dgm:t>
    </dgm:pt>
    <dgm:pt modelId="{E8E8F21E-60DA-904F-8AE3-93545F0A4B4A}" type="parTrans" cxnId="{746F5107-18B7-E645-859F-69A9D161F16E}">
      <dgm:prSet/>
      <dgm:spPr/>
      <dgm:t>
        <a:bodyPr/>
        <a:lstStyle/>
        <a:p>
          <a:endParaRPr lang="en-US" sz="1800"/>
        </a:p>
      </dgm:t>
    </dgm:pt>
    <dgm:pt modelId="{12405167-EC0A-2345-BF95-C000D14D4DA7}" type="sibTrans" cxnId="{746F5107-18B7-E645-859F-69A9D161F16E}">
      <dgm:prSet/>
      <dgm:spPr/>
      <dgm:t>
        <a:bodyPr/>
        <a:lstStyle/>
        <a:p>
          <a:endParaRPr lang="en-US" sz="1800"/>
        </a:p>
      </dgm:t>
    </dgm:pt>
    <dgm:pt modelId="{C6CCA16E-603C-764B-B089-B6D4A8FB3A0B}">
      <dgm:prSet phldrT="[Text]" custT="1">
        <dgm:style>
          <a:lnRef idx="2">
            <a:schemeClr val="accent2"/>
          </a:lnRef>
          <a:fillRef idx="1">
            <a:schemeClr val="lt1"/>
          </a:fillRef>
          <a:effectRef idx="0">
            <a:schemeClr val="accent2"/>
          </a:effectRef>
          <a:fontRef idx="minor">
            <a:schemeClr val="dk1"/>
          </a:fontRef>
        </dgm:style>
      </dgm:prSet>
      <dgm:spPr/>
      <dgm:t>
        <a:bodyPr/>
        <a:lstStyle/>
        <a:p>
          <a:r>
            <a:rPr lang="en-US" sz="1800" dirty="0" smtClean="0"/>
            <a:t>X-ray diffraction method-</a:t>
          </a:r>
          <a:r>
            <a:rPr lang="en-US" sz="1800" b="1" dirty="0" smtClean="0"/>
            <a:t>Only one </a:t>
          </a:r>
          <a:r>
            <a:rPr lang="en-US" sz="1800" b="1" i="1" dirty="0" smtClean="0"/>
            <a:t>Rigid Model</a:t>
          </a:r>
        </a:p>
      </dgm:t>
    </dgm:pt>
    <dgm:pt modelId="{710BAA9A-04D9-5D4B-94CB-CDFFAB220629}" type="parTrans" cxnId="{39167EF1-E106-BF49-BF51-7DD2F162817A}">
      <dgm:prSet/>
      <dgm:spPr/>
      <dgm:t>
        <a:bodyPr/>
        <a:lstStyle/>
        <a:p>
          <a:endParaRPr lang="en-US" sz="1800"/>
        </a:p>
      </dgm:t>
    </dgm:pt>
    <dgm:pt modelId="{911EED46-8E34-0345-918C-740E4FDEB441}" type="sibTrans" cxnId="{39167EF1-E106-BF49-BF51-7DD2F162817A}">
      <dgm:prSet/>
      <dgm:spPr/>
      <dgm:t>
        <a:bodyPr/>
        <a:lstStyle/>
        <a:p>
          <a:endParaRPr lang="en-US" sz="1800"/>
        </a:p>
      </dgm:t>
    </dgm:pt>
    <dgm:pt modelId="{142424A0-795B-0648-BD19-CE6ECA7A7FB7}">
      <dgm:prSet phldrT="[Text]" custT="1">
        <dgm:style>
          <a:lnRef idx="2">
            <a:schemeClr val="accent2"/>
          </a:lnRef>
          <a:fillRef idx="1">
            <a:schemeClr val="lt1"/>
          </a:fillRef>
          <a:effectRef idx="0">
            <a:schemeClr val="accent2"/>
          </a:effectRef>
          <a:fontRef idx="minor">
            <a:schemeClr val="dk1"/>
          </a:fontRef>
        </dgm:style>
      </dgm:prSet>
      <dgm:spPr>
        <a:ln/>
      </dgm:spPr>
      <dgm:t>
        <a:bodyPr/>
        <a:lstStyle/>
        <a:p>
          <a:r>
            <a:rPr lang="en-US" sz="1800" dirty="0" smtClean="0"/>
            <a:t>Nuclear magnetic resonance method</a:t>
          </a:r>
          <a:r>
            <a:rPr lang="en-US" sz="1800" b="1" dirty="0" smtClean="0"/>
            <a:t>- Multiple </a:t>
          </a:r>
          <a:r>
            <a:rPr lang="en-US" sz="1800" b="1" i="1" dirty="0" smtClean="0"/>
            <a:t>Flexible Models</a:t>
          </a:r>
          <a:endParaRPr lang="en-US" sz="1800" b="1" i="1" dirty="0"/>
        </a:p>
      </dgm:t>
    </dgm:pt>
    <dgm:pt modelId="{37C73476-C248-3943-BEF5-0E28EEBCA8D4}" type="parTrans" cxnId="{1AF63AF1-08F2-D942-9AC6-2B0BEC267038}">
      <dgm:prSet/>
      <dgm:spPr/>
      <dgm:t>
        <a:bodyPr/>
        <a:lstStyle/>
        <a:p>
          <a:endParaRPr lang="en-US" sz="1800"/>
        </a:p>
      </dgm:t>
    </dgm:pt>
    <dgm:pt modelId="{29A366AE-E8F8-EF4B-9FF0-49E84E6EA703}" type="sibTrans" cxnId="{1AF63AF1-08F2-D942-9AC6-2B0BEC267038}">
      <dgm:prSet/>
      <dgm:spPr/>
      <dgm:t>
        <a:bodyPr/>
        <a:lstStyle/>
        <a:p>
          <a:endParaRPr lang="en-US" sz="1800"/>
        </a:p>
      </dgm:t>
    </dgm:pt>
    <dgm:pt modelId="{D0C403E1-3A05-5748-A569-3803CF21BDF2}" type="pres">
      <dgm:prSet presAssocID="{A750E132-A954-2D41-A67E-EF8E2A49DC33}" presName="cycle" presStyleCnt="0">
        <dgm:presLayoutVars>
          <dgm:chMax val="1"/>
          <dgm:dir/>
          <dgm:animLvl val="ctr"/>
          <dgm:resizeHandles val="exact"/>
        </dgm:presLayoutVars>
      </dgm:prSet>
      <dgm:spPr/>
      <dgm:t>
        <a:bodyPr/>
        <a:lstStyle/>
        <a:p>
          <a:endParaRPr lang="en-US"/>
        </a:p>
      </dgm:t>
    </dgm:pt>
    <dgm:pt modelId="{E4B1E46F-39B4-5A49-B585-B7E18F201933}" type="pres">
      <dgm:prSet presAssocID="{2B20E177-ECEE-9141-8166-E40A5E972BD8}" presName="centerShape" presStyleLbl="node0" presStyleIdx="0" presStyleCnt="1" custScaleX="84541" custScaleY="70178"/>
      <dgm:spPr/>
      <dgm:t>
        <a:bodyPr/>
        <a:lstStyle/>
        <a:p>
          <a:endParaRPr lang="en-US"/>
        </a:p>
      </dgm:t>
    </dgm:pt>
    <dgm:pt modelId="{B3774E2E-EABA-F34D-983E-01D5E5B0015D}" type="pres">
      <dgm:prSet presAssocID="{710BAA9A-04D9-5D4B-94CB-CDFFAB220629}" presName="parTrans" presStyleLbl="bgSibTrans2D1" presStyleIdx="0" presStyleCnt="2"/>
      <dgm:spPr/>
      <dgm:t>
        <a:bodyPr/>
        <a:lstStyle/>
        <a:p>
          <a:endParaRPr lang="en-US"/>
        </a:p>
      </dgm:t>
    </dgm:pt>
    <dgm:pt modelId="{58295D08-DED6-4747-8E92-D3D826185A06}" type="pres">
      <dgm:prSet presAssocID="{C6CCA16E-603C-764B-B089-B6D4A8FB3A0B}" presName="node" presStyleLbl="node1" presStyleIdx="0" presStyleCnt="2" custRadScaleRad="114411" custRadScaleInc="4438">
        <dgm:presLayoutVars>
          <dgm:bulletEnabled val="1"/>
        </dgm:presLayoutVars>
      </dgm:prSet>
      <dgm:spPr/>
      <dgm:t>
        <a:bodyPr/>
        <a:lstStyle/>
        <a:p>
          <a:endParaRPr lang="en-US"/>
        </a:p>
      </dgm:t>
    </dgm:pt>
    <dgm:pt modelId="{4AF782BF-0DB3-0047-A529-3B7B4AAC828E}" type="pres">
      <dgm:prSet presAssocID="{37C73476-C248-3943-BEF5-0E28EEBCA8D4}" presName="parTrans" presStyleLbl="bgSibTrans2D1" presStyleIdx="1" presStyleCnt="2"/>
      <dgm:spPr/>
      <dgm:t>
        <a:bodyPr/>
        <a:lstStyle/>
        <a:p>
          <a:endParaRPr lang="en-US"/>
        </a:p>
      </dgm:t>
    </dgm:pt>
    <dgm:pt modelId="{29CD82CB-FD0F-C240-8315-6C145E0353C5}" type="pres">
      <dgm:prSet presAssocID="{142424A0-795B-0648-BD19-CE6ECA7A7FB7}" presName="node" presStyleLbl="node1" presStyleIdx="1" presStyleCnt="2">
        <dgm:presLayoutVars>
          <dgm:bulletEnabled val="1"/>
        </dgm:presLayoutVars>
      </dgm:prSet>
      <dgm:spPr/>
      <dgm:t>
        <a:bodyPr/>
        <a:lstStyle/>
        <a:p>
          <a:endParaRPr lang="en-US"/>
        </a:p>
      </dgm:t>
    </dgm:pt>
  </dgm:ptLst>
  <dgm:cxnLst>
    <dgm:cxn modelId="{BEE9B5DA-1BBD-6C4B-9196-2FA8234A490D}" type="presOf" srcId="{710BAA9A-04D9-5D4B-94CB-CDFFAB220629}" destId="{B3774E2E-EABA-F34D-983E-01D5E5B0015D}" srcOrd="0" destOrd="0" presId="urn:microsoft.com/office/officeart/2005/8/layout/radial4"/>
    <dgm:cxn modelId="{1AF63AF1-08F2-D942-9AC6-2B0BEC267038}" srcId="{2B20E177-ECEE-9141-8166-E40A5E972BD8}" destId="{142424A0-795B-0648-BD19-CE6ECA7A7FB7}" srcOrd="1" destOrd="0" parTransId="{37C73476-C248-3943-BEF5-0E28EEBCA8D4}" sibTransId="{29A366AE-E8F8-EF4B-9FF0-49E84E6EA703}"/>
    <dgm:cxn modelId="{00BDA4FB-B851-A54D-9D7A-3B65F88B5FB1}" type="presOf" srcId="{142424A0-795B-0648-BD19-CE6ECA7A7FB7}" destId="{29CD82CB-FD0F-C240-8315-6C145E0353C5}" srcOrd="0" destOrd="0" presId="urn:microsoft.com/office/officeart/2005/8/layout/radial4"/>
    <dgm:cxn modelId="{5DADD248-101B-DE43-B055-2DEE21B1F9BB}" type="presOf" srcId="{A750E132-A954-2D41-A67E-EF8E2A49DC33}" destId="{D0C403E1-3A05-5748-A569-3803CF21BDF2}" srcOrd="0" destOrd="0" presId="urn:microsoft.com/office/officeart/2005/8/layout/radial4"/>
    <dgm:cxn modelId="{B6B75D2E-6CFF-C240-8B4E-FAED554C69D3}" type="presOf" srcId="{2B20E177-ECEE-9141-8166-E40A5E972BD8}" destId="{E4B1E46F-39B4-5A49-B585-B7E18F201933}" srcOrd="0" destOrd="0" presId="urn:microsoft.com/office/officeart/2005/8/layout/radial4"/>
    <dgm:cxn modelId="{4870A577-F7F2-114E-ABB3-58DEF38B52FD}" type="presOf" srcId="{37C73476-C248-3943-BEF5-0E28EEBCA8D4}" destId="{4AF782BF-0DB3-0047-A529-3B7B4AAC828E}" srcOrd="0" destOrd="0" presId="urn:microsoft.com/office/officeart/2005/8/layout/radial4"/>
    <dgm:cxn modelId="{39167EF1-E106-BF49-BF51-7DD2F162817A}" srcId="{2B20E177-ECEE-9141-8166-E40A5E972BD8}" destId="{C6CCA16E-603C-764B-B089-B6D4A8FB3A0B}" srcOrd="0" destOrd="0" parTransId="{710BAA9A-04D9-5D4B-94CB-CDFFAB220629}" sibTransId="{911EED46-8E34-0345-918C-740E4FDEB441}"/>
    <dgm:cxn modelId="{A628ADC6-0749-2143-ACD2-52235B697883}" type="presOf" srcId="{C6CCA16E-603C-764B-B089-B6D4A8FB3A0B}" destId="{58295D08-DED6-4747-8E92-D3D826185A06}" srcOrd="0" destOrd="0" presId="urn:microsoft.com/office/officeart/2005/8/layout/radial4"/>
    <dgm:cxn modelId="{746F5107-18B7-E645-859F-69A9D161F16E}" srcId="{A750E132-A954-2D41-A67E-EF8E2A49DC33}" destId="{2B20E177-ECEE-9141-8166-E40A5E972BD8}" srcOrd="0" destOrd="0" parTransId="{E8E8F21E-60DA-904F-8AE3-93545F0A4B4A}" sibTransId="{12405167-EC0A-2345-BF95-C000D14D4DA7}"/>
    <dgm:cxn modelId="{2241EDE6-1C33-514B-99D8-BCCBFF317092}" type="presParOf" srcId="{D0C403E1-3A05-5748-A569-3803CF21BDF2}" destId="{E4B1E46F-39B4-5A49-B585-B7E18F201933}" srcOrd="0" destOrd="0" presId="urn:microsoft.com/office/officeart/2005/8/layout/radial4"/>
    <dgm:cxn modelId="{54315379-DD1F-E74D-8BBC-BD1199E834F3}" type="presParOf" srcId="{D0C403E1-3A05-5748-A569-3803CF21BDF2}" destId="{B3774E2E-EABA-F34D-983E-01D5E5B0015D}" srcOrd="1" destOrd="0" presId="urn:microsoft.com/office/officeart/2005/8/layout/radial4"/>
    <dgm:cxn modelId="{DD554109-8AC3-0144-97EC-CD2574B63593}" type="presParOf" srcId="{D0C403E1-3A05-5748-A569-3803CF21BDF2}" destId="{58295D08-DED6-4747-8E92-D3D826185A06}" srcOrd="2" destOrd="0" presId="urn:microsoft.com/office/officeart/2005/8/layout/radial4"/>
    <dgm:cxn modelId="{D864DAFA-0356-3846-BE77-AA1CECDD5750}" type="presParOf" srcId="{D0C403E1-3A05-5748-A569-3803CF21BDF2}" destId="{4AF782BF-0DB3-0047-A529-3B7B4AAC828E}" srcOrd="3" destOrd="0" presId="urn:microsoft.com/office/officeart/2005/8/layout/radial4"/>
    <dgm:cxn modelId="{38DF6C09-8CEC-4E41-80E5-37F5FC091014}" type="presParOf" srcId="{D0C403E1-3A05-5748-A569-3803CF21BDF2}" destId="{29CD82CB-FD0F-C240-8315-6C145E0353C5}" srcOrd="4" destOrd="0" presId="urn:microsoft.com/office/officeart/2005/8/layout/radial4"/>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447FED-84DE-426D-AF9B-BC96BC84BD76}"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25462B6D-B35E-4D7B-AD3B-81A159FC20C7}">
      <dgm:prSet phldrT="[Text]" custT="1"/>
      <dgm:spPr/>
      <dgm:t>
        <a:bodyPr/>
        <a:lstStyle/>
        <a:p>
          <a:pPr algn="ctr"/>
          <a:r>
            <a:rPr lang="en-US" sz="1800" dirty="0" smtClean="0"/>
            <a:t>Computational expenses and inefficient for real time database search</a:t>
          </a:r>
          <a:endParaRPr lang="en-US" sz="1800" dirty="0"/>
        </a:p>
      </dgm:t>
    </dgm:pt>
    <dgm:pt modelId="{E37A8A64-C13A-4B5C-B418-988B019485C9}" type="parTrans" cxnId="{9749707E-F21A-48F5-AE3E-AAB7C202A987}">
      <dgm:prSet/>
      <dgm:spPr/>
      <dgm:t>
        <a:bodyPr/>
        <a:lstStyle/>
        <a:p>
          <a:pPr algn="ctr"/>
          <a:endParaRPr lang="en-US"/>
        </a:p>
      </dgm:t>
    </dgm:pt>
    <dgm:pt modelId="{649E5494-D235-4489-8430-8F7D2E886EF6}" type="sibTrans" cxnId="{9749707E-F21A-48F5-AE3E-AAB7C202A987}">
      <dgm:prSet/>
      <dgm:spPr/>
      <dgm:t>
        <a:bodyPr/>
        <a:lstStyle/>
        <a:p>
          <a:pPr algn="ctr"/>
          <a:endParaRPr lang="en-US"/>
        </a:p>
      </dgm:t>
    </dgm:pt>
    <dgm:pt modelId="{6BF0E509-AF87-44BC-99B1-621C7DD50B9B}">
      <dgm:prSet phldrT="[Text]"/>
      <dgm:spPr/>
      <dgm:t>
        <a:bodyPr/>
        <a:lstStyle/>
        <a:p>
          <a:pPr algn="ctr"/>
          <a:r>
            <a:rPr lang="en-US" dirty="0" smtClean="0"/>
            <a:t>Lack of sequence information</a:t>
          </a:r>
          <a:endParaRPr lang="en-US" dirty="0"/>
        </a:p>
      </dgm:t>
    </dgm:pt>
    <dgm:pt modelId="{555E0A1A-3DBE-447A-9177-D78E09083A31}" type="parTrans" cxnId="{65CFA635-B1D7-4983-A229-B78DA5259095}">
      <dgm:prSet/>
      <dgm:spPr/>
      <dgm:t>
        <a:bodyPr/>
        <a:lstStyle/>
        <a:p>
          <a:pPr algn="ctr"/>
          <a:endParaRPr lang="en-US"/>
        </a:p>
      </dgm:t>
    </dgm:pt>
    <dgm:pt modelId="{F948A7B9-444A-462D-B7E1-3920B5FFD518}" type="sibTrans" cxnId="{65CFA635-B1D7-4983-A229-B78DA5259095}">
      <dgm:prSet/>
      <dgm:spPr/>
      <dgm:t>
        <a:bodyPr/>
        <a:lstStyle/>
        <a:p>
          <a:pPr algn="ctr"/>
          <a:endParaRPr lang="en-US"/>
        </a:p>
      </dgm:t>
    </dgm:pt>
    <dgm:pt modelId="{A85B6B2E-5D57-408A-9BF6-86F1372154AC}">
      <dgm:prSet phldrT="[Text]"/>
      <dgm:spPr/>
      <dgm:t>
        <a:bodyPr/>
        <a:lstStyle/>
        <a:p>
          <a:pPr algn="ctr"/>
          <a:r>
            <a:rPr lang="en-US" dirty="0" smtClean="0"/>
            <a:t>Lack of scale sensitivity</a:t>
          </a:r>
          <a:endParaRPr lang="en-US" dirty="0"/>
        </a:p>
      </dgm:t>
    </dgm:pt>
    <dgm:pt modelId="{466D3D8C-26E8-466B-97BF-6ADE8BE72B2C}" type="parTrans" cxnId="{9B92BC4A-A491-4BBD-B451-E9BA3FFBD27C}">
      <dgm:prSet/>
      <dgm:spPr/>
      <dgm:t>
        <a:bodyPr/>
        <a:lstStyle/>
        <a:p>
          <a:pPr algn="ctr"/>
          <a:endParaRPr lang="en-US"/>
        </a:p>
      </dgm:t>
    </dgm:pt>
    <dgm:pt modelId="{F3966182-4004-4C85-9645-9A09D528209D}" type="sibTrans" cxnId="{9B92BC4A-A491-4BBD-B451-E9BA3FFBD27C}">
      <dgm:prSet/>
      <dgm:spPr/>
      <dgm:t>
        <a:bodyPr/>
        <a:lstStyle/>
        <a:p>
          <a:pPr algn="ctr"/>
          <a:endParaRPr lang="en-US"/>
        </a:p>
      </dgm:t>
    </dgm:pt>
    <dgm:pt modelId="{5A3FDC4B-59C3-48AD-97EF-21854ED0914D}">
      <dgm:prSet custT="1"/>
      <dgm:spPr/>
      <dgm:t>
        <a:bodyPr/>
        <a:lstStyle/>
        <a:p>
          <a:pPr algn="ctr"/>
          <a:r>
            <a:rPr lang="en-US" sz="1800" dirty="0" smtClean="0"/>
            <a:t>Global alignment </a:t>
          </a:r>
          <a:r>
            <a:rPr lang="en-US" sz="1800" b="1" u="sng" dirty="0" smtClean="0"/>
            <a:t>does not mean good local alignment</a:t>
          </a:r>
          <a:endParaRPr lang="en-US" sz="1800" u="sng" dirty="0"/>
        </a:p>
      </dgm:t>
    </dgm:pt>
    <dgm:pt modelId="{7AB2CB45-8BBB-48EA-A3D9-2A69BB2B0E3E}" type="parTrans" cxnId="{FC2ADCDA-5BF9-4D46-81B5-256FCE2883A9}">
      <dgm:prSet/>
      <dgm:spPr/>
      <dgm:t>
        <a:bodyPr/>
        <a:lstStyle/>
        <a:p>
          <a:endParaRPr lang="en-US"/>
        </a:p>
      </dgm:t>
    </dgm:pt>
    <dgm:pt modelId="{9856D3AA-E8CA-4EB9-8559-CD4344D177C6}" type="sibTrans" cxnId="{FC2ADCDA-5BF9-4D46-81B5-256FCE2883A9}">
      <dgm:prSet/>
      <dgm:spPr/>
      <dgm:t>
        <a:bodyPr/>
        <a:lstStyle/>
        <a:p>
          <a:endParaRPr lang="en-US"/>
        </a:p>
      </dgm:t>
    </dgm:pt>
    <dgm:pt modelId="{E896E196-D3B1-514D-8D3D-EE52DB0CE5E7}">
      <dgm:prSet/>
      <dgm:spPr/>
      <dgm:t>
        <a:bodyPr/>
        <a:lstStyle/>
        <a:p>
          <a:pPr algn="ctr"/>
          <a:r>
            <a:rPr lang="en-US" dirty="0" smtClean="0"/>
            <a:t>Sequential</a:t>
          </a:r>
          <a:endParaRPr lang="en-US" dirty="0"/>
        </a:p>
      </dgm:t>
    </dgm:pt>
    <dgm:pt modelId="{82296EFC-3627-3443-A3AC-9CE15E79CDE9}" type="parTrans" cxnId="{4AFB968F-F986-0B40-AB4D-6AC53F0D5540}">
      <dgm:prSet/>
      <dgm:spPr/>
      <dgm:t>
        <a:bodyPr/>
        <a:lstStyle/>
        <a:p>
          <a:endParaRPr lang="en-US"/>
        </a:p>
      </dgm:t>
    </dgm:pt>
    <dgm:pt modelId="{3B5C34A0-A793-5447-ABF3-2E8EFC614498}" type="sibTrans" cxnId="{4AFB968F-F986-0B40-AB4D-6AC53F0D5540}">
      <dgm:prSet/>
      <dgm:spPr/>
      <dgm:t>
        <a:bodyPr/>
        <a:lstStyle/>
        <a:p>
          <a:endParaRPr lang="en-US"/>
        </a:p>
      </dgm:t>
    </dgm:pt>
    <dgm:pt modelId="{EE2914CE-5576-40AF-9BF2-D9DD8B5ACDED}" type="pres">
      <dgm:prSet presAssocID="{6E447FED-84DE-426D-AF9B-BC96BC84BD76}" presName="linear" presStyleCnt="0">
        <dgm:presLayoutVars>
          <dgm:dir/>
          <dgm:animLvl val="lvl"/>
          <dgm:resizeHandles val="exact"/>
        </dgm:presLayoutVars>
      </dgm:prSet>
      <dgm:spPr/>
      <dgm:t>
        <a:bodyPr/>
        <a:lstStyle/>
        <a:p>
          <a:endParaRPr lang="en-US"/>
        </a:p>
      </dgm:t>
    </dgm:pt>
    <dgm:pt modelId="{19AC3E68-96B4-4C56-A4DC-6D392D614D3F}" type="pres">
      <dgm:prSet presAssocID="{25462B6D-B35E-4D7B-AD3B-81A159FC20C7}" presName="parentLin" presStyleCnt="0"/>
      <dgm:spPr/>
      <dgm:t>
        <a:bodyPr/>
        <a:lstStyle/>
        <a:p>
          <a:endParaRPr lang="en-US"/>
        </a:p>
      </dgm:t>
    </dgm:pt>
    <dgm:pt modelId="{F057231E-2A46-4892-9659-ECEBB21D4C36}" type="pres">
      <dgm:prSet presAssocID="{25462B6D-B35E-4D7B-AD3B-81A159FC20C7}" presName="parentLeftMargin" presStyleLbl="node1" presStyleIdx="0" presStyleCnt="5"/>
      <dgm:spPr/>
      <dgm:t>
        <a:bodyPr/>
        <a:lstStyle/>
        <a:p>
          <a:endParaRPr lang="en-US"/>
        </a:p>
      </dgm:t>
    </dgm:pt>
    <dgm:pt modelId="{CDB032F1-F5E5-4DEB-9D36-28DBE2C02540}" type="pres">
      <dgm:prSet presAssocID="{25462B6D-B35E-4D7B-AD3B-81A159FC20C7}" presName="parentText" presStyleLbl="node1" presStyleIdx="0" presStyleCnt="5">
        <dgm:presLayoutVars>
          <dgm:chMax val="0"/>
          <dgm:bulletEnabled val="1"/>
        </dgm:presLayoutVars>
      </dgm:prSet>
      <dgm:spPr/>
      <dgm:t>
        <a:bodyPr/>
        <a:lstStyle/>
        <a:p>
          <a:endParaRPr lang="en-US"/>
        </a:p>
      </dgm:t>
    </dgm:pt>
    <dgm:pt modelId="{9CAA46E4-3402-4A7C-80C7-92AED1A089BE}" type="pres">
      <dgm:prSet presAssocID="{25462B6D-B35E-4D7B-AD3B-81A159FC20C7}" presName="negativeSpace" presStyleCnt="0"/>
      <dgm:spPr/>
      <dgm:t>
        <a:bodyPr/>
        <a:lstStyle/>
        <a:p>
          <a:endParaRPr lang="en-US"/>
        </a:p>
      </dgm:t>
    </dgm:pt>
    <dgm:pt modelId="{D7F41A73-DD18-41C5-B29E-626A9066C112}" type="pres">
      <dgm:prSet presAssocID="{25462B6D-B35E-4D7B-AD3B-81A159FC20C7}" presName="childText" presStyleLbl="conFgAcc1" presStyleIdx="0" presStyleCnt="5">
        <dgm:presLayoutVars>
          <dgm:bulletEnabled val="1"/>
        </dgm:presLayoutVars>
      </dgm:prSet>
      <dgm:spPr/>
      <dgm:t>
        <a:bodyPr/>
        <a:lstStyle/>
        <a:p>
          <a:endParaRPr lang="en-US"/>
        </a:p>
      </dgm:t>
    </dgm:pt>
    <dgm:pt modelId="{C63AEF1B-E5DD-477B-ACA4-59594E75F621}" type="pres">
      <dgm:prSet presAssocID="{649E5494-D235-4489-8430-8F7D2E886EF6}" presName="spaceBetweenRectangles" presStyleCnt="0"/>
      <dgm:spPr/>
      <dgm:t>
        <a:bodyPr/>
        <a:lstStyle/>
        <a:p>
          <a:endParaRPr lang="en-US"/>
        </a:p>
      </dgm:t>
    </dgm:pt>
    <dgm:pt modelId="{6C232EF3-8120-4444-9A17-94442FFBD596}" type="pres">
      <dgm:prSet presAssocID="{5A3FDC4B-59C3-48AD-97EF-21854ED0914D}" presName="parentLin" presStyleCnt="0"/>
      <dgm:spPr/>
    </dgm:pt>
    <dgm:pt modelId="{63D0FD90-976A-4ADC-AC10-A426FEBB30A0}" type="pres">
      <dgm:prSet presAssocID="{5A3FDC4B-59C3-48AD-97EF-21854ED0914D}" presName="parentLeftMargin" presStyleLbl="node1" presStyleIdx="0" presStyleCnt="5"/>
      <dgm:spPr/>
      <dgm:t>
        <a:bodyPr/>
        <a:lstStyle/>
        <a:p>
          <a:endParaRPr lang="en-US"/>
        </a:p>
      </dgm:t>
    </dgm:pt>
    <dgm:pt modelId="{3DC84822-6F39-490D-B099-5087F6FBCEEC}" type="pres">
      <dgm:prSet presAssocID="{5A3FDC4B-59C3-48AD-97EF-21854ED0914D}" presName="parentText" presStyleLbl="node1" presStyleIdx="1" presStyleCnt="5">
        <dgm:presLayoutVars>
          <dgm:chMax val="0"/>
          <dgm:bulletEnabled val="1"/>
        </dgm:presLayoutVars>
      </dgm:prSet>
      <dgm:spPr/>
      <dgm:t>
        <a:bodyPr/>
        <a:lstStyle/>
        <a:p>
          <a:endParaRPr lang="en-US"/>
        </a:p>
      </dgm:t>
    </dgm:pt>
    <dgm:pt modelId="{238D87C8-2C1E-45C7-A8DF-E04DD725029F}" type="pres">
      <dgm:prSet presAssocID="{5A3FDC4B-59C3-48AD-97EF-21854ED0914D}" presName="negativeSpace" presStyleCnt="0"/>
      <dgm:spPr/>
    </dgm:pt>
    <dgm:pt modelId="{C33108DC-5BDF-4677-829D-4A4A26069FE6}" type="pres">
      <dgm:prSet presAssocID="{5A3FDC4B-59C3-48AD-97EF-21854ED0914D}" presName="childText" presStyleLbl="conFgAcc1" presStyleIdx="1" presStyleCnt="5">
        <dgm:presLayoutVars>
          <dgm:bulletEnabled val="1"/>
        </dgm:presLayoutVars>
      </dgm:prSet>
      <dgm:spPr/>
    </dgm:pt>
    <dgm:pt modelId="{E605DC05-0985-4206-B088-7951A634861F}" type="pres">
      <dgm:prSet presAssocID="{9856D3AA-E8CA-4EB9-8559-CD4344D177C6}" presName="spaceBetweenRectangles" presStyleCnt="0"/>
      <dgm:spPr/>
    </dgm:pt>
    <dgm:pt modelId="{8366B915-E748-4060-96F1-9A3E733A015A}" type="pres">
      <dgm:prSet presAssocID="{6BF0E509-AF87-44BC-99B1-621C7DD50B9B}" presName="parentLin" presStyleCnt="0"/>
      <dgm:spPr/>
      <dgm:t>
        <a:bodyPr/>
        <a:lstStyle/>
        <a:p>
          <a:endParaRPr lang="en-US"/>
        </a:p>
      </dgm:t>
    </dgm:pt>
    <dgm:pt modelId="{5A4678C7-921B-45B5-B40B-9C165CEE4678}" type="pres">
      <dgm:prSet presAssocID="{6BF0E509-AF87-44BC-99B1-621C7DD50B9B}" presName="parentLeftMargin" presStyleLbl="node1" presStyleIdx="1" presStyleCnt="5"/>
      <dgm:spPr/>
      <dgm:t>
        <a:bodyPr/>
        <a:lstStyle/>
        <a:p>
          <a:endParaRPr lang="en-US"/>
        </a:p>
      </dgm:t>
    </dgm:pt>
    <dgm:pt modelId="{E153880A-B131-4E55-9EF1-171702E33327}" type="pres">
      <dgm:prSet presAssocID="{6BF0E509-AF87-44BC-99B1-621C7DD50B9B}" presName="parentText" presStyleLbl="node1" presStyleIdx="2" presStyleCnt="5">
        <dgm:presLayoutVars>
          <dgm:chMax val="0"/>
          <dgm:bulletEnabled val="1"/>
        </dgm:presLayoutVars>
      </dgm:prSet>
      <dgm:spPr/>
      <dgm:t>
        <a:bodyPr/>
        <a:lstStyle/>
        <a:p>
          <a:endParaRPr lang="en-US"/>
        </a:p>
      </dgm:t>
    </dgm:pt>
    <dgm:pt modelId="{5AC07BB0-05CF-4219-8DD7-0683F904F3AF}" type="pres">
      <dgm:prSet presAssocID="{6BF0E509-AF87-44BC-99B1-621C7DD50B9B}" presName="negativeSpace" presStyleCnt="0"/>
      <dgm:spPr/>
      <dgm:t>
        <a:bodyPr/>
        <a:lstStyle/>
        <a:p>
          <a:endParaRPr lang="en-US"/>
        </a:p>
      </dgm:t>
    </dgm:pt>
    <dgm:pt modelId="{3254291D-DA0E-4B85-AC3A-989669514B01}" type="pres">
      <dgm:prSet presAssocID="{6BF0E509-AF87-44BC-99B1-621C7DD50B9B}" presName="childText" presStyleLbl="conFgAcc1" presStyleIdx="2" presStyleCnt="5">
        <dgm:presLayoutVars>
          <dgm:bulletEnabled val="1"/>
        </dgm:presLayoutVars>
      </dgm:prSet>
      <dgm:spPr/>
      <dgm:t>
        <a:bodyPr/>
        <a:lstStyle/>
        <a:p>
          <a:endParaRPr lang="en-US"/>
        </a:p>
      </dgm:t>
    </dgm:pt>
    <dgm:pt modelId="{3516BEE6-8BAB-4AE5-9910-FAE35A91B37E}" type="pres">
      <dgm:prSet presAssocID="{F948A7B9-444A-462D-B7E1-3920B5FFD518}" presName="spaceBetweenRectangles" presStyleCnt="0"/>
      <dgm:spPr/>
      <dgm:t>
        <a:bodyPr/>
        <a:lstStyle/>
        <a:p>
          <a:endParaRPr lang="en-US"/>
        </a:p>
      </dgm:t>
    </dgm:pt>
    <dgm:pt modelId="{5122C9A7-1E33-449A-B9C0-3906218125B6}" type="pres">
      <dgm:prSet presAssocID="{A85B6B2E-5D57-408A-9BF6-86F1372154AC}" presName="parentLin" presStyleCnt="0"/>
      <dgm:spPr/>
      <dgm:t>
        <a:bodyPr/>
        <a:lstStyle/>
        <a:p>
          <a:endParaRPr lang="en-US"/>
        </a:p>
      </dgm:t>
    </dgm:pt>
    <dgm:pt modelId="{9DB91192-7FAB-4147-871E-406A58FA235A}" type="pres">
      <dgm:prSet presAssocID="{A85B6B2E-5D57-408A-9BF6-86F1372154AC}" presName="parentLeftMargin" presStyleLbl="node1" presStyleIdx="2" presStyleCnt="5"/>
      <dgm:spPr/>
      <dgm:t>
        <a:bodyPr/>
        <a:lstStyle/>
        <a:p>
          <a:endParaRPr lang="en-US"/>
        </a:p>
      </dgm:t>
    </dgm:pt>
    <dgm:pt modelId="{0119BFA5-7A46-4ACE-A846-2BC217636D14}" type="pres">
      <dgm:prSet presAssocID="{A85B6B2E-5D57-408A-9BF6-86F1372154AC}" presName="parentText" presStyleLbl="node1" presStyleIdx="3" presStyleCnt="5">
        <dgm:presLayoutVars>
          <dgm:chMax val="0"/>
          <dgm:bulletEnabled val="1"/>
        </dgm:presLayoutVars>
      </dgm:prSet>
      <dgm:spPr/>
      <dgm:t>
        <a:bodyPr/>
        <a:lstStyle/>
        <a:p>
          <a:endParaRPr lang="en-US"/>
        </a:p>
      </dgm:t>
    </dgm:pt>
    <dgm:pt modelId="{D1B625D4-9D2A-42C7-AA9A-1A97383716AC}" type="pres">
      <dgm:prSet presAssocID="{A85B6B2E-5D57-408A-9BF6-86F1372154AC}" presName="negativeSpace" presStyleCnt="0"/>
      <dgm:spPr/>
      <dgm:t>
        <a:bodyPr/>
        <a:lstStyle/>
        <a:p>
          <a:endParaRPr lang="en-US"/>
        </a:p>
      </dgm:t>
    </dgm:pt>
    <dgm:pt modelId="{BECF4A32-A680-4781-AB4D-406C0D0AC027}" type="pres">
      <dgm:prSet presAssocID="{A85B6B2E-5D57-408A-9BF6-86F1372154AC}" presName="childText" presStyleLbl="conFgAcc1" presStyleIdx="3" presStyleCnt="5">
        <dgm:presLayoutVars>
          <dgm:bulletEnabled val="1"/>
        </dgm:presLayoutVars>
      </dgm:prSet>
      <dgm:spPr/>
      <dgm:t>
        <a:bodyPr/>
        <a:lstStyle/>
        <a:p>
          <a:endParaRPr lang="en-US"/>
        </a:p>
      </dgm:t>
    </dgm:pt>
    <dgm:pt modelId="{8241D2A2-8783-844E-97B8-688855DD2860}" type="pres">
      <dgm:prSet presAssocID="{F3966182-4004-4C85-9645-9A09D528209D}" presName="spaceBetweenRectangles" presStyleCnt="0"/>
      <dgm:spPr/>
    </dgm:pt>
    <dgm:pt modelId="{DDC0128A-422D-C24A-A316-BBBC4B214229}" type="pres">
      <dgm:prSet presAssocID="{E896E196-D3B1-514D-8D3D-EE52DB0CE5E7}" presName="parentLin" presStyleCnt="0"/>
      <dgm:spPr/>
    </dgm:pt>
    <dgm:pt modelId="{662495A1-8A40-9E4C-B200-0EF30E7B0D90}" type="pres">
      <dgm:prSet presAssocID="{E896E196-D3B1-514D-8D3D-EE52DB0CE5E7}" presName="parentLeftMargin" presStyleLbl="node1" presStyleIdx="3" presStyleCnt="5"/>
      <dgm:spPr/>
      <dgm:t>
        <a:bodyPr/>
        <a:lstStyle/>
        <a:p>
          <a:endParaRPr lang="en-US"/>
        </a:p>
      </dgm:t>
    </dgm:pt>
    <dgm:pt modelId="{8381BE13-6C62-7C44-AAB0-6711958B82E1}" type="pres">
      <dgm:prSet presAssocID="{E896E196-D3B1-514D-8D3D-EE52DB0CE5E7}" presName="parentText" presStyleLbl="node1" presStyleIdx="4" presStyleCnt="5">
        <dgm:presLayoutVars>
          <dgm:chMax val="0"/>
          <dgm:bulletEnabled val="1"/>
        </dgm:presLayoutVars>
      </dgm:prSet>
      <dgm:spPr/>
      <dgm:t>
        <a:bodyPr/>
        <a:lstStyle/>
        <a:p>
          <a:endParaRPr lang="en-US"/>
        </a:p>
      </dgm:t>
    </dgm:pt>
    <dgm:pt modelId="{5362CB30-E775-8347-B2AF-6A6C424162F4}" type="pres">
      <dgm:prSet presAssocID="{E896E196-D3B1-514D-8D3D-EE52DB0CE5E7}" presName="negativeSpace" presStyleCnt="0"/>
      <dgm:spPr/>
    </dgm:pt>
    <dgm:pt modelId="{4696030F-86B3-684E-801A-2AEA763C4658}" type="pres">
      <dgm:prSet presAssocID="{E896E196-D3B1-514D-8D3D-EE52DB0CE5E7}" presName="childText" presStyleLbl="conFgAcc1" presStyleIdx="4" presStyleCnt="5">
        <dgm:presLayoutVars>
          <dgm:bulletEnabled val="1"/>
        </dgm:presLayoutVars>
      </dgm:prSet>
      <dgm:spPr/>
    </dgm:pt>
  </dgm:ptLst>
  <dgm:cxnLst>
    <dgm:cxn modelId="{AA781D24-9F8B-A442-9442-9EE17E16FC32}" type="presOf" srcId="{25462B6D-B35E-4D7B-AD3B-81A159FC20C7}" destId="{F057231E-2A46-4892-9659-ECEBB21D4C36}" srcOrd="0" destOrd="0" presId="urn:microsoft.com/office/officeart/2005/8/layout/list1"/>
    <dgm:cxn modelId="{9749707E-F21A-48F5-AE3E-AAB7C202A987}" srcId="{6E447FED-84DE-426D-AF9B-BC96BC84BD76}" destId="{25462B6D-B35E-4D7B-AD3B-81A159FC20C7}" srcOrd="0" destOrd="0" parTransId="{E37A8A64-C13A-4B5C-B418-988B019485C9}" sibTransId="{649E5494-D235-4489-8430-8F7D2E886EF6}"/>
    <dgm:cxn modelId="{DB71D32C-810E-C645-9490-DF126C9D7BE8}" type="presOf" srcId="{A85B6B2E-5D57-408A-9BF6-86F1372154AC}" destId="{0119BFA5-7A46-4ACE-A846-2BC217636D14}" srcOrd="1" destOrd="0" presId="urn:microsoft.com/office/officeart/2005/8/layout/list1"/>
    <dgm:cxn modelId="{25A7C5B3-468D-7242-B3C0-63D42E4948CE}" type="presOf" srcId="{6BF0E509-AF87-44BC-99B1-621C7DD50B9B}" destId="{E153880A-B131-4E55-9EF1-171702E33327}" srcOrd="1" destOrd="0" presId="urn:microsoft.com/office/officeart/2005/8/layout/list1"/>
    <dgm:cxn modelId="{321E311E-BC7A-9845-9C46-C8DD1C93CB6F}" type="presOf" srcId="{25462B6D-B35E-4D7B-AD3B-81A159FC20C7}" destId="{CDB032F1-F5E5-4DEB-9D36-28DBE2C02540}" srcOrd="1" destOrd="0" presId="urn:microsoft.com/office/officeart/2005/8/layout/list1"/>
    <dgm:cxn modelId="{9196F81C-B37A-B449-A8C1-5B6DFB9BE076}" type="presOf" srcId="{6E447FED-84DE-426D-AF9B-BC96BC84BD76}" destId="{EE2914CE-5576-40AF-9BF2-D9DD8B5ACDED}" srcOrd="0" destOrd="0" presId="urn:microsoft.com/office/officeart/2005/8/layout/list1"/>
    <dgm:cxn modelId="{63AC0A10-DE81-8845-924E-EB6C4D527A86}" type="presOf" srcId="{E896E196-D3B1-514D-8D3D-EE52DB0CE5E7}" destId="{8381BE13-6C62-7C44-AAB0-6711958B82E1}" srcOrd="1" destOrd="0" presId="urn:microsoft.com/office/officeart/2005/8/layout/list1"/>
    <dgm:cxn modelId="{35CAE6A7-164C-2C40-99AF-5F917A86C4F7}" type="presOf" srcId="{5A3FDC4B-59C3-48AD-97EF-21854ED0914D}" destId="{63D0FD90-976A-4ADC-AC10-A426FEBB30A0}" srcOrd="0" destOrd="0" presId="urn:microsoft.com/office/officeart/2005/8/layout/list1"/>
    <dgm:cxn modelId="{5365FFD5-654D-D346-9CD1-8CE961763C3D}" type="presOf" srcId="{5A3FDC4B-59C3-48AD-97EF-21854ED0914D}" destId="{3DC84822-6F39-490D-B099-5087F6FBCEEC}" srcOrd="1" destOrd="0" presId="urn:microsoft.com/office/officeart/2005/8/layout/list1"/>
    <dgm:cxn modelId="{65CFA635-B1D7-4983-A229-B78DA5259095}" srcId="{6E447FED-84DE-426D-AF9B-BC96BC84BD76}" destId="{6BF0E509-AF87-44BC-99B1-621C7DD50B9B}" srcOrd="2" destOrd="0" parTransId="{555E0A1A-3DBE-447A-9177-D78E09083A31}" sibTransId="{F948A7B9-444A-462D-B7E1-3920B5FFD518}"/>
    <dgm:cxn modelId="{9B92BC4A-A491-4BBD-B451-E9BA3FFBD27C}" srcId="{6E447FED-84DE-426D-AF9B-BC96BC84BD76}" destId="{A85B6B2E-5D57-408A-9BF6-86F1372154AC}" srcOrd="3" destOrd="0" parTransId="{466D3D8C-26E8-466B-97BF-6ADE8BE72B2C}" sibTransId="{F3966182-4004-4C85-9645-9A09D528209D}"/>
    <dgm:cxn modelId="{E1B1BD48-2E38-FD45-93AC-82C6CD0D06B1}" type="presOf" srcId="{E896E196-D3B1-514D-8D3D-EE52DB0CE5E7}" destId="{662495A1-8A40-9E4C-B200-0EF30E7B0D90}" srcOrd="0" destOrd="0" presId="urn:microsoft.com/office/officeart/2005/8/layout/list1"/>
    <dgm:cxn modelId="{9FED4622-2918-F842-8889-B024F393FA1C}" type="presOf" srcId="{6BF0E509-AF87-44BC-99B1-621C7DD50B9B}" destId="{5A4678C7-921B-45B5-B40B-9C165CEE4678}" srcOrd="0" destOrd="0" presId="urn:microsoft.com/office/officeart/2005/8/layout/list1"/>
    <dgm:cxn modelId="{5158EECC-3977-7C45-8721-F4D274AA3EC3}" type="presOf" srcId="{A85B6B2E-5D57-408A-9BF6-86F1372154AC}" destId="{9DB91192-7FAB-4147-871E-406A58FA235A}" srcOrd="0" destOrd="0" presId="urn:microsoft.com/office/officeart/2005/8/layout/list1"/>
    <dgm:cxn modelId="{4AFB968F-F986-0B40-AB4D-6AC53F0D5540}" srcId="{6E447FED-84DE-426D-AF9B-BC96BC84BD76}" destId="{E896E196-D3B1-514D-8D3D-EE52DB0CE5E7}" srcOrd="4" destOrd="0" parTransId="{82296EFC-3627-3443-A3AC-9CE15E79CDE9}" sibTransId="{3B5C34A0-A793-5447-ABF3-2E8EFC614498}"/>
    <dgm:cxn modelId="{FC2ADCDA-5BF9-4D46-81B5-256FCE2883A9}" srcId="{6E447FED-84DE-426D-AF9B-BC96BC84BD76}" destId="{5A3FDC4B-59C3-48AD-97EF-21854ED0914D}" srcOrd="1" destOrd="0" parTransId="{7AB2CB45-8BBB-48EA-A3D9-2A69BB2B0E3E}" sibTransId="{9856D3AA-E8CA-4EB9-8559-CD4344D177C6}"/>
    <dgm:cxn modelId="{D6B6E8EE-4408-1B42-871C-BA58C02B28A1}" type="presParOf" srcId="{EE2914CE-5576-40AF-9BF2-D9DD8B5ACDED}" destId="{19AC3E68-96B4-4C56-A4DC-6D392D614D3F}" srcOrd="0" destOrd="0" presId="urn:microsoft.com/office/officeart/2005/8/layout/list1"/>
    <dgm:cxn modelId="{BED30A39-BAD2-9549-98F9-8A98800B48A9}" type="presParOf" srcId="{19AC3E68-96B4-4C56-A4DC-6D392D614D3F}" destId="{F057231E-2A46-4892-9659-ECEBB21D4C36}" srcOrd="0" destOrd="0" presId="urn:microsoft.com/office/officeart/2005/8/layout/list1"/>
    <dgm:cxn modelId="{DF1C8324-AAE8-CC40-A0D7-6DC7DF4E4EA0}" type="presParOf" srcId="{19AC3E68-96B4-4C56-A4DC-6D392D614D3F}" destId="{CDB032F1-F5E5-4DEB-9D36-28DBE2C02540}" srcOrd="1" destOrd="0" presId="urn:microsoft.com/office/officeart/2005/8/layout/list1"/>
    <dgm:cxn modelId="{3238E44E-812D-AF47-8AA8-77CA4ACB730B}" type="presParOf" srcId="{EE2914CE-5576-40AF-9BF2-D9DD8B5ACDED}" destId="{9CAA46E4-3402-4A7C-80C7-92AED1A089BE}" srcOrd="1" destOrd="0" presId="urn:microsoft.com/office/officeart/2005/8/layout/list1"/>
    <dgm:cxn modelId="{3DE5F1B2-D551-FC4D-816F-105613E14694}" type="presParOf" srcId="{EE2914CE-5576-40AF-9BF2-D9DD8B5ACDED}" destId="{D7F41A73-DD18-41C5-B29E-626A9066C112}" srcOrd="2" destOrd="0" presId="urn:microsoft.com/office/officeart/2005/8/layout/list1"/>
    <dgm:cxn modelId="{0B70EACE-CF26-4342-B20A-DA2EA3FB00E8}" type="presParOf" srcId="{EE2914CE-5576-40AF-9BF2-D9DD8B5ACDED}" destId="{C63AEF1B-E5DD-477B-ACA4-59594E75F621}" srcOrd="3" destOrd="0" presId="urn:microsoft.com/office/officeart/2005/8/layout/list1"/>
    <dgm:cxn modelId="{063E2977-0759-164E-A0B8-1DB52CE0C132}" type="presParOf" srcId="{EE2914CE-5576-40AF-9BF2-D9DD8B5ACDED}" destId="{6C232EF3-8120-4444-9A17-94442FFBD596}" srcOrd="4" destOrd="0" presId="urn:microsoft.com/office/officeart/2005/8/layout/list1"/>
    <dgm:cxn modelId="{0319BDBB-5207-A147-A8FB-80C5075551D3}" type="presParOf" srcId="{6C232EF3-8120-4444-9A17-94442FFBD596}" destId="{63D0FD90-976A-4ADC-AC10-A426FEBB30A0}" srcOrd="0" destOrd="0" presId="urn:microsoft.com/office/officeart/2005/8/layout/list1"/>
    <dgm:cxn modelId="{A8F0FB7E-926F-3C4F-B8F2-8B9D2A65EF5A}" type="presParOf" srcId="{6C232EF3-8120-4444-9A17-94442FFBD596}" destId="{3DC84822-6F39-490D-B099-5087F6FBCEEC}" srcOrd="1" destOrd="0" presId="urn:microsoft.com/office/officeart/2005/8/layout/list1"/>
    <dgm:cxn modelId="{D6FC9E3D-9007-4648-8681-7F9BAD467028}" type="presParOf" srcId="{EE2914CE-5576-40AF-9BF2-D9DD8B5ACDED}" destId="{238D87C8-2C1E-45C7-A8DF-E04DD725029F}" srcOrd="5" destOrd="0" presId="urn:microsoft.com/office/officeart/2005/8/layout/list1"/>
    <dgm:cxn modelId="{1DC3860F-08A3-E046-B5BF-E5FA22F2EABB}" type="presParOf" srcId="{EE2914CE-5576-40AF-9BF2-D9DD8B5ACDED}" destId="{C33108DC-5BDF-4677-829D-4A4A26069FE6}" srcOrd="6" destOrd="0" presId="urn:microsoft.com/office/officeart/2005/8/layout/list1"/>
    <dgm:cxn modelId="{461DCEEE-1EBF-054D-9402-F1A126E2A5D9}" type="presParOf" srcId="{EE2914CE-5576-40AF-9BF2-D9DD8B5ACDED}" destId="{E605DC05-0985-4206-B088-7951A634861F}" srcOrd="7" destOrd="0" presId="urn:microsoft.com/office/officeart/2005/8/layout/list1"/>
    <dgm:cxn modelId="{7FEF3ADE-01C7-7743-8837-C537C6DBC60F}" type="presParOf" srcId="{EE2914CE-5576-40AF-9BF2-D9DD8B5ACDED}" destId="{8366B915-E748-4060-96F1-9A3E733A015A}" srcOrd="8" destOrd="0" presId="urn:microsoft.com/office/officeart/2005/8/layout/list1"/>
    <dgm:cxn modelId="{F6B54D64-EF8A-BD4C-A9CE-5C132C58324E}" type="presParOf" srcId="{8366B915-E748-4060-96F1-9A3E733A015A}" destId="{5A4678C7-921B-45B5-B40B-9C165CEE4678}" srcOrd="0" destOrd="0" presId="urn:microsoft.com/office/officeart/2005/8/layout/list1"/>
    <dgm:cxn modelId="{E3998667-3602-584C-8DC0-F4958B50B5D0}" type="presParOf" srcId="{8366B915-E748-4060-96F1-9A3E733A015A}" destId="{E153880A-B131-4E55-9EF1-171702E33327}" srcOrd="1" destOrd="0" presId="urn:microsoft.com/office/officeart/2005/8/layout/list1"/>
    <dgm:cxn modelId="{7171725A-40F3-E64B-BD35-39C280329AF0}" type="presParOf" srcId="{EE2914CE-5576-40AF-9BF2-D9DD8B5ACDED}" destId="{5AC07BB0-05CF-4219-8DD7-0683F904F3AF}" srcOrd="9" destOrd="0" presId="urn:microsoft.com/office/officeart/2005/8/layout/list1"/>
    <dgm:cxn modelId="{12D9A16C-B8B1-C247-AE64-2783ABFC7B45}" type="presParOf" srcId="{EE2914CE-5576-40AF-9BF2-D9DD8B5ACDED}" destId="{3254291D-DA0E-4B85-AC3A-989669514B01}" srcOrd="10" destOrd="0" presId="urn:microsoft.com/office/officeart/2005/8/layout/list1"/>
    <dgm:cxn modelId="{624C30D7-F6FB-D548-BD0A-8620E6849AFB}" type="presParOf" srcId="{EE2914CE-5576-40AF-9BF2-D9DD8B5ACDED}" destId="{3516BEE6-8BAB-4AE5-9910-FAE35A91B37E}" srcOrd="11" destOrd="0" presId="urn:microsoft.com/office/officeart/2005/8/layout/list1"/>
    <dgm:cxn modelId="{226733DA-4792-C34B-B542-C97F0C2CEF79}" type="presParOf" srcId="{EE2914CE-5576-40AF-9BF2-D9DD8B5ACDED}" destId="{5122C9A7-1E33-449A-B9C0-3906218125B6}" srcOrd="12" destOrd="0" presId="urn:microsoft.com/office/officeart/2005/8/layout/list1"/>
    <dgm:cxn modelId="{1B5DFFC2-B50D-954C-B21F-38C7174BDC40}" type="presParOf" srcId="{5122C9A7-1E33-449A-B9C0-3906218125B6}" destId="{9DB91192-7FAB-4147-871E-406A58FA235A}" srcOrd="0" destOrd="0" presId="urn:microsoft.com/office/officeart/2005/8/layout/list1"/>
    <dgm:cxn modelId="{5A794354-877D-B14F-8171-5598966907A6}" type="presParOf" srcId="{5122C9A7-1E33-449A-B9C0-3906218125B6}" destId="{0119BFA5-7A46-4ACE-A846-2BC217636D14}" srcOrd="1" destOrd="0" presId="urn:microsoft.com/office/officeart/2005/8/layout/list1"/>
    <dgm:cxn modelId="{FA27BC19-7C3E-A64B-935C-5E0CEDF67029}" type="presParOf" srcId="{EE2914CE-5576-40AF-9BF2-D9DD8B5ACDED}" destId="{D1B625D4-9D2A-42C7-AA9A-1A97383716AC}" srcOrd="13" destOrd="0" presId="urn:microsoft.com/office/officeart/2005/8/layout/list1"/>
    <dgm:cxn modelId="{445C6694-2EE7-1342-A60B-C6F5CA100D5F}" type="presParOf" srcId="{EE2914CE-5576-40AF-9BF2-D9DD8B5ACDED}" destId="{BECF4A32-A680-4781-AB4D-406C0D0AC027}" srcOrd="14" destOrd="0" presId="urn:microsoft.com/office/officeart/2005/8/layout/list1"/>
    <dgm:cxn modelId="{E44702C7-C5A3-2344-9864-3DB85C05A052}" type="presParOf" srcId="{EE2914CE-5576-40AF-9BF2-D9DD8B5ACDED}" destId="{8241D2A2-8783-844E-97B8-688855DD2860}" srcOrd="15" destOrd="0" presId="urn:microsoft.com/office/officeart/2005/8/layout/list1"/>
    <dgm:cxn modelId="{7403A6E6-2116-8D4F-AEC7-7DD391C9B031}" type="presParOf" srcId="{EE2914CE-5576-40AF-9BF2-D9DD8B5ACDED}" destId="{DDC0128A-422D-C24A-A316-BBBC4B214229}" srcOrd="16" destOrd="0" presId="urn:microsoft.com/office/officeart/2005/8/layout/list1"/>
    <dgm:cxn modelId="{3E6C772F-E2F7-0C49-8B3B-F827B2C7E42D}" type="presParOf" srcId="{DDC0128A-422D-C24A-A316-BBBC4B214229}" destId="{662495A1-8A40-9E4C-B200-0EF30E7B0D90}" srcOrd="0" destOrd="0" presId="urn:microsoft.com/office/officeart/2005/8/layout/list1"/>
    <dgm:cxn modelId="{AC6D097A-8D8A-034C-8094-DFB6EBAF428E}" type="presParOf" srcId="{DDC0128A-422D-C24A-A316-BBBC4B214229}" destId="{8381BE13-6C62-7C44-AAB0-6711958B82E1}" srcOrd="1" destOrd="0" presId="urn:microsoft.com/office/officeart/2005/8/layout/list1"/>
    <dgm:cxn modelId="{503A4DB5-8898-5F4C-B7BA-22985C7B666D}" type="presParOf" srcId="{EE2914CE-5576-40AF-9BF2-D9DD8B5ACDED}" destId="{5362CB30-E775-8347-B2AF-6A6C424162F4}" srcOrd="17" destOrd="0" presId="urn:microsoft.com/office/officeart/2005/8/layout/list1"/>
    <dgm:cxn modelId="{ECCA9897-E3B4-8C43-AAD5-8299A38350B1}" type="presParOf" srcId="{EE2914CE-5576-40AF-9BF2-D9DD8B5ACDED}" destId="{4696030F-86B3-684E-801A-2AEA763C4658}"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9D35CFC-483F-2047-9F9C-F548F54B3AA6}" type="doc">
      <dgm:prSet loTypeId="urn:microsoft.com/office/officeart/2005/8/layout/process4" loCatId="" qsTypeId="urn:microsoft.com/office/officeart/2005/8/quickstyle/simple3" qsCatId="simple" csTypeId="urn:microsoft.com/office/officeart/2005/8/colors/accent1_2" csCatId="accent1" phldr="1"/>
      <dgm:spPr/>
      <dgm:t>
        <a:bodyPr/>
        <a:lstStyle/>
        <a:p>
          <a:endParaRPr lang="en-US"/>
        </a:p>
      </dgm:t>
    </dgm:pt>
    <dgm:pt modelId="{A16FF376-D64A-EC41-A875-23E62E83FBFF}">
      <dgm:prSet/>
      <dgm:spPr/>
      <dgm:t>
        <a:bodyPr/>
        <a:lstStyle/>
        <a:p>
          <a:pPr rtl="0"/>
          <a:r>
            <a:rPr lang="en-US" dirty="0" smtClean="0"/>
            <a:t>High similarity reflects common ancestry (homology)  or convergence to a similar structure from independent origin ( analogy)</a:t>
          </a:r>
          <a:endParaRPr lang="en-US" dirty="0"/>
        </a:p>
      </dgm:t>
    </dgm:pt>
    <dgm:pt modelId="{4B05361F-CE72-864F-AC2C-6F170EBD271E}" type="parTrans" cxnId="{C8BE9D5F-D650-9245-A668-5A6E431CC1EA}">
      <dgm:prSet/>
      <dgm:spPr/>
      <dgm:t>
        <a:bodyPr/>
        <a:lstStyle/>
        <a:p>
          <a:endParaRPr lang="en-US"/>
        </a:p>
      </dgm:t>
    </dgm:pt>
    <dgm:pt modelId="{D4AE541A-9BA0-AF4C-BA7D-04CFC8F30303}" type="sibTrans" cxnId="{C8BE9D5F-D650-9245-A668-5A6E431CC1EA}">
      <dgm:prSet/>
      <dgm:spPr/>
      <dgm:t>
        <a:bodyPr/>
        <a:lstStyle/>
        <a:p>
          <a:endParaRPr lang="en-US"/>
        </a:p>
      </dgm:t>
    </dgm:pt>
    <dgm:pt modelId="{6704756E-C40D-7049-ADD0-83D29A7D2A86}">
      <dgm:prSet/>
      <dgm:spPr/>
      <dgm:t>
        <a:bodyPr/>
        <a:lstStyle/>
        <a:p>
          <a:pPr rtl="0"/>
          <a:r>
            <a:rPr lang="en-US" dirty="0" smtClean="0"/>
            <a:t>To address this concern: Unrelated sequence with less than 40% known homology is utilized</a:t>
          </a:r>
          <a:endParaRPr lang="en-US" dirty="0"/>
        </a:p>
      </dgm:t>
    </dgm:pt>
    <dgm:pt modelId="{055C8CE0-BEDC-7941-8AA9-31D9B839C0D3}" type="parTrans" cxnId="{76EEB1CE-9FFB-BB42-BCF8-4D7538263899}">
      <dgm:prSet/>
      <dgm:spPr/>
      <dgm:t>
        <a:bodyPr/>
        <a:lstStyle/>
        <a:p>
          <a:endParaRPr lang="en-US"/>
        </a:p>
      </dgm:t>
    </dgm:pt>
    <dgm:pt modelId="{32639724-8B9B-4749-A03C-E108FD157250}" type="sibTrans" cxnId="{76EEB1CE-9FFB-BB42-BCF8-4D7538263899}">
      <dgm:prSet/>
      <dgm:spPr/>
      <dgm:t>
        <a:bodyPr/>
        <a:lstStyle/>
        <a:p>
          <a:endParaRPr lang="en-US"/>
        </a:p>
      </dgm:t>
    </dgm:pt>
    <dgm:pt modelId="{7D458C7F-C6B1-6640-82F7-5689E1C9B535}">
      <dgm:prSet/>
      <dgm:spPr/>
      <dgm:t>
        <a:bodyPr/>
        <a:lstStyle/>
        <a:p>
          <a:pPr rtl="0"/>
          <a:r>
            <a:rPr lang="en-US" dirty="0" smtClean="0"/>
            <a:t>Establish statistical significance using Extreme value deviation or Normal distribution</a:t>
          </a:r>
          <a:endParaRPr lang="en-US" dirty="0"/>
        </a:p>
      </dgm:t>
    </dgm:pt>
    <dgm:pt modelId="{FD054569-9FD1-2647-89DA-10D712402D0A}" type="parTrans" cxnId="{8B69EC09-F3A2-DA4C-B58A-46FC39953D74}">
      <dgm:prSet/>
      <dgm:spPr/>
      <dgm:t>
        <a:bodyPr/>
        <a:lstStyle/>
        <a:p>
          <a:endParaRPr lang="en-US"/>
        </a:p>
      </dgm:t>
    </dgm:pt>
    <dgm:pt modelId="{B961E279-F641-2E45-9C2B-53967B0C081D}" type="sibTrans" cxnId="{8B69EC09-F3A2-DA4C-B58A-46FC39953D74}">
      <dgm:prSet/>
      <dgm:spPr/>
      <dgm:t>
        <a:bodyPr/>
        <a:lstStyle/>
        <a:p>
          <a:endParaRPr lang="en-US"/>
        </a:p>
      </dgm:t>
    </dgm:pt>
    <dgm:pt modelId="{E5900DDC-A7DD-524D-8EC5-9DE41EDB1991}">
      <dgm:prSet/>
      <dgm:spPr/>
      <dgm:t>
        <a:bodyPr/>
        <a:lstStyle/>
        <a:p>
          <a:pPr rtl="0"/>
          <a:r>
            <a:rPr lang="en-US" dirty="0" smtClean="0"/>
            <a:t>Poisson distribution to estimate the closeness of estimate and expected value using the prior knowledge</a:t>
          </a:r>
          <a:endParaRPr lang="en-US" dirty="0"/>
        </a:p>
      </dgm:t>
    </dgm:pt>
    <dgm:pt modelId="{823D0689-E7B9-4C49-B32C-1E88AF12A481}" type="parTrans" cxnId="{99B11B02-B240-6D4A-96D3-59E4D1B893D6}">
      <dgm:prSet/>
      <dgm:spPr/>
      <dgm:t>
        <a:bodyPr/>
        <a:lstStyle/>
        <a:p>
          <a:endParaRPr lang="en-US"/>
        </a:p>
      </dgm:t>
    </dgm:pt>
    <dgm:pt modelId="{210B5124-2895-2A4B-B23E-23BC4C3FB316}" type="sibTrans" cxnId="{99B11B02-B240-6D4A-96D3-59E4D1B893D6}">
      <dgm:prSet/>
      <dgm:spPr/>
      <dgm:t>
        <a:bodyPr/>
        <a:lstStyle/>
        <a:p>
          <a:endParaRPr lang="en-US"/>
        </a:p>
      </dgm:t>
    </dgm:pt>
    <dgm:pt modelId="{9593AAA7-7CD5-CA41-B727-A129706F9675}" type="pres">
      <dgm:prSet presAssocID="{D9D35CFC-483F-2047-9F9C-F548F54B3AA6}" presName="Name0" presStyleCnt="0">
        <dgm:presLayoutVars>
          <dgm:dir/>
          <dgm:animLvl val="lvl"/>
          <dgm:resizeHandles val="exact"/>
        </dgm:presLayoutVars>
      </dgm:prSet>
      <dgm:spPr/>
      <dgm:t>
        <a:bodyPr/>
        <a:lstStyle/>
        <a:p>
          <a:endParaRPr lang="en-US"/>
        </a:p>
      </dgm:t>
    </dgm:pt>
    <dgm:pt modelId="{2CBEFB17-B450-3849-90DE-F659C5C8CED6}" type="pres">
      <dgm:prSet presAssocID="{E5900DDC-A7DD-524D-8EC5-9DE41EDB1991}" presName="boxAndChildren" presStyleCnt="0"/>
      <dgm:spPr/>
    </dgm:pt>
    <dgm:pt modelId="{687F0990-CAFB-1749-9B6A-4CF7AD0FD6F1}" type="pres">
      <dgm:prSet presAssocID="{E5900DDC-A7DD-524D-8EC5-9DE41EDB1991}" presName="parentTextBox" presStyleLbl="node1" presStyleIdx="0" presStyleCnt="4"/>
      <dgm:spPr/>
      <dgm:t>
        <a:bodyPr/>
        <a:lstStyle/>
        <a:p>
          <a:endParaRPr lang="en-US"/>
        </a:p>
      </dgm:t>
    </dgm:pt>
    <dgm:pt modelId="{31E3A0D8-67EE-6149-BF42-F0509153F054}" type="pres">
      <dgm:prSet presAssocID="{B961E279-F641-2E45-9C2B-53967B0C081D}" presName="sp" presStyleCnt="0"/>
      <dgm:spPr/>
    </dgm:pt>
    <dgm:pt modelId="{056395B3-2AB8-324A-AB2C-0FA35D7607B2}" type="pres">
      <dgm:prSet presAssocID="{7D458C7F-C6B1-6640-82F7-5689E1C9B535}" presName="arrowAndChildren" presStyleCnt="0"/>
      <dgm:spPr/>
    </dgm:pt>
    <dgm:pt modelId="{F2B62170-98B0-214E-9FAD-EADADF09941A}" type="pres">
      <dgm:prSet presAssocID="{7D458C7F-C6B1-6640-82F7-5689E1C9B535}" presName="parentTextArrow" presStyleLbl="node1" presStyleIdx="1" presStyleCnt="4"/>
      <dgm:spPr/>
      <dgm:t>
        <a:bodyPr/>
        <a:lstStyle/>
        <a:p>
          <a:endParaRPr lang="en-US"/>
        </a:p>
      </dgm:t>
    </dgm:pt>
    <dgm:pt modelId="{743B5EB9-9929-594E-9904-E8E95EF17E8E}" type="pres">
      <dgm:prSet presAssocID="{32639724-8B9B-4749-A03C-E108FD157250}" presName="sp" presStyleCnt="0"/>
      <dgm:spPr/>
    </dgm:pt>
    <dgm:pt modelId="{914B821E-1D2E-624C-A8EA-6D8F8A1244E5}" type="pres">
      <dgm:prSet presAssocID="{6704756E-C40D-7049-ADD0-83D29A7D2A86}" presName="arrowAndChildren" presStyleCnt="0"/>
      <dgm:spPr/>
    </dgm:pt>
    <dgm:pt modelId="{16BC9DB7-4E12-944C-9C8C-006E40145C75}" type="pres">
      <dgm:prSet presAssocID="{6704756E-C40D-7049-ADD0-83D29A7D2A86}" presName="parentTextArrow" presStyleLbl="node1" presStyleIdx="2" presStyleCnt="4"/>
      <dgm:spPr/>
      <dgm:t>
        <a:bodyPr/>
        <a:lstStyle/>
        <a:p>
          <a:endParaRPr lang="en-US"/>
        </a:p>
      </dgm:t>
    </dgm:pt>
    <dgm:pt modelId="{FE0446A2-3472-454A-9187-A104E748A8E2}" type="pres">
      <dgm:prSet presAssocID="{D4AE541A-9BA0-AF4C-BA7D-04CFC8F30303}" presName="sp" presStyleCnt="0"/>
      <dgm:spPr/>
    </dgm:pt>
    <dgm:pt modelId="{96A8CC0C-58DC-E74A-BE08-D94AD13823D8}" type="pres">
      <dgm:prSet presAssocID="{A16FF376-D64A-EC41-A875-23E62E83FBFF}" presName="arrowAndChildren" presStyleCnt="0"/>
      <dgm:spPr/>
    </dgm:pt>
    <dgm:pt modelId="{319C74CB-5278-6348-9F2E-A38402E2F339}" type="pres">
      <dgm:prSet presAssocID="{A16FF376-D64A-EC41-A875-23E62E83FBFF}" presName="parentTextArrow" presStyleLbl="node1" presStyleIdx="3" presStyleCnt="4"/>
      <dgm:spPr/>
      <dgm:t>
        <a:bodyPr/>
        <a:lstStyle/>
        <a:p>
          <a:endParaRPr lang="en-US"/>
        </a:p>
      </dgm:t>
    </dgm:pt>
  </dgm:ptLst>
  <dgm:cxnLst>
    <dgm:cxn modelId="{8B69EC09-F3A2-DA4C-B58A-46FC39953D74}" srcId="{D9D35CFC-483F-2047-9F9C-F548F54B3AA6}" destId="{7D458C7F-C6B1-6640-82F7-5689E1C9B535}" srcOrd="2" destOrd="0" parTransId="{FD054569-9FD1-2647-89DA-10D712402D0A}" sibTransId="{B961E279-F641-2E45-9C2B-53967B0C081D}"/>
    <dgm:cxn modelId="{76EEB1CE-9FFB-BB42-BCF8-4D7538263899}" srcId="{D9D35CFC-483F-2047-9F9C-F548F54B3AA6}" destId="{6704756E-C40D-7049-ADD0-83D29A7D2A86}" srcOrd="1" destOrd="0" parTransId="{055C8CE0-BEDC-7941-8AA9-31D9B839C0D3}" sibTransId="{32639724-8B9B-4749-A03C-E108FD157250}"/>
    <dgm:cxn modelId="{6A04E8C5-81B8-C243-B14A-D0C7E0EA5A38}" type="presOf" srcId="{E5900DDC-A7DD-524D-8EC5-9DE41EDB1991}" destId="{687F0990-CAFB-1749-9B6A-4CF7AD0FD6F1}" srcOrd="0" destOrd="0" presId="urn:microsoft.com/office/officeart/2005/8/layout/process4"/>
    <dgm:cxn modelId="{1CEF092D-3D8B-5146-8294-604D6FA1A846}" type="presOf" srcId="{A16FF376-D64A-EC41-A875-23E62E83FBFF}" destId="{319C74CB-5278-6348-9F2E-A38402E2F339}" srcOrd="0" destOrd="0" presId="urn:microsoft.com/office/officeart/2005/8/layout/process4"/>
    <dgm:cxn modelId="{50882256-51B6-8649-9BB3-D7D7B2F4562F}" type="presOf" srcId="{7D458C7F-C6B1-6640-82F7-5689E1C9B535}" destId="{F2B62170-98B0-214E-9FAD-EADADF09941A}" srcOrd="0" destOrd="0" presId="urn:microsoft.com/office/officeart/2005/8/layout/process4"/>
    <dgm:cxn modelId="{99B11B02-B240-6D4A-96D3-59E4D1B893D6}" srcId="{D9D35CFC-483F-2047-9F9C-F548F54B3AA6}" destId="{E5900DDC-A7DD-524D-8EC5-9DE41EDB1991}" srcOrd="3" destOrd="0" parTransId="{823D0689-E7B9-4C49-B32C-1E88AF12A481}" sibTransId="{210B5124-2895-2A4B-B23E-23BC4C3FB316}"/>
    <dgm:cxn modelId="{57625CC9-6239-0B45-BAF8-0D717C19B6AD}" type="presOf" srcId="{D9D35CFC-483F-2047-9F9C-F548F54B3AA6}" destId="{9593AAA7-7CD5-CA41-B727-A129706F9675}" srcOrd="0" destOrd="0" presId="urn:microsoft.com/office/officeart/2005/8/layout/process4"/>
    <dgm:cxn modelId="{126BBEC7-0671-5240-B737-90DCB7BCF27F}" type="presOf" srcId="{6704756E-C40D-7049-ADD0-83D29A7D2A86}" destId="{16BC9DB7-4E12-944C-9C8C-006E40145C75}" srcOrd="0" destOrd="0" presId="urn:microsoft.com/office/officeart/2005/8/layout/process4"/>
    <dgm:cxn modelId="{C8BE9D5F-D650-9245-A668-5A6E431CC1EA}" srcId="{D9D35CFC-483F-2047-9F9C-F548F54B3AA6}" destId="{A16FF376-D64A-EC41-A875-23E62E83FBFF}" srcOrd="0" destOrd="0" parTransId="{4B05361F-CE72-864F-AC2C-6F170EBD271E}" sibTransId="{D4AE541A-9BA0-AF4C-BA7D-04CFC8F30303}"/>
    <dgm:cxn modelId="{C92BF2A7-77B7-BB47-9021-A1C33C1AA4D0}" type="presParOf" srcId="{9593AAA7-7CD5-CA41-B727-A129706F9675}" destId="{2CBEFB17-B450-3849-90DE-F659C5C8CED6}" srcOrd="0" destOrd="0" presId="urn:microsoft.com/office/officeart/2005/8/layout/process4"/>
    <dgm:cxn modelId="{5155ACEC-29A5-D94C-9208-10D25C0D3F30}" type="presParOf" srcId="{2CBEFB17-B450-3849-90DE-F659C5C8CED6}" destId="{687F0990-CAFB-1749-9B6A-4CF7AD0FD6F1}" srcOrd="0" destOrd="0" presId="urn:microsoft.com/office/officeart/2005/8/layout/process4"/>
    <dgm:cxn modelId="{53293D11-5114-CD49-821D-E3572029897D}" type="presParOf" srcId="{9593AAA7-7CD5-CA41-B727-A129706F9675}" destId="{31E3A0D8-67EE-6149-BF42-F0509153F054}" srcOrd="1" destOrd="0" presId="urn:microsoft.com/office/officeart/2005/8/layout/process4"/>
    <dgm:cxn modelId="{33A33742-9007-7948-85C8-8764536088C2}" type="presParOf" srcId="{9593AAA7-7CD5-CA41-B727-A129706F9675}" destId="{056395B3-2AB8-324A-AB2C-0FA35D7607B2}" srcOrd="2" destOrd="0" presId="urn:microsoft.com/office/officeart/2005/8/layout/process4"/>
    <dgm:cxn modelId="{F17DD0C2-FD05-BC4E-8971-A434C63626B1}" type="presParOf" srcId="{056395B3-2AB8-324A-AB2C-0FA35D7607B2}" destId="{F2B62170-98B0-214E-9FAD-EADADF09941A}" srcOrd="0" destOrd="0" presId="urn:microsoft.com/office/officeart/2005/8/layout/process4"/>
    <dgm:cxn modelId="{75775E8D-4031-0743-8490-B03B2508B5FC}" type="presParOf" srcId="{9593AAA7-7CD5-CA41-B727-A129706F9675}" destId="{743B5EB9-9929-594E-9904-E8E95EF17E8E}" srcOrd="3" destOrd="0" presId="urn:microsoft.com/office/officeart/2005/8/layout/process4"/>
    <dgm:cxn modelId="{3596CA75-7CF6-8F42-97CC-65723CEFBE78}" type="presParOf" srcId="{9593AAA7-7CD5-CA41-B727-A129706F9675}" destId="{914B821E-1D2E-624C-A8EA-6D8F8A1244E5}" srcOrd="4" destOrd="0" presId="urn:microsoft.com/office/officeart/2005/8/layout/process4"/>
    <dgm:cxn modelId="{E3CF09D6-9F5C-C444-B255-D9CF8DB30616}" type="presParOf" srcId="{914B821E-1D2E-624C-A8EA-6D8F8A1244E5}" destId="{16BC9DB7-4E12-944C-9C8C-006E40145C75}" srcOrd="0" destOrd="0" presId="urn:microsoft.com/office/officeart/2005/8/layout/process4"/>
    <dgm:cxn modelId="{13D2E14A-85DF-B344-BDDB-772F57ED765B}" type="presParOf" srcId="{9593AAA7-7CD5-CA41-B727-A129706F9675}" destId="{FE0446A2-3472-454A-9187-A104E748A8E2}" srcOrd="5" destOrd="0" presId="urn:microsoft.com/office/officeart/2005/8/layout/process4"/>
    <dgm:cxn modelId="{C5C746C8-6122-8B47-9139-ED7B8727C306}" type="presParOf" srcId="{9593AAA7-7CD5-CA41-B727-A129706F9675}" destId="{96A8CC0C-58DC-E74A-BE08-D94AD13823D8}" srcOrd="6" destOrd="0" presId="urn:microsoft.com/office/officeart/2005/8/layout/process4"/>
    <dgm:cxn modelId="{E19461AC-6D3B-3C4B-93D3-F7F0ADC3F201}" type="presParOf" srcId="{96A8CC0C-58DC-E74A-BE08-D94AD13823D8}" destId="{319C74CB-5278-6348-9F2E-A38402E2F33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066292-D966-C642-AD82-D4FE45CBE14E}" type="doc">
      <dgm:prSet loTypeId="urn:microsoft.com/office/officeart/2005/8/layout/vList2" loCatId="" qsTypeId="urn:microsoft.com/office/officeart/2005/8/quickstyle/simple3" qsCatId="simple" csTypeId="urn:microsoft.com/office/officeart/2005/8/colors/accent1_2" csCatId="accent1" phldr="1"/>
      <dgm:spPr/>
      <dgm:t>
        <a:bodyPr/>
        <a:lstStyle/>
        <a:p>
          <a:endParaRPr lang="en-US"/>
        </a:p>
      </dgm:t>
    </dgm:pt>
    <dgm:pt modelId="{BC4B5331-3D1D-0D46-A039-067A05321667}">
      <dgm:prSet custT="1"/>
      <dgm:spPr>
        <a:solidFill>
          <a:srgbClr val="FFFFFF"/>
        </a:solidFill>
        <a:ln>
          <a:solidFill>
            <a:srgbClr val="000000"/>
          </a:solidFill>
        </a:ln>
      </dgm:spPr>
      <dgm:t>
        <a:bodyPr/>
        <a:lstStyle/>
        <a:p>
          <a:pPr rtl="0"/>
          <a:r>
            <a:rPr lang="en-US" sz="3200" dirty="0" smtClean="0"/>
            <a:t>Reference frame transformation</a:t>
          </a:r>
          <a:endParaRPr lang="en-US" sz="3200" dirty="0"/>
        </a:p>
      </dgm:t>
    </dgm:pt>
    <dgm:pt modelId="{AE01F9C4-AFFC-2E43-BCD5-0ADA2FD78B66}" type="parTrans" cxnId="{F9C14607-B20C-544D-B68A-BFEBD01BDD23}">
      <dgm:prSet/>
      <dgm:spPr/>
      <dgm:t>
        <a:bodyPr/>
        <a:lstStyle/>
        <a:p>
          <a:endParaRPr lang="en-US"/>
        </a:p>
      </dgm:t>
    </dgm:pt>
    <dgm:pt modelId="{4CEE8B0C-3649-C24D-8337-29651A57724F}" type="sibTrans" cxnId="{F9C14607-B20C-544D-B68A-BFEBD01BDD23}">
      <dgm:prSet/>
      <dgm:spPr/>
      <dgm:t>
        <a:bodyPr/>
        <a:lstStyle/>
        <a:p>
          <a:endParaRPr lang="en-US"/>
        </a:p>
      </dgm:t>
    </dgm:pt>
    <dgm:pt modelId="{013D78FD-73E7-2E42-B357-5CF46DAFB351}">
      <dgm:prSet custT="1"/>
      <dgm:spPr>
        <a:noFill/>
        <a:ln>
          <a:solidFill>
            <a:srgbClr val="000000"/>
          </a:solidFill>
        </a:ln>
      </dgm:spPr>
      <dgm:t>
        <a:bodyPr/>
        <a:lstStyle/>
        <a:p>
          <a:pPr rtl="0"/>
          <a:r>
            <a:rPr lang="en-US" sz="3200" dirty="0" smtClean="0"/>
            <a:t>Residue information</a:t>
          </a:r>
          <a:endParaRPr lang="en-US" sz="3200" dirty="0"/>
        </a:p>
      </dgm:t>
    </dgm:pt>
    <dgm:pt modelId="{8557D3E9-3719-2A42-B619-3259FDC9FA4C}" type="parTrans" cxnId="{6FA4E95D-D08A-1F4D-80B5-1137CC7EEE90}">
      <dgm:prSet/>
      <dgm:spPr/>
      <dgm:t>
        <a:bodyPr/>
        <a:lstStyle/>
        <a:p>
          <a:endParaRPr lang="en-US"/>
        </a:p>
      </dgm:t>
    </dgm:pt>
    <dgm:pt modelId="{ED5A43FC-16E2-A34E-BD4B-2117876BC409}" type="sibTrans" cxnId="{6FA4E95D-D08A-1F4D-80B5-1137CC7EEE90}">
      <dgm:prSet/>
      <dgm:spPr/>
      <dgm:t>
        <a:bodyPr/>
        <a:lstStyle/>
        <a:p>
          <a:endParaRPr lang="en-US"/>
        </a:p>
      </dgm:t>
    </dgm:pt>
    <dgm:pt modelId="{66A2DA83-B09C-F54C-AB50-7A80907EB921}">
      <dgm:prSet custT="1"/>
      <dgm:spPr>
        <a:noFill/>
        <a:ln>
          <a:solidFill>
            <a:srgbClr val="000000"/>
          </a:solidFill>
        </a:ln>
      </dgm:spPr>
      <dgm:t>
        <a:bodyPr/>
        <a:lstStyle/>
        <a:p>
          <a:pPr rtl="0"/>
          <a:r>
            <a:rPr lang="en-US" sz="3200" dirty="0" smtClean="0"/>
            <a:t>Non-Sequential Local comparisons</a:t>
          </a:r>
          <a:endParaRPr lang="en-US" sz="3200" dirty="0"/>
        </a:p>
      </dgm:t>
    </dgm:pt>
    <dgm:pt modelId="{5A25B505-8FF5-C948-AD6B-AA5CE0D6984D}" type="parTrans" cxnId="{197F46CE-4F69-EB4A-8975-2FBD163EAACA}">
      <dgm:prSet/>
      <dgm:spPr/>
      <dgm:t>
        <a:bodyPr/>
        <a:lstStyle/>
        <a:p>
          <a:endParaRPr lang="en-US"/>
        </a:p>
      </dgm:t>
    </dgm:pt>
    <dgm:pt modelId="{B7D6FA5B-C7DC-3947-B47C-864B83888356}" type="sibTrans" cxnId="{197F46CE-4F69-EB4A-8975-2FBD163EAACA}">
      <dgm:prSet/>
      <dgm:spPr/>
      <dgm:t>
        <a:bodyPr/>
        <a:lstStyle/>
        <a:p>
          <a:endParaRPr lang="en-US"/>
        </a:p>
      </dgm:t>
    </dgm:pt>
    <dgm:pt modelId="{1C218415-D411-7B43-8D33-29D6444586FD}" type="pres">
      <dgm:prSet presAssocID="{21066292-D966-C642-AD82-D4FE45CBE14E}" presName="linear" presStyleCnt="0">
        <dgm:presLayoutVars>
          <dgm:animLvl val="lvl"/>
          <dgm:resizeHandles val="exact"/>
        </dgm:presLayoutVars>
      </dgm:prSet>
      <dgm:spPr/>
      <dgm:t>
        <a:bodyPr/>
        <a:lstStyle/>
        <a:p>
          <a:endParaRPr lang="en-US"/>
        </a:p>
      </dgm:t>
    </dgm:pt>
    <dgm:pt modelId="{BBBC6A1C-E2AD-AB46-B5B1-BE979C87B9CD}" type="pres">
      <dgm:prSet presAssocID="{BC4B5331-3D1D-0D46-A039-067A05321667}" presName="parentText" presStyleLbl="node1" presStyleIdx="0" presStyleCnt="3">
        <dgm:presLayoutVars>
          <dgm:chMax val="0"/>
          <dgm:bulletEnabled val="1"/>
        </dgm:presLayoutVars>
      </dgm:prSet>
      <dgm:spPr/>
      <dgm:t>
        <a:bodyPr/>
        <a:lstStyle/>
        <a:p>
          <a:endParaRPr lang="en-US"/>
        </a:p>
      </dgm:t>
    </dgm:pt>
    <dgm:pt modelId="{041E852A-76DD-0C48-83FD-FBEC4EE5B576}" type="pres">
      <dgm:prSet presAssocID="{4CEE8B0C-3649-C24D-8337-29651A57724F}" presName="spacer" presStyleCnt="0"/>
      <dgm:spPr/>
    </dgm:pt>
    <dgm:pt modelId="{DDFB9A73-617E-7241-A457-AB4C188C164B}" type="pres">
      <dgm:prSet presAssocID="{013D78FD-73E7-2E42-B357-5CF46DAFB351}" presName="parentText" presStyleLbl="node1" presStyleIdx="1" presStyleCnt="3">
        <dgm:presLayoutVars>
          <dgm:chMax val="0"/>
          <dgm:bulletEnabled val="1"/>
        </dgm:presLayoutVars>
      </dgm:prSet>
      <dgm:spPr/>
      <dgm:t>
        <a:bodyPr/>
        <a:lstStyle/>
        <a:p>
          <a:endParaRPr lang="en-US"/>
        </a:p>
      </dgm:t>
    </dgm:pt>
    <dgm:pt modelId="{DD6A3B81-905A-804E-87BF-2DC75DBCF544}" type="pres">
      <dgm:prSet presAssocID="{ED5A43FC-16E2-A34E-BD4B-2117876BC409}" presName="spacer" presStyleCnt="0"/>
      <dgm:spPr/>
    </dgm:pt>
    <dgm:pt modelId="{6675C380-EC8E-7947-B2FE-D26D805D1246}" type="pres">
      <dgm:prSet presAssocID="{66A2DA83-B09C-F54C-AB50-7A80907EB921}" presName="parentText" presStyleLbl="node1" presStyleIdx="2" presStyleCnt="3">
        <dgm:presLayoutVars>
          <dgm:chMax val="0"/>
          <dgm:bulletEnabled val="1"/>
        </dgm:presLayoutVars>
      </dgm:prSet>
      <dgm:spPr/>
      <dgm:t>
        <a:bodyPr/>
        <a:lstStyle/>
        <a:p>
          <a:endParaRPr lang="en-US"/>
        </a:p>
      </dgm:t>
    </dgm:pt>
  </dgm:ptLst>
  <dgm:cxnLst>
    <dgm:cxn modelId="{27850272-ABCA-5746-A40E-742ED93DD772}" type="presOf" srcId="{013D78FD-73E7-2E42-B357-5CF46DAFB351}" destId="{DDFB9A73-617E-7241-A457-AB4C188C164B}" srcOrd="0" destOrd="0" presId="urn:microsoft.com/office/officeart/2005/8/layout/vList2"/>
    <dgm:cxn modelId="{31807EC3-DD9E-FD42-8B23-93A202F682DB}" type="presOf" srcId="{BC4B5331-3D1D-0D46-A039-067A05321667}" destId="{BBBC6A1C-E2AD-AB46-B5B1-BE979C87B9CD}" srcOrd="0" destOrd="0" presId="urn:microsoft.com/office/officeart/2005/8/layout/vList2"/>
    <dgm:cxn modelId="{25B154DE-F960-6E4E-93CF-81DCC1393C0A}" type="presOf" srcId="{66A2DA83-B09C-F54C-AB50-7A80907EB921}" destId="{6675C380-EC8E-7947-B2FE-D26D805D1246}" srcOrd="0" destOrd="0" presId="urn:microsoft.com/office/officeart/2005/8/layout/vList2"/>
    <dgm:cxn modelId="{F9C14607-B20C-544D-B68A-BFEBD01BDD23}" srcId="{21066292-D966-C642-AD82-D4FE45CBE14E}" destId="{BC4B5331-3D1D-0D46-A039-067A05321667}" srcOrd="0" destOrd="0" parTransId="{AE01F9C4-AFFC-2E43-BCD5-0ADA2FD78B66}" sibTransId="{4CEE8B0C-3649-C24D-8337-29651A57724F}"/>
    <dgm:cxn modelId="{29491228-945F-074B-861C-76106873B1C4}" type="presOf" srcId="{21066292-D966-C642-AD82-D4FE45CBE14E}" destId="{1C218415-D411-7B43-8D33-29D6444586FD}" srcOrd="0" destOrd="0" presId="urn:microsoft.com/office/officeart/2005/8/layout/vList2"/>
    <dgm:cxn modelId="{197F46CE-4F69-EB4A-8975-2FBD163EAACA}" srcId="{21066292-D966-C642-AD82-D4FE45CBE14E}" destId="{66A2DA83-B09C-F54C-AB50-7A80907EB921}" srcOrd="2" destOrd="0" parTransId="{5A25B505-8FF5-C948-AD6B-AA5CE0D6984D}" sibTransId="{B7D6FA5B-C7DC-3947-B47C-864B83888356}"/>
    <dgm:cxn modelId="{6FA4E95D-D08A-1F4D-80B5-1137CC7EEE90}" srcId="{21066292-D966-C642-AD82-D4FE45CBE14E}" destId="{013D78FD-73E7-2E42-B357-5CF46DAFB351}" srcOrd="1" destOrd="0" parTransId="{8557D3E9-3719-2A42-B619-3259FDC9FA4C}" sibTransId="{ED5A43FC-16E2-A34E-BD4B-2117876BC409}"/>
    <dgm:cxn modelId="{4BF72318-30D3-DB41-B5D4-2DEDF63F47F6}" type="presParOf" srcId="{1C218415-D411-7B43-8D33-29D6444586FD}" destId="{BBBC6A1C-E2AD-AB46-B5B1-BE979C87B9CD}" srcOrd="0" destOrd="0" presId="urn:microsoft.com/office/officeart/2005/8/layout/vList2"/>
    <dgm:cxn modelId="{F42742E2-D675-1C4B-B279-E4B6263ED759}" type="presParOf" srcId="{1C218415-D411-7B43-8D33-29D6444586FD}" destId="{041E852A-76DD-0C48-83FD-FBEC4EE5B576}" srcOrd="1" destOrd="0" presId="urn:microsoft.com/office/officeart/2005/8/layout/vList2"/>
    <dgm:cxn modelId="{2E759F11-632B-5546-AA7A-F81A7A7C8943}" type="presParOf" srcId="{1C218415-D411-7B43-8D33-29D6444586FD}" destId="{DDFB9A73-617E-7241-A457-AB4C188C164B}" srcOrd="2" destOrd="0" presId="urn:microsoft.com/office/officeart/2005/8/layout/vList2"/>
    <dgm:cxn modelId="{13EED5ED-EE06-EF45-B696-4D1EF9230E03}" type="presParOf" srcId="{1C218415-D411-7B43-8D33-29D6444586FD}" destId="{DD6A3B81-905A-804E-87BF-2DC75DBCF544}" srcOrd="3" destOrd="0" presId="urn:microsoft.com/office/officeart/2005/8/layout/vList2"/>
    <dgm:cxn modelId="{5BF9136C-BB48-1B47-ACE7-6B26D108B174}" type="presParOf" srcId="{1C218415-D411-7B43-8D33-29D6444586FD}" destId="{6675C380-EC8E-7947-B2FE-D26D805D124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A6C8F6-F3DE-4476-8DB6-B2F744B01540}"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0A289E04-F90B-40AF-A91F-2A51F3F94374}">
      <dgm:prSet custT="1"/>
      <dgm:spPr/>
      <dgm:t>
        <a:bodyPr/>
        <a:lstStyle/>
        <a:p>
          <a:pPr rtl="0"/>
          <a:r>
            <a:rPr lang="en-US" sz="2800" dirty="0" smtClean="0"/>
            <a:t>Equal width/range was </a:t>
          </a:r>
          <a:r>
            <a:rPr lang="en-US" sz="2800" b="1" i="1" dirty="0" smtClean="0"/>
            <a:t>inconsistent</a:t>
          </a:r>
          <a:r>
            <a:rPr lang="en-US" sz="2800" dirty="0" smtClean="0"/>
            <a:t> with the angle and length distribution of TSR in </a:t>
          </a:r>
          <a:r>
            <a:rPr lang="de-DE" sz="2800" dirty="0" smtClean="0"/>
            <a:t>3-D</a:t>
          </a:r>
          <a:endParaRPr lang="en-US" sz="2800" dirty="0"/>
        </a:p>
      </dgm:t>
    </dgm:pt>
    <dgm:pt modelId="{414C3472-EE9B-45B3-9314-92D960FD43B8}" type="parTrans" cxnId="{3015BC2B-294D-47D7-A656-A97EA01DC1A6}">
      <dgm:prSet/>
      <dgm:spPr/>
      <dgm:t>
        <a:bodyPr/>
        <a:lstStyle/>
        <a:p>
          <a:endParaRPr lang="en-US"/>
        </a:p>
      </dgm:t>
    </dgm:pt>
    <dgm:pt modelId="{826BFC3C-7AD7-43F2-92BE-6652369BC86B}" type="sibTrans" cxnId="{3015BC2B-294D-47D7-A656-A97EA01DC1A6}">
      <dgm:prSet/>
      <dgm:spPr/>
      <dgm:t>
        <a:bodyPr/>
        <a:lstStyle/>
        <a:p>
          <a:endParaRPr lang="en-US"/>
        </a:p>
      </dgm:t>
    </dgm:pt>
    <dgm:pt modelId="{F55ED3FF-103A-4F0E-B45B-6B7E095726C5}">
      <dgm:prSet custT="1"/>
      <dgm:spPr/>
      <dgm:t>
        <a:bodyPr/>
        <a:lstStyle/>
        <a:p>
          <a:pPr algn="ctr" rtl="0"/>
          <a:r>
            <a:rPr lang="en-US" sz="2800" dirty="0" smtClean="0"/>
            <a:t>To prevent mis-assignment of patch to a key </a:t>
          </a:r>
          <a:r>
            <a:rPr lang="en-US" sz="2800" b="1" u="sng" dirty="0" smtClean="0"/>
            <a:t>Adaptive unsupervised Iterative Discretization </a:t>
          </a:r>
          <a:r>
            <a:rPr lang="en-US" sz="2800" b="0" u="none" dirty="0" smtClean="0"/>
            <a:t>technique proposed for discretization</a:t>
          </a:r>
          <a:r>
            <a:rPr lang="en-US" sz="2800" dirty="0" smtClean="0"/>
            <a:t> </a:t>
          </a:r>
          <a:endParaRPr lang="en-US" sz="2800" dirty="0"/>
        </a:p>
      </dgm:t>
    </dgm:pt>
    <dgm:pt modelId="{72D1F8C8-6904-4E29-ABFA-66BED9F97B96}" type="parTrans" cxnId="{84A55A16-C839-4055-93B3-05006CAB9E67}">
      <dgm:prSet/>
      <dgm:spPr/>
      <dgm:t>
        <a:bodyPr/>
        <a:lstStyle/>
        <a:p>
          <a:endParaRPr lang="en-US"/>
        </a:p>
      </dgm:t>
    </dgm:pt>
    <dgm:pt modelId="{645D4BAC-3FC1-4C5D-BF50-7548D7FF39D2}" type="sibTrans" cxnId="{84A55A16-C839-4055-93B3-05006CAB9E67}">
      <dgm:prSet/>
      <dgm:spPr/>
      <dgm:t>
        <a:bodyPr/>
        <a:lstStyle/>
        <a:p>
          <a:endParaRPr lang="en-US"/>
        </a:p>
      </dgm:t>
    </dgm:pt>
    <dgm:pt modelId="{B0BCB914-6962-4E02-994B-7A7B1B964D30}" type="pres">
      <dgm:prSet presAssocID="{ADA6C8F6-F3DE-4476-8DB6-B2F744B01540}" presName="linear" presStyleCnt="0">
        <dgm:presLayoutVars>
          <dgm:animLvl val="lvl"/>
          <dgm:resizeHandles val="exact"/>
        </dgm:presLayoutVars>
      </dgm:prSet>
      <dgm:spPr/>
      <dgm:t>
        <a:bodyPr/>
        <a:lstStyle/>
        <a:p>
          <a:endParaRPr lang="en-US"/>
        </a:p>
      </dgm:t>
    </dgm:pt>
    <dgm:pt modelId="{659736C8-6D60-4B6D-BE03-EEEEBE7E5B97}" type="pres">
      <dgm:prSet presAssocID="{0A289E04-F90B-40AF-A91F-2A51F3F94374}" presName="parentText" presStyleLbl="node1" presStyleIdx="0" presStyleCnt="2">
        <dgm:presLayoutVars>
          <dgm:chMax val="0"/>
          <dgm:bulletEnabled val="1"/>
        </dgm:presLayoutVars>
      </dgm:prSet>
      <dgm:spPr/>
      <dgm:t>
        <a:bodyPr/>
        <a:lstStyle/>
        <a:p>
          <a:endParaRPr lang="en-US"/>
        </a:p>
      </dgm:t>
    </dgm:pt>
    <dgm:pt modelId="{031FB9D3-A020-4C6E-BE54-95777F78248F}" type="pres">
      <dgm:prSet presAssocID="{826BFC3C-7AD7-43F2-92BE-6652369BC86B}" presName="spacer" presStyleCnt="0"/>
      <dgm:spPr/>
    </dgm:pt>
    <dgm:pt modelId="{512E33AB-FD49-495F-9247-BD53551C076F}" type="pres">
      <dgm:prSet presAssocID="{F55ED3FF-103A-4F0E-B45B-6B7E095726C5}" presName="parentText" presStyleLbl="node1" presStyleIdx="1" presStyleCnt="2">
        <dgm:presLayoutVars>
          <dgm:chMax val="0"/>
          <dgm:bulletEnabled val="1"/>
        </dgm:presLayoutVars>
      </dgm:prSet>
      <dgm:spPr/>
      <dgm:t>
        <a:bodyPr/>
        <a:lstStyle/>
        <a:p>
          <a:endParaRPr lang="en-US"/>
        </a:p>
      </dgm:t>
    </dgm:pt>
  </dgm:ptLst>
  <dgm:cxnLst>
    <dgm:cxn modelId="{07B45BDD-0900-4F73-B397-5D3933732A02}" type="presOf" srcId="{0A289E04-F90B-40AF-A91F-2A51F3F94374}" destId="{659736C8-6D60-4B6D-BE03-EEEEBE7E5B97}" srcOrd="0" destOrd="0" presId="urn:microsoft.com/office/officeart/2005/8/layout/vList2"/>
    <dgm:cxn modelId="{E1CD585B-FCCA-4253-9379-0C430BC5DE3C}" type="presOf" srcId="{F55ED3FF-103A-4F0E-B45B-6B7E095726C5}" destId="{512E33AB-FD49-495F-9247-BD53551C076F}" srcOrd="0" destOrd="0" presId="urn:microsoft.com/office/officeart/2005/8/layout/vList2"/>
    <dgm:cxn modelId="{3015BC2B-294D-47D7-A656-A97EA01DC1A6}" srcId="{ADA6C8F6-F3DE-4476-8DB6-B2F744B01540}" destId="{0A289E04-F90B-40AF-A91F-2A51F3F94374}" srcOrd="0" destOrd="0" parTransId="{414C3472-EE9B-45B3-9314-92D960FD43B8}" sibTransId="{826BFC3C-7AD7-43F2-92BE-6652369BC86B}"/>
    <dgm:cxn modelId="{61ACA7A1-F401-4D5C-B84D-F395FA6F8ED4}" type="presOf" srcId="{ADA6C8F6-F3DE-4476-8DB6-B2F744B01540}" destId="{B0BCB914-6962-4E02-994B-7A7B1B964D30}" srcOrd="0" destOrd="0" presId="urn:microsoft.com/office/officeart/2005/8/layout/vList2"/>
    <dgm:cxn modelId="{84A55A16-C839-4055-93B3-05006CAB9E67}" srcId="{ADA6C8F6-F3DE-4476-8DB6-B2F744B01540}" destId="{F55ED3FF-103A-4F0E-B45B-6B7E095726C5}" srcOrd="1" destOrd="0" parTransId="{72D1F8C8-6904-4E29-ABFA-66BED9F97B96}" sibTransId="{645D4BAC-3FC1-4C5D-BF50-7548D7FF39D2}"/>
    <dgm:cxn modelId="{8C0B4092-3234-4F0D-8C6A-9282EA640B76}" type="presParOf" srcId="{B0BCB914-6962-4E02-994B-7A7B1B964D30}" destId="{659736C8-6D60-4B6D-BE03-EEEEBE7E5B97}" srcOrd="0" destOrd="0" presId="urn:microsoft.com/office/officeart/2005/8/layout/vList2"/>
    <dgm:cxn modelId="{DB75D12F-8A77-40C4-97EC-055838A76F57}" type="presParOf" srcId="{B0BCB914-6962-4E02-994B-7A7B1B964D30}" destId="{031FB9D3-A020-4C6E-BE54-95777F78248F}" srcOrd="1" destOrd="0" presId="urn:microsoft.com/office/officeart/2005/8/layout/vList2"/>
    <dgm:cxn modelId="{4C01C647-A228-4D97-8D21-355734443712}" type="presParOf" srcId="{B0BCB914-6962-4E02-994B-7A7B1B964D30}" destId="{512E33AB-FD49-495F-9247-BD53551C076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8EC727-42F9-CE48-9D31-FE072762ED9A}" type="doc">
      <dgm:prSet loTypeId="urn:microsoft.com/office/officeart/2005/8/layout/pyramid1" loCatId="" qsTypeId="urn:microsoft.com/office/officeart/2005/8/quickstyle/simple3" qsCatId="simple" csTypeId="urn:microsoft.com/office/officeart/2005/8/colors/accent3_4" csCatId="accent3" phldr="1"/>
      <dgm:spPr/>
      <dgm:t>
        <a:bodyPr/>
        <a:lstStyle/>
        <a:p>
          <a:endParaRPr lang="en-US"/>
        </a:p>
      </dgm:t>
    </dgm:pt>
    <dgm:pt modelId="{EDED0996-5171-144C-939F-1125FD8C1EC1}">
      <dgm:prSet phldrT="[Text]" custT="1"/>
      <dgm:spPr/>
      <dgm:t>
        <a:bodyPr/>
        <a:lstStyle/>
        <a:p>
          <a:r>
            <a:rPr lang="en-US" sz="1800" dirty="0" smtClean="0"/>
            <a:t>Class</a:t>
          </a:r>
          <a:endParaRPr lang="en-US" sz="1800" dirty="0"/>
        </a:p>
      </dgm:t>
    </dgm:pt>
    <dgm:pt modelId="{643AE4D1-0801-BC46-B7A3-FD3891C8B425}" type="parTrans" cxnId="{ED3B83B1-D0C1-6041-9221-06351FDBDB2D}">
      <dgm:prSet/>
      <dgm:spPr/>
      <dgm:t>
        <a:bodyPr/>
        <a:lstStyle/>
        <a:p>
          <a:endParaRPr lang="en-US" sz="800"/>
        </a:p>
      </dgm:t>
    </dgm:pt>
    <dgm:pt modelId="{0FF8D613-8C88-474E-BB07-84DE2607446B}" type="sibTrans" cxnId="{ED3B83B1-D0C1-6041-9221-06351FDBDB2D}">
      <dgm:prSet/>
      <dgm:spPr/>
      <dgm:t>
        <a:bodyPr/>
        <a:lstStyle/>
        <a:p>
          <a:endParaRPr lang="en-US" sz="800"/>
        </a:p>
      </dgm:t>
    </dgm:pt>
    <dgm:pt modelId="{FD580571-1074-A449-B5BA-5248CCB08366}">
      <dgm:prSet phldrT="[Text]" custT="1"/>
      <dgm:spPr/>
      <dgm:t>
        <a:bodyPr/>
        <a:lstStyle/>
        <a:p>
          <a:r>
            <a:rPr lang="en-US" sz="1800" dirty="0" smtClean="0"/>
            <a:t>Fold</a:t>
          </a:r>
          <a:endParaRPr lang="en-US" sz="1800" dirty="0"/>
        </a:p>
      </dgm:t>
    </dgm:pt>
    <dgm:pt modelId="{2A37BF67-B690-DC41-86A8-4FFDDBA06E1B}" type="parTrans" cxnId="{0169B189-3E1B-FE40-B356-ED18638444F9}">
      <dgm:prSet/>
      <dgm:spPr/>
      <dgm:t>
        <a:bodyPr/>
        <a:lstStyle/>
        <a:p>
          <a:endParaRPr lang="en-US" sz="800"/>
        </a:p>
      </dgm:t>
    </dgm:pt>
    <dgm:pt modelId="{FF1AC440-BB47-2644-ABD6-CA2FDBAD57DA}" type="sibTrans" cxnId="{0169B189-3E1B-FE40-B356-ED18638444F9}">
      <dgm:prSet/>
      <dgm:spPr/>
      <dgm:t>
        <a:bodyPr/>
        <a:lstStyle/>
        <a:p>
          <a:endParaRPr lang="en-US" sz="800"/>
        </a:p>
      </dgm:t>
    </dgm:pt>
    <dgm:pt modelId="{234A5D99-DEA9-7844-A835-354E9AAE7EF5}">
      <dgm:prSet phldrT="[Text]" custT="1"/>
      <dgm:spPr/>
      <dgm:t>
        <a:bodyPr/>
        <a:lstStyle/>
        <a:p>
          <a:r>
            <a:rPr lang="en-US" sz="1800" dirty="0" smtClean="0"/>
            <a:t>Superfamily</a:t>
          </a:r>
          <a:endParaRPr lang="en-US" sz="1800" dirty="0"/>
        </a:p>
      </dgm:t>
    </dgm:pt>
    <dgm:pt modelId="{713751F3-353B-0F4C-BF8C-77ECE2776005}" type="parTrans" cxnId="{43379091-E563-C54A-BFAF-ED399EA4FA34}">
      <dgm:prSet/>
      <dgm:spPr/>
      <dgm:t>
        <a:bodyPr/>
        <a:lstStyle/>
        <a:p>
          <a:endParaRPr lang="en-US" sz="800"/>
        </a:p>
      </dgm:t>
    </dgm:pt>
    <dgm:pt modelId="{00F6B9C1-760C-AD42-A239-D22AA8EF63DC}" type="sibTrans" cxnId="{43379091-E563-C54A-BFAF-ED399EA4FA34}">
      <dgm:prSet/>
      <dgm:spPr/>
      <dgm:t>
        <a:bodyPr/>
        <a:lstStyle/>
        <a:p>
          <a:endParaRPr lang="en-US" sz="800"/>
        </a:p>
      </dgm:t>
    </dgm:pt>
    <dgm:pt modelId="{C0C686F7-35B2-5E4C-B2D3-ED598C8BCDEE}">
      <dgm:prSet phldrT="[Text]" custT="1"/>
      <dgm:spPr/>
      <dgm:t>
        <a:bodyPr/>
        <a:lstStyle/>
        <a:p>
          <a:r>
            <a:rPr lang="en-US" sz="1800" dirty="0" smtClean="0"/>
            <a:t>Family</a:t>
          </a:r>
          <a:r>
            <a:rPr lang="en-US" sz="2400" dirty="0" smtClean="0"/>
            <a:t> </a:t>
          </a:r>
        </a:p>
      </dgm:t>
    </dgm:pt>
    <dgm:pt modelId="{7D84EDAA-0C77-6C49-88F6-F95CE55A963B}" type="parTrans" cxnId="{B3265A78-F10D-2A4B-9906-3922F98F986B}">
      <dgm:prSet/>
      <dgm:spPr/>
      <dgm:t>
        <a:bodyPr/>
        <a:lstStyle/>
        <a:p>
          <a:endParaRPr lang="en-US" sz="800"/>
        </a:p>
      </dgm:t>
    </dgm:pt>
    <dgm:pt modelId="{AAA8D8E5-DF87-5645-A81A-BA6621183DFD}" type="sibTrans" cxnId="{B3265A78-F10D-2A4B-9906-3922F98F986B}">
      <dgm:prSet/>
      <dgm:spPr/>
      <dgm:t>
        <a:bodyPr/>
        <a:lstStyle/>
        <a:p>
          <a:endParaRPr lang="en-US" sz="800"/>
        </a:p>
      </dgm:t>
    </dgm:pt>
    <dgm:pt modelId="{2B499241-9C50-C446-8DCC-9B09BAF7016A}" type="pres">
      <dgm:prSet presAssocID="{7B8EC727-42F9-CE48-9D31-FE072762ED9A}" presName="Name0" presStyleCnt="0">
        <dgm:presLayoutVars>
          <dgm:dir/>
          <dgm:animLvl val="lvl"/>
          <dgm:resizeHandles val="exact"/>
        </dgm:presLayoutVars>
      </dgm:prSet>
      <dgm:spPr/>
      <dgm:t>
        <a:bodyPr/>
        <a:lstStyle/>
        <a:p>
          <a:endParaRPr lang="en-US"/>
        </a:p>
      </dgm:t>
    </dgm:pt>
    <dgm:pt modelId="{B962426D-7C24-0342-8C7E-456A36404E04}" type="pres">
      <dgm:prSet presAssocID="{EDED0996-5171-144C-939F-1125FD8C1EC1}" presName="Name8" presStyleCnt="0"/>
      <dgm:spPr/>
      <dgm:t>
        <a:bodyPr/>
        <a:lstStyle/>
        <a:p>
          <a:endParaRPr lang="en-US"/>
        </a:p>
      </dgm:t>
    </dgm:pt>
    <dgm:pt modelId="{DE3F3002-A2AE-2641-967B-F08B3465EFE0}" type="pres">
      <dgm:prSet presAssocID="{EDED0996-5171-144C-939F-1125FD8C1EC1}" presName="level" presStyleLbl="node1" presStyleIdx="0" presStyleCnt="4">
        <dgm:presLayoutVars>
          <dgm:chMax val="1"/>
          <dgm:bulletEnabled val="1"/>
        </dgm:presLayoutVars>
      </dgm:prSet>
      <dgm:spPr/>
      <dgm:t>
        <a:bodyPr/>
        <a:lstStyle/>
        <a:p>
          <a:endParaRPr lang="en-US"/>
        </a:p>
      </dgm:t>
    </dgm:pt>
    <dgm:pt modelId="{AA45A624-992C-D44D-9DAE-64CD12537437}" type="pres">
      <dgm:prSet presAssocID="{EDED0996-5171-144C-939F-1125FD8C1EC1}" presName="levelTx" presStyleLbl="revTx" presStyleIdx="0" presStyleCnt="0">
        <dgm:presLayoutVars>
          <dgm:chMax val="1"/>
          <dgm:bulletEnabled val="1"/>
        </dgm:presLayoutVars>
      </dgm:prSet>
      <dgm:spPr/>
      <dgm:t>
        <a:bodyPr/>
        <a:lstStyle/>
        <a:p>
          <a:endParaRPr lang="en-US"/>
        </a:p>
      </dgm:t>
    </dgm:pt>
    <dgm:pt modelId="{DBE0AEB5-6AEE-824F-BC24-A5F0D3D0E2DC}" type="pres">
      <dgm:prSet presAssocID="{FD580571-1074-A449-B5BA-5248CCB08366}" presName="Name8" presStyleCnt="0"/>
      <dgm:spPr/>
      <dgm:t>
        <a:bodyPr/>
        <a:lstStyle/>
        <a:p>
          <a:endParaRPr lang="en-US"/>
        </a:p>
      </dgm:t>
    </dgm:pt>
    <dgm:pt modelId="{C614229C-2020-7A4A-869E-60B8FB5C693E}" type="pres">
      <dgm:prSet presAssocID="{FD580571-1074-A449-B5BA-5248CCB08366}" presName="level" presStyleLbl="node1" presStyleIdx="1" presStyleCnt="4">
        <dgm:presLayoutVars>
          <dgm:chMax val="1"/>
          <dgm:bulletEnabled val="1"/>
        </dgm:presLayoutVars>
      </dgm:prSet>
      <dgm:spPr/>
      <dgm:t>
        <a:bodyPr/>
        <a:lstStyle/>
        <a:p>
          <a:endParaRPr lang="en-US"/>
        </a:p>
      </dgm:t>
    </dgm:pt>
    <dgm:pt modelId="{0FF00883-ABCA-9C43-9071-C3F449038182}" type="pres">
      <dgm:prSet presAssocID="{FD580571-1074-A449-B5BA-5248CCB08366}" presName="levelTx" presStyleLbl="revTx" presStyleIdx="0" presStyleCnt="0">
        <dgm:presLayoutVars>
          <dgm:chMax val="1"/>
          <dgm:bulletEnabled val="1"/>
        </dgm:presLayoutVars>
      </dgm:prSet>
      <dgm:spPr/>
      <dgm:t>
        <a:bodyPr/>
        <a:lstStyle/>
        <a:p>
          <a:endParaRPr lang="en-US"/>
        </a:p>
      </dgm:t>
    </dgm:pt>
    <dgm:pt modelId="{AC5C6F14-E0FE-D846-B2A7-C95F34EEE028}" type="pres">
      <dgm:prSet presAssocID="{234A5D99-DEA9-7844-A835-354E9AAE7EF5}" presName="Name8" presStyleCnt="0"/>
      <dgm:spPr/>
      <dgm:t>
        <a:bodyPr/>
        <a:lstStyle/>
        <a:p>
          <a:endParaRPr lang="en-US"/>
        </a:p>
      </dgm:t>
    </dgm:pt>
    <dgm:pt modelId="{14853AD7-71BD-B645-BC0D-5844F03E5D4F}" type="pres">
      <dgm:prSet presAssocID="{234A5D99-DEA9-7844-A835-354E9AAE7EF5}" presName="level" presStyleLbl="node1" presStyleIdx="2" presStyleCnt="4">
        <dgm:presLayoutVars>
          <dgm:chMax val="1"/>
          <dgm:bulletEnabled val="1"/>
        </dgm:presLayoutVars>
      </dgm:prSet>
      <dgm:spPr/>
      <dgm:t>
        <a:bodyPr/>
        <a:lstStyle/>
        <a:p>
          <a:endParaRPr lang="en-US"/>
        </a:p>
      </dgm:t>
    </dgm:pt>
    <dgm:pt modelId="{2C3C5664-13DE-4648-BCD7-5DE86A24C759}" type="pres">
      <dgm:prSet presAssocID="{234A5D99-DEA9-7844-A835-354E9AAE7EF5}" presName="levelTx" presStyleLbl="revTx" presStyleIdx="0" presStyleCnt="0">
        <dgm:presLayoutVars>
          <dgm:chMax val="1"/>
          <dgm:bulletEnabled val="1"/>
        </dgm:presLayoutVars>
      </dgm:prSet>
      <dgm:spPr/>
      <dgm:t>
        <a:bodyPr/>
        <a:lstStyle/>
        <a:p>
          <a:endParaRPr lang="en-US"/>
        </a:p>
      </dgm:t>
    </dgm:pt>
    <dgm:pt modelId="{7D1A5449-6BFF-C349-B9AB-F60D8B21240F}" type="pres">
      <dgm:prSet presAssocID="{C0C686F7-35B2-5E4C-B2D3-ED598C8BCDEE}" presName="Name8" presStyleCnt="0"/>
      <dgm:spPr/>
      <dgm:t>
        <a:bodyPr/>
        <a:lstStyle/>
        <a:p>
          <a:endParaRPr lang="en-US"/>
        </a:p>
      </dgm:t>
    </dgm:pt>
    <dgm:pt modelId="{1A54E6C0-29E7-2548-85B5-0DD6B090F058}" type="pres">
      <dgm:prSet presAssocID="{C0C686F7-35B2-5E4C-B2D3-ED598C8BCDEE}" presName="level" presStyleLbl="node1" presStyleIdx="3" presStyleCnt="4" custLinFactNeighborX="-490" custLinFactNeighborY="3844">
        <dgm:presLayoutVars>
          <dgm:chMax val="1"/>
          <dgm:bulletEnabled val="1"/>
        </dgm:presLayoutVars>
      </dgm:prSet>
      <dgm:spPr/>
      <dgm:t>
        <a:bodyPr/>
        <a:lstStyle/>
        <a:p>
          <a:endParaRPr lang="en-US"/>
        </a:p>
      </dgm:t>
    </dgm:pt>
    <dgm:pt modelId="{AFEF764C-DC12-0B40-9E1E-B2B8E0F902D0}" type="pres">
      <dgm:prSet presAssocID="{C0C686F7-35B2-5E4C-B2D3-ED598C8BCDEE}" presName="levelTx" presStyleLbl="revTx" presStyleIdx="0" presStyleCnt="0">
        <dgm:presLayoutVars>
          <dgm:chMax val="1"/>
          <dgm:bulletEnabled val="1"/>
        </dgm:presLayoutVars>
      </dgm:prSet>
      <dgm:spPr/>
      <dgm:t>
        <a:bodyPr/>
        <a:lstStyle/>
        <a:p>
          <a:endParaRPr lang="en-US"/>
        </a:p>
      </dgm:t>
    </dgm:pt>
  </dgm:ptLst>
  <dgm:cxnLst>
    <dgm:cxn modelId="{2C608D7A-2EAE-47AF-BD90-90386B57244A}" type="presOf" srcId="{C0C686F7-35B2-5E4C-B2D3-ED598C8BCDEE}" destId="{1A54E6C0-29E7-2548-85B5-0DD6B090F058}" srcOrd="0" destOrd="0" presId="urn:microsoft.com/office/officeart/2005/8/layout/pyramid1"/>
    <dgm:cxn modelId="{43379091-E563-C54A-BFAF-ED399EA4FA34}" srcId="{7B8EC727-42F9-CE48-9D31-FE072762ED9A}" destId="{234A5D99-DEA9-7844-A835-354E9AAE7EF5}" srcOrd="2" destOrd="0" parTransId="{713751F3-353B-0F4C-BF8C-77ECE2776005}" sibTransId="{00F6B9C1-760C-AD42-A239-D22AA8EF63DC}"/>
    <dgm:cxn modelId="{ED3B83B1-D0C1-6041-9221-06351FDBDB2D}" srcId="{7B8EC727-42F9-CE48-9D31-FE072762ED9A}" destId="{EDED0996-5171-144C-939F-1125FD8C1EC1}" srcOrd="0" destOrd="0" parTransId="{643AE4D1-0801-BC46-B7A3-FD3891C8B425}" sibTransId="{0FF8D613-8C88-474E-BB07-84DE2607446B}"/>
    <dgm:cxn modelId="{BE1C2B33-2C94-43F6-AEA0-C9E255664870}" type="presOf" srcId="{EDED0996-5171-144C-939F-1125FD8C1EC1}" destId="{AA45A624-992C-D44D-9DAE-64CD12537437}" srcOrd="1" destOrd="0" presId="urn:microsoft.com/office/officeart/2005/8/layout/pyramid1"/>
    <dgm:cxn modelId="{67B1AD0C-2F49-4D0D-A86F-1B4A91061192}" type="presOf" srcId="{234A5D99-DEA9-7844-A835-354E9AAE7EF5}" destId="{14853AD7-71BD-B645-BC0D-5844F03E5D4F}" srcOrd="0" destOrd="0" presId="urn:microsoft.com/office/officeart/2005/8/layout/pyramid1"/>
    <dgm:cxn modelId="{0169B189-3E1B-FE40-B356-ED18638444F9}" srcId="{7B8EC727-42F9-CE48-9D31-FE072762ED9A}" destId="{FD580571-1074-A449-B5BA-5248CCB08366}" srcOrd="1" destOrd="0" parTransId="{2A37BF67-B690-DC41-86A8-4FFDDBA06E1B}" sibTransId="{FF1AC440-BB47-2644-ABD6-CA2FDBAD57DA}"/>
    <dgm:cxn modelId="{36C4C977-A442-4762-8256-F581431ACF3F}" type="presOf" srcId="{C0C686F7-35B2-5E4C-B2D3-ED598C8BCDEE}" destId="{AFEF764C-DC12-0B40-9E1E-B2B8E0F902D0}" srcOrd="1" destOrd="0" presId="urn:microsoft.com/office/officeart/2005/8/layout/pyramid1"/>
    <dgm:cxn modelId="{41130B14-2425-4673-BB65-6AE9042E36E6}" type="presOf" srcId="{FD580571-1074-A449-B5BA-5248CCB08366}" destId="{C614229C-2020-7A4A-869E-60B8FB5C693E}" srcOrd="0" destOrd="0" presId="urn:microsoft.com/office/officeart/2005/8/layout/pyramid1"/>
    <dgm:cxn modelId="{4087A3CD-6A82-41B6-86D3-F3FE7C9A88A7}" type="presOf" srcId="{7B8EC727-42F9-CE48-9D31-FE072762ED9A}" destId="{2B499241-9C50-C446-8DCC-9B09BAF7016A}" srcOrd="0" destOrd="0" presId="urn:microsoft.com/office/officeart/2005/8/layout/pyramid1"/>
    <dgm:cxn modelId="{B3265A78-F10D-2A4B-9906-3922F98F986B}" srcId="{7B8EC727-42F9-CE48-9D31-FE072762ED9A}" destId="{C0C686F7-35B2-5E4C-B2D3-ED598C8BCDEE}" srcOrd="3" destOrd="0" parTransId="{7D84EDAA-0C77-6C49-88F6-F95CE55A963B}" sibTransId="{AAA8D8E5-DF87-5645-A81A-BA6621183DFD}"/>
    <dgm:cxn modelId="{4E503439-BB85-4B3E-BF16-A6BE6FA2C33F}" type="presOf" srcId="{234A5D99-DEA9-7844-A835-354E9AAE7EF5}" destId="{2C3C5664-13DE-4648-BCD7-5DE86A24C759}" srcOrd="1" destOrd="0" presId="urn:microsoft.com/office/officeart/2005/8/layout/pyramid1"/>
    <dgm:cxn modelId="{0BD2958F-F550-4AB8-93E0-C41B4AF28BBE}" type="presOf" srcId="{FD580571-1074-A449-B5BA-5248CCB08366}" destId="{0FF00883-ABCA-9C43-9071-C3F449038182}" srcOrd="1" destOrd="0" presId="urn:microsoft.com/office/officeart/2005/8/layout/pyramid1"/>
    <dgm:cxn modelId="{63A482DF-5196-4310-9DD5-F62A394280D4}" type="presOf" srcId="{EDED0996-5171-144C-939F-1125FD8C1EC1}" destId="{DE3F3002-A2AE-2641-967B-F08B3465EFE0}" srcOrd="0" destOrd="0" presId="urn:microsoft.com/office/officeart/2005/8/layout/pyramid1"/>
    <dgm:cxn modelId="{A8D5F439-D56F-4289-8C9D-8BDD15C5AFDE}" type="presParOf" srcId="{2B499241-9C50-C446-8DCC-9B09BAF7016A}" destId="{B962426D-7C24-0342-8C7E-456A36404E04}" srcOrd="0" destOrd="0" presId="urn:microsoft.com/office/officeart/2005/8/layout/pyramid1"/>
    <dgm:cxn modelId="{F6B256EB-8321-4157-8EF2-F45019EB8550}" type="presParOf" srcId="{B962426D-7C24-0342-8C7E-456A36404E04}" destId="{DE3F3002-A2AE-2641-967B-F08B3465EFE0}" srcOrd="0" destOrd="0" presId="urn:microsoft.com/office/officeart/2005/8/layout/pyramid1"/>
    <dgm:cxn modelId="{630881B7-B09A-4FB9-8F14-078C1AEBA79B}" type="presParOf" srcId="{B962426D-7C24-0342-8C7E-456A36404E04}" destId="{AA45A624-992C-D44D-9DAE-64CD12537437}" srcOrd="1" destOrd="0" presId="urn:microsoft.com/office/officeart/2005/8/layout/pyramid1"/>
    <dgm:cxn modelId="{14320561-3F7D-4F5F-B17D-6354C9FDE3D2}" type="presParOf" srcId="{2B499241-9C50-C446-8DCC-9B09BAF7016A}" destId="{DBE0AEB5-6AEE-824F-BC24-A5F0D3D0E2DC}" srcOrd="1" destOrd="0" presId="urn:microsoft.com/office/officeart/2005/8/layout/pyramid1"/>
    <dgm:cxn modelId="{4186B11D-64EA-41CB-A353-EE8A3729D714}" type="presParOf" srcId="{DBE0AEB5-6AEE-824F-BC24-A5F0D3D0E2DC}" destId="{C614229C-2020-7A4A-869E-60B8FB5C693E}" srcOrd="0" destOrd="0" presId="urn:microsoft.com/office/officeart/2005/8/layout/pyramid1"/>
    <dgm:cxn modelId="{A174640E-1B0F-48C4-B57F-2FDF4AA63C19}" type="presParOf" srcId="{DBE0AEB5-6AEE-824F-BC24-A5F0D3D0E2DC}" destId="{0FF00883-ABCA-9C43-9071-C3F449038182}" srcOrd="1" destOrd="0" presId="urn:microsoft.com/office/officeart/2005/8/layout/pyramid1"/>
    <dgm:cxn modelId="{1C84AB7C-8B62-4DDA-B8E9-700F0B35D0FE}" type="presParOf" srcId="{2B499241-9C50-C446-8DCC-9B09BAF7016A}" destId="{AC5C6F14-E0FE-D846-B2A7-C95F34EEE028}" srcOrd="2" destOrd="0" presId="urn:microsoft.com/office/officeart/2005/8/layout/pyramid1"/>
    <dgm:cxn modelId="{F7E40ADA-9990-4C7A-B9EC-71186D28EA3C}" type="presParOf" srcId="{AC5C6F14-E0FE-D846-B2A7-C95F34EEE028}" destId="{14853AD7-71BD-B645-BC0D-5844F03E5D4F}" srcOrd="0" destOrd="0" presId="urn:microsoft.com/office/officeart/2005/8/layout/pyramid1"/>
    <dgm:cxn modelId="{059C4D35-05A7-4E01-9298-AED618B758D7}" type="presParOf" srcId="{AC5C6F14-E0FE-D846-B2A7-C95F34EEE028}" destId="{2C3C5664-13DE-4648-BCD7-5DE86A24C759}" srcOrd="1" destOrd="0" presId="urn:microsoft.com/office/officeart/2005/8/layout/pyramid1"/>
    <dgm:cxn modelId="{593AEA9A-29DB-478B-9A58-60018BC4AF24}" type="presParOf" srcId="{2B499241-9C50-C446-8DCC-9B09BAF7016A}" destId="{7D1A5449-6BFF-C349-B9AB-F60D8B21240F}" srcOrd="3" destOrd="0" presId="urn:microsoft.com/office/officeart/2005/8/layout/pyramid1"/>
    <dgm:cxn modelId="{9386A6A7-2FA6-477B-A467-D26616CA2C6F}" type="presParOf" srcId="{7D1A5449-6BFF-C349-B9AB-F60D8B21240F}" destId="{1A54E6C0-29E7-2548-85B5-0DD6B090F058}" srcOrd="0" destOrd="0" presId="urn:microsoft.com/office/officeart/2005/8/layout/pyramid1"/>
    <dgm:cxn modelId="{D84CD5C7-08B7-480B-8F13-6ADA7A687AC9}" type="presParOf" srcId="{7D1A5449-6BFF-C349-B9AB-F60D8B21240F}" destId="{AFEF764C-DC12-0B40-9E1E-B2B8E0F902D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07F59E-E56C-46FF-9CA4-B6F20F8890AF}"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36C02E1F-81AA-4FC3-969D-0B89C6ECFF67}">
      <dgm:prSet custT="1"/>
      <dgm:spPr/>
      <dgm:t>
        <a:bodyPr/>
        <a:lstStyle/>
        <a:p>
          <a:pPr rtl="0"/>
          <a:r>
            <a:rPr lang="en-US" sz="2400" dirty="0" smtClean="0"/>
            <a:t>Traditionally Functional Groups are found by performing sequence alignment to look for conserved groups of amino acids</a:t>
          </a:r>
          <a:endParaRPr lang="en-US" sz="2400" dirty="0"/>
        </a:p>
      </dgm:t>
    </dgm:pt>
    <dgm:pt modelId="{09C242A7-9205-4118-8ED3-7B56EC7AE826}" type="parTrans" cxnId="{0356E7C4-2691-4316-B990-F93ED2F90E5F}">
      <dgm:prSet/>
      <dgm:spPr/>
      <dgm:t>
        <a:bodyPr/>
        <a:lstStyle/>
        <a:p>
          <a:endParaRPr lang="en-US" sz="2400"/>
        </a:p>
      </dgm:t>
    </dgm:pt>
    <dgm:pt modelId="{B661B0BE-B0B4-49AA-A435-BFC038733F73}" type="sibTrans" cxnId="{0356E7C4-2691-4316-B990-F93ED2F90E5F}">
      <dgm:prSet/>
      <dgm:spPr/>
      <dgm:t>
        <a:bodyPr/>
        <a:lstStyle/>
        <a:p>
          <a:endParaRPr lang="en-US" sz="2400"/>
        </a:p>
      </dgm:t>
    </dgm:pt>
    <dgm:pt modelId="{1DA0C397-AB22-48BD-9189-029B9666683C}">
      <dgm:prSet custT="1"/>
      <dgm:spPr/>
      <dgm:t>
        <a:bodyPr/>
        <a:lstStyle/>
        <a:p>
          <a:pPr rtl="0"/>
          <a:r>
            <a:rPr lang="en-US" sz="2400" dirty="0" smtClean="0"/>
            <a:t>Phylogeny tree is used for clustering similar protein groups, sometimes these groups are functional groups</a:t>
          </a:r>
          <a:endParaRPr lang="en-US" sz="2400" dirty="0"/>
        </a:p>
      </dgm:t>
    </dgm:pt>
    <dgm:pt modelId="{E8BD0A40-D08F-404C-BC33-5064EDB0D5D7}" type="parTrans" cxnId="{E4B8253C-50EE-4F1E-927E-D6C05EE2585A}">
      <dgm:prSet/>
      <dgm:spPr/>
      <dgm:t>
        <a:bodyPr/>
        <a:lstStyle/>
        <a:p>
          <a:endParaRPr lang="en-US" sz="2400"/>
        </a:p>
      </dgm:t>
    </dgm:pt>
    <dgm:pt modelId="{E22B2543-656F-4281-A4ED-3760F31BBA31}" type="sibTrans" cxnId="{E4B8253C-50EE-4F1E-927E-D6C05EE2585A}">
      <dgm:prSet/>
      <dgm:spPr/>
      <dgm:t>
        <a:bodyPr/>
        <a:lstStyle/>
        <a:p>
          <a:endParaRPr lang="en-US" sz="2400"/>
        </a:p>
      </dgm:t>
    </dgm:pt>
    <dgm:pt modelId="{2DA35E40-40FD-4D85-ADA1-382A708C1986}">
      <dgm:prSet custT="1"/>
      <dgm:spPr/>
      <dgm:t>
        <a:bodyPr/>
        <a:lstStyle/>
        <a:p>
          <a:pPr algn="ctr" rtl="0"/>
          <a:r>
            <a:rPr lang="en-US" sz="2400" b="1" dirty="0" smtClean="0"/>
            <a:t>Structure is more conserved functionally compared to sequence</a:t>
          </a:r>
          <a:endParaRPr lang="en-US" sz="2400" b="1" dirty="0"/>
        </a:p>
      </dgm:t>
    </dgm:pt>
    <dgm:pt modelId="{B79E56EC-DED7-4EA8-8043-C3912F6759D0}" type="parTrans" cxnId="{6E56E555-FB3C-4857-B827-6FD470FDFE61}">
      <dgm:prSet/>
      <dgm:spPr/>
      <dgm:t>
        <a:bodyPr/>
        <a:lstStyle/>
        <a:p>
          <a:endParaRPr lang="en-US" sz="2400"/>
        </a:p>
      </dgm:t>
    </dgm:pt>
    <dgm:pt modelId="{4F269191-38D7-4968-835F-C06AF646A5FD}" type="sibTrans" cxnId="{6E56E555-FB3C-4857-B827-6FD470FDFE61}">
      <dgm:prSet/>
      <dgm:spPr/>
      <dgm:t>
        <a:bodyPr/>
        <a:lstStyle/>
        <a:p>
          <a:endParaRPr lang="en-US" sz="2400"/>
        </a:p>
      </dgm:t>
    </dgm:pt>
    <dgm:pt modelId="{85D4439F-0BB6-4C53-BBAE-637B319518B8}" type="pres">
      <dgm:prSet presAssocID="{6807F59E-E56C-46FF-9CA4-B6F20F8890AF}" presName="linear" presStyleCnt="0">
        <dgm:presLayoutVars>
          <dgm:animLvl val="lvl"/>
          <dgm:resizeHandles val="exact"/>
        </dgm:presLayoutVars>
      </dgm:prSet>
      <dgm:spPr/>
      <dgm:t>
        <a:bodyPr/>
        <a:lstStyle/>
        <a:p>
          <a:endParaRPr lang="en-US"/>
        </a:p>
      </dgm:t>
    </dgm:pt>
    <dgm:pt modelId="{D8394735-6870-4FCE-8480-E9E5D5B7D091}" type="pres">
      <dgm:prSet presAssocID="{36C02E1F-81AA-4FC3-969D-0B89C6ECFF67}" presName="parentText" presStyleLbl="node1" presStyleIdx="0" presStyleCnt="3">
        <dgm:presLayoutVars>
          <dgm:chMax val="0"/>
          <dgm:bulletEnabled val="1"/>
        </dgm:presLayoutVars>
      </dgm:prSet>
      <dgm:spPr/>
      <dgm:t>
        <a:bodyPr/>
        <a:lstStyle/>
        <a:p>
          <a:endParaRPr lang="en-US"/>
        </a:p>
      </dgm:t>
    </dgm:pt>
    <dgm:pt modelId="{6A21E5FA-5B3A-4C46-9D35-CCD4DBBCB583}" type="pres">
      <dgm:prSet presAssocID="{B661B0BE-B0B4-49AA-A435-BFC038733F73}" presName="spacer" presStyleCnt="0"/>
      <dgm:spPr/>
    </dgm:pt>
    <dgm:pt modelId="{EE657ACE-6412-4161-8CD3-CFC3B7416323}" type="pres">
      <dgm:prSet presAssocID="{1DA0C397-AB22-48BD-9189-029B9666683C}" presName="parentText" presStyleLbl="node1" presStyleIdx="1" presStyleCnt="3">
        <dgm:presLayoutVars>
          <dgm:chMax val="0"/>
          <dgm:bulletEnabled val="1"/>
        </dgm:presLayoutVars>
      </dgm:prSet>
      <dgm:spPr/>
      <dgm:t>
        <a:bodyPr/>
        <a:lstStyle/>
        <a:p>
          <a:endParaRPr lang="en-US"/>
        </a:p>
      </dgm:t>
    </dgm:pt>
    <dgm:pt modelId="{5A864C7B-CC3C-4A72-90FD-F07262B34B32}" type="pres">
      <dgm:prSet presAssocID="{E22B2543-656F-4281-A4ED-3760F31BBA31}" presName="spacer" presStyleCnt="0"/>
      <dgm:spPr/>
    </dgm:pt>
    <dgm:pt modelId="{3D6BD518-EDF6-4A5D-B9D0-2B087EFECD0F}" type="pres">
      <dgm:prSet presAssocID="{2DA35E40-40FD-4D85-ADA1-382A708C1986}" presName="parentText" presStyleLbl="node1" presStyleIdx="2" presStyleCnt="3">
        <dgm:presLayoutVars>
          <dgm:chMax val="0"/>
          <dgm:bulletEnabled val="1"/>
        </dgm:presLayoutVars>
      </dgm:prSet>
      <dgm:spPr/>
      <dgm:t>
        <a:bodyPr/>
        <a:lstStyle/>
        <a:p>
          <a:endParaRPr lang="en-US"/>
        </a:p>
      </dgm:t>
    </dgm:pt>
  </dgm:ptLst>
  <dgm:cxnLst>
    <dgm:cxn modelId="{DADDC3C4-8C5D-4EB8-AA6C-4DD06E8CAD40}" type="presOf" srcId="{1DA0C397-AB22-48BD-9189-029B9666683C}" destId="{EE657ACE-6412-4161-8CD3-CFC3B7416323}" srcOrd="0" destOrd="0" presId="urn:microsoft.com/office/officeart/2005/8/layout/vList2"/>
    <dgm:cxn modelId="{67084950-F53F-454D-817E-549DFCD00730}" type="presOf" srcId="{36C02E1F-81AA-4FC3-969D-0B89C6ECFF67}" destId="{D8394735-6870-4FCE-8480-E9E5D5B7D091}" srcOrd="0" destOrd="0" presId="urn:microsoft.com/office/officeart/2005/8/layout/vList2"/>
    <dgm:cxn modelId="{0356E7C4-2691-4316-B990-F93ED2F90E5F}" srcId="{6807F59E-E56C-46FF-9CA4-B6F20F8890AF}" destId="{36C02E1F-81AA-4FC3-969D-0B89C6ECFF67}" srcOrd="0" destOrd="0" parTransId="{09C242A7-9205-4118-8ED3-7B56EC7AE826}" sibTransId="{B661B0BE-B0B4-49AA-A435-BFC038733F73}"/>
    <dgm:cxn modelId="{9BAFEB95-82CD-489C-8ACC-0207B14B3296}" type="presOf" srcId="{2DA35E40-40FD-4D85-ADA1-382A708C1986}" destId="{3D6BD518-EDF6-4A5D-B9D0-2B087EFECD0F}" srcOrd="0" destOrd="0" presId="urn:microsoft.com/office/officeart/2005/8/layout/vList2"/>
    <dgm:cxn modelId="{6E56E555-FB3C-4857-B827-6FD470FDFE61}" srcId="{6807F59E-E56C-46FF-9CA4-B6F20F8890AF}" destId="{2DA35E40-40FD-4D85-ADA1-382A708C1986}" srcOrd="2" destOrd="0" parTransId="{B79E56EC-DED7-4EA8-8043-C3912F6759D0}" sibTransId="{4F269191-38D7-4968-835F-C06AF646A5FD}"/>
    <dgm:cxn modelId="{E4B8253C-50EE-4F1E-927E-D6C05EE2585A}" srcId="{6807F59E-E56C-46FF-9CA4-B6F20F8890AF}" destId="{1DA0C397-AB22-48BD-9189-029B9666683C}" srcOrd="1" destOrd="0" parTransId="{E8BD0A40-D08F-404C-BC33-5064EDB0D5D7}" sibTransId="{E22B2543-656F-4281-A4ED-3760F31BBA31}"/>
    <dgm:cxn modelId="{A6A35507-B18F-4049-94A9-F8F5C2D0185B}" type="presOf" srcId="{6807F59E-E56C-46FF-9CA4-B6F20F8890AF}" destId="{85D4439F-0BB6-4C53-BBAE-637B319518B8}" srcOrd="0" destOrd="0" presId="urn:microsoft.com/office/officeart/2005/8/layout/vList2"/>
    <dgm:cxn modelId="{6EEA30B0-27F9-421B-8D12-D10721BD3977}" type="presParOf" srcId="{85D4439F-0BB6-4C53-BBAE-637B319518B8}" destId="{D8394735-6870-4FCE-8480-E9E5D5B7D091}" srcOrd="0" destOrd="0" presId="urn:microsoft.com/office/officeart/2005/8/layout/vList2"/>
    <dgm:cxn modelId="{3E4CE674-25D2-43E6-A051-D70EA7DFBD92}" type="presParOf" srcId="{85D4439F-0BB6-4C53-BBAE-637B319518B8}" destId="{6A21E5FA-5B3A-4C46-9D35-CCD4DBBCB583}" srcOrd="1" destOrd="0" presId="urn:microsoft.com/office/officeart/2005/8/layout/vList2"/>
    <dgm:cxn modelId="{7A88CC40-CF65-4E8A-BE75-8241446C1EF6}" type="presParOf" srcId="{85D4439F-0BB6-4C53-BBAE-637B319518B8}" destId="{EE657ACE-6412-4161-8CD3-CFC3B7416323}" srcOrd="2" destOrd="0" presId="urn:microsoft.com/office/officeart/2005/8/layout/vList2"/>
    <dgm:cxn modelId="{8560B17E-4B56-40DD-877C-94F3175B126A}" type="presParOf" srcId="{85D4439F-0BB6-4C53-BBAE-637B319518B8}" destId="{5A864C7B-CC3C-4A72-90FD-F07262B34B32}" srcOrd="3" destOrd="0" presId="urn:microsoft.com/office/officeart/2005/8/layout/vList2"/>
    <dgm:cxn modelId="{28396B49-35DD-43ED-9F80-D95A54B9B9E4}" type="presParOf" srcId="{85D4439F-0BB6-4C53-BBAE-637B319518B8}" destId="{3D6BD518-EDF6-4A5D-B9D0-2B087EFECD0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2BB53-2072-4641-8036-8B90E79D361D}">
      <dsp:nvSpPr>
        <dsp:cNvPr id="0" name=""/>
        <dsp:cNvSpPr/>
      </dsp:nvSpPr>
      <dsp:spPr>
        <a:xfrm>
          <a:off x="2820" y="-37605"/>
          <a:ext cx="8128709" cy="1181169"/>
        </a:xfrm>
        <a:prstGeom prst="roundRect">
          <a:avLst>
            <a:gd name="adj" fmla="val 10000"/>
          </a:avLst>
        </a:prstGeom>
        <a:gradFill rotWithShape="0">
          <a:gsLst>
            <a:gs pos="0">
              <a:schemeClr val="accent3">
                <a:shade val="80000"/>
                <a:hueOff val="0"/>
                <a:satOff val="0"/>
                <a:lumOff val="0"/>
                <a:alphaOff val="0"/>
                <a:lumMod val="110000"/>
                <a:satMod val="105000"/>
                <a:tint val="67000"/>
              </a:schemeClr>
            </a:gs>
            <a:gs pos="50000">
              <a:schemeClr val="accent3">
                <a:shade val="80000"/>
                <a:hueOff val="0"/>
                <a:satOff val="0"/>
                <a:lumOff val="0"/>
                <a:alphaOff val="0"/>
                <a:lumMod val="105000"/>
                <a:satMod val="103000"/>
                <a:tint val="73000"/>
              </a:schemeClr>
            </a:gs>
            <a:gs pos="100000">
              <a:schemeClr val="accent3">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lvl="0" algn="ctr" defTabSz="1377950" rtl="0">
            <a:lnSpc>
              <a:spcPct val="90000"/>
            </a:lnSpc>
            <a:spcBef>
              <a:spcPct val="0"/>
            </a:spcBef>
            <a:spcAft>
              <a:spcPct val="35000"/>
            </a:spcAft>
          </a:pPr>
          <a:r>
            <a:rPr lang="en-US" sz="3100" b="1" kern="1200" dirty="0" smtClean="0"/>
            <a:t>Structural similarity </a:t>
          </a:r>
          <a:r>
            <a:rPr lang="en-US" sz="3100" b="0" kern="1200" dirty="0" smtClean="0"/>
            <a:t>between two proteins </a:t>
          </a:r>
          <a:r>
            <a:rPr lang="en-US" sz="3100" b="1" kern="1200" dirty="0" smtClean="0"/>
            <a:t> </a:t>
          </a:r>
          <a:r>
            <a:rPr lang="en-US" sz="3100" b="0" kern="1200" dirty="0" smtClean="0"/>
            <a:t>means</a:t>
          </a:r>
          <a:r>
            <a:rPr lang="en-US" sz="3100" b="1" kern="1200" dirty="0" smtClean="0"/>
            <a:t> functional similarities</a:t>
          </a:r>
          <a:endParaRPr lang="en-US" sz="3100" kern="1200" dirty="0"/>
        </a:p>
      </dsp:txBody>
      <dsp:txXfrm>
        <a:off x="37415" y="-3010"/>
        <a:ext cx="8059519" cy="1111979"/>
      </dsp:txXfrm>
    </dsp:sp>
    <dsp:sp modelId="{69459A16-FB8B-454B-8BC2-8118BE95C4A8}">
      <dsp:nvSpPr>
        <dsp:cNvPr id="0" name=""/>
        <dsp:cNvSpPr/>
      </dsp:nvSpPr>
      <dsp:spPr>
        <a:xfrm rot="3600000">
          <a:off x="4384056" y="1906218"/>
          <a:ext cx="1131279" cy="350664"/>
        </a:xfrm>
        <a:prstGeom prst="leftRightArrow">
          <a:avLst>
            <a:gd name="adj1" fmla="val 60000"/>
            <a:gd name="adj2" fmla="val 50000"/>
          </a:avLst>
        </a:prstGeom>
        <a:solidFill>
          <a:schemeClr val="accent6">
            <a:lumMod val="20000"/>
            <a:lumOff val="8000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4489255" y="1976351"/>
        <a:ext cx="920881" cy="210398"/>
      </dsp:txXfrm>
    </dsp:sp>
    <dsp:sp modelId="{D5F405F3-4615-4F89-9947-B7F4DB6106DB}">
      <dsp:nvSpPr>
        <dsp:cNvPr id="0" name=""/>
        <dsp:cNvSpPr/>
      </dsp:nvSpPr>
      <dsp:spPr>
        <a:xfrm>
          <a:off x="4778567" y="3019538"/>
          <a:ext cx="2003798" cy="1001899"/>
        </a:xfrm>
        <a:prstGeom prst="roundRect">
          <a:avLst>
            <a:gd name="adj" fmla="val 10000"/>
          </a:avLst>
        </a:prstGeom>
        <a:gradFill rotWithShape="0">
          <a:gsLst>
            <a:gs pos="0">
              <a:schemeClr val="accent3">
                <a:shade val="80000"/>
                <a:hueOff val="0"/>
                <a:satOff val="0"/>
                <a:lumOff val="9546"/>
                <a:alphaOff val="0"/>
                <a:lumMod val="110000"/>
                <a:satMod val="105000"/>
                <a:tint val="67000"/>
              </a:schemeClr>
            </a:gs>
            <a:gs pos="50000">
              <a:schemeClr val="accent3">
                <a:shade val="80000"/>
                <a:hueOff val="0"/>
                <a:satOff val="0"/>
                <a:lumOff val="9546"/>
                <a:alphaOff val="0"/>
                <a:lumMod val="105000"/>
                <a:satMod val="103000"/>
                <a:tint val="73000"/>
              </a:schemeClr>
            </a:gs>
            <a:gs pos="100000">
              <a:schemeClr val="accent3">
                <a:shade val="80000"/>
                <a:hueOff val="0"/>
                <a:satOff val="0"/>
                <a:lumOff val="954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Predict binding site</a:t>
          </a:r>
          <a:endParaRPr lang="en-US" sz="2000" b="1" kern="1200" dirty="0"/>
        </a:p>
      </dsp:txBody>
      <dsp:txXfrm>
        <a:off x="4807912" y="3048883"/>
        <a:ext cx="1945108" cy="943209"/>
      </dsp:txXfrm>
    </dsp:sp>
    <dsp:sp modelId="{8E062D90-C9B5-4F99-A462-C81139CA7C97}">
      <dsp:nvSpPr>
        <dsp:cNvPr id="0" name=""/>
        <dsp:cNvSpPr/>
      </dsp:nvSpPr>
      <dsp:spPr>
        <a:xfrm rot="10800000">
          <a:off x="3505878" y="3345155"/>
          <a:ext cx="1131279" cy="350664"/>
        </a:xfrm>
        <a:prstGeom prst="leftRightArrow">
          <a:avLst>
            <a:gd name="adj1" fmla="val 60000"/>
            <a:gd name="adj2" fmla="val 50000"/>
          </a:avLst>
        </a:prstGeom>
        <a:solidFill>
          <a:schemeClr val="accent2">
            <a:lumMod val="20000"/>
            <a:lumOff val="8000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rot="10800000">
        <a:off x="3611077" y="3415288"/>
        <a:ext cx="920881" cy="210398"/>
      </dsp:txXfrm>
    </dsp:sp>
    <dsp:sp modelId="{737153C3-5DAE-48AC-A33D-E69D88D588A1}">
      <dsp:nvSpPr>
        <dsp:cNvPr id="0" name=""/>
        <dsp:cNvSpPr/>
      </dsp:nvSpPr>
      <dsp:spPr>
        <a:xfrm>
          <a:off x="1343297" y="3019538"/>
          <a:ext cx="2021171" cy="1001899"/>
        </a:xfrm>
        <a:prstGeom prst="roundRect">
          <a:avLst>
            <a:gd name="adj" fmla="val 10000"/>
          </a:avLst>
        </a:prstGeom>
        <a:gradFill rotWithShape="0">
          <a:gsLst>
            <a:gs pos="0">
              <a:schemeClr val="accent3">
                <a:shade val="80000"/>
                <a:hueOff val="0"/>
                <a:satOff val="0"/>
                <a:lumOff val="19092"/>
                <a:alphaOff val="0"/>
                <a:lumMod val="110000"/>
                <a:satMod val="105000"/>
                <a:tint val="67000"/>
              </a:schemeClr>
            </a:gs>
            <a:gs pos="50000">
              <a:schemeClr val="accent3">
                <a:shade val="80000"/>
                <a:hueOff val="0"/>
                <a:satOff val="0"/>
                <a:lumOff val="19092"/>
                <a:alphaOff val="0"/>
                <a:lumMod val="105000"/>
                <a:satMod val="103000"/>
                <a:tint val="73000"/>
              </a:schemeClr>
            </a:gs>
            <a:gs pos="100000">
              <a:schemeClr val="accent3">
                <a:shade val="80000"/>
                <a:hueOff val="0"/>
                <a:satOff val="0"/>
                <a:lumOff val="190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smtClean="0"/>
            <a:t>Predict drug interaction</a:t>
          </a:r>
          <a:endParaRPr lang="en-US" sz="2000" b="1" kern="1200" dirty="0"/>
        </a:p>
      </dsp:txBody>
      <dsp:txXfrm>
        <a:off x="1372642" y="3048883"/>
        <a:ext cx="1962481" cy="943209"/>
      </dsp:txXfrm>
    </dsp:sp>
    <dsp:sp modelId="{BCF9789A-C17C-410B-83AA-2DF203934887}">
      <dsp:nvSpPr>
        <dsp:cNvPr id="0" name=""/>
        <dsp:cNvSpPr/>
      </dsp:nvSpPr>
      <dsp:spPr>
        <a:xfrm rot="18000000">
          <a:off x="2619014" y="1906218"/>
          <a:ext cx="1131279" cy="350664"/>
        </a:xfrm>
        <a:prstGeom prst="leftRightArrow">
          <a:avLst>
            <a:gd name="adj1" fmla="val 60000"/>
            <a:gd name="adj2" fmla="val 50000"/>
          </a:avLst>
        </a:prstGeom>
        <a:solidFill>
          <a:schemeClr val="accent4">
            <a:lumMod val="20000"/>
            <a:lumOff val="8000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724213" y="1976351"/>
        <a:ext cx="920881" cy="2103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FA947-22A8-1E4B-98F9-069594625C30}">
      <dsp:nvSpPr>
        <dsp:cNvPr id="0" name=""/>
        <dsp:cNvSpPr/>
      </dsp:nvSpPr>
      <dsp:spPr>
        <a:xfrm>
          <a:off x="0" y="417429"/>
          <a:ext cx="78867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E0992FE-DB02-A94B-937A-5B7569B7FA14}">
      <dsp:nvSpPr>
        <dsp:cNvPr id="0" name=""/>
        <dsp:cNvSpPr/>
      </dsp:nvSpPr>
      <dsp:spPr>
        <a:xfrm>
          <a:off x="394335" y="63189"/>
          <a:ext cx="552069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lvl="0" algn="l" defTabSz="1066800" rtl="0">
            <a:lnSpc>
              <a:spcPct val="90000"/>
            </a:lnSpc>
            <a:spcBef>
              <a:spcPct val="0"/>
            </a:spcBef>
            <a:spcAft>
              <a:spcPct val="35000"/>
            </a:spcAft>
          </a:pPr>
          <a:r>
            <a:rPr lang="en-US" sz="2400" kern="1200" dirty="0" smtClean="0"/>
            <a:t>Define Structural Unit</a:t>
          </a:r>
          <a:endParaRPr lang="en-US" sz="2400" kern="1200" dirty="0"/>
        </a:p>
      </dsp:txBody>
      <dsp:txXfrm>
        <a:off x="428920" y="97774"/>
        <a:ext cx="5451520" cy="639310"/>
      </dsp:txXfrm>
    </dsp:sp>
    <dsp:sp modelId="{7FBDCC98-1BD1-BB46-8855-78D9C4BDEB47}">
      <dsp:nvSpPr>
        <dsp:cNvPr id="0" name=""/>
        <dsp:cNvSpPr/>
      </dsp:nvSpPr>
      <dsp:spPr>
        <a:xfrm>
          <a:off x="0" y="1506069"/>
          <a:ext cx="78867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020E1FB-1D44-2E4D-A9F8-6C8711F2721C}">
      <dsp:nvSpPr>
        <dsp:cNvPr id="0" name=""/>
        <dsp:cNvSpPr/>
      </dsp:nvSpPr>
      <dsp:spPr>
        <a:xfrm>
          <a:off x="394335" y="1151829"/>
          <a:ext cx="552069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lvl="0" algn="l" defTabSz="1066800" rtl="0">
            <a:lnSpc>
              <a:spcPct val="90000"/>
            </a:lnSpc>
            <a:spcBef>
              <a:spcPct val="0"/>
            </a:spcBef>
            <a:spcAft>
              <a:spcPct val="35000"/>
            </a:spcAft>
          </a:pPr>
          <a:r>
            <a:rPr lang="en-US" sz="2400" kern="1200" dirty="0" smtClean="0"/>
            <a:t>Degree of Comparison</a:t>
          </a:r>
          <a:endParaRPr lang="en-US" sz="2400" kern="1200" dirty="0"/>
        </a:p>
      </dsp:txBody>
      <dsp:txXfrm>
        <a:off x="428920" y="1186414"/>
        <a:ext cx="5451520" cy="639310"/>
      </dsp:txXfrm>
    </dsp:sp>
    <dsp:sp modelId="{1079BBC0-D1B1-2E4E-A318-770C97C0D275}">
      <dsp:nvSpPr>
        <dsp:cNvPr id="0" name=""/>
        <dsp:cNvSpPr/>
      </dsp:nvSpPr>
      <dsp:spPr>
        <a:xfrm>
          <a:off x="0" y="2594709"/>
          <a:ext cx="78867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252871-1334-9043-AC09-C225AB3D8076}">
      <dsp:nvSpPr>
        <dsp:cNvPr id="0" name=""/>
        <dsp:cNvSpPr/>
      </dsp:nvSpPr>
      <dsp:spPr>
        <a:xfrm>
          <a:off x="394335" y="2240469"/>
          <a:ext cx="552069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lvl="0" algn="l" defTabSz="1066800" rtl="0">
            <a:lnSpc>
              <a:spcPct val="90000"/>
            </a:lnSpc>
            <a:spcBef>
              <a:spcPct val="0"/>
            </a:spcBef>
            <a:spcAft>
              <a:spcPct val="35000"/>
            </a:spcAft>
          </a:pPr>
          <a:r>
            <a:rPr lang="en-US" sz="2400" kern="1200" dirty="0" smtClean="0"/>
            <a:t>Method for Comparing</a:t>
          </a:r>
          <a:endParaRPr lang="en-US" sz="2400" kern="1200" dirty="0"/>
        </a:p>
      </dsp:txBody>
      <dsp:txXfrm>
        <a:off x="428920" y="2275054"/>
        <a:ext cx="5451520" cy="639310"/>
      </dsp:txXfrm>
    </dsp:sp>
    <dsp:sp modelId="{EAD3BCFA-0B41-C941-AA7B-C1422B136BB3}">
      <dsp:nvSpPr>
        <dsp:cNvPr id="0" name=""/>
        <dsp:cNvSpPr/>
      </dsp:nvSpPr>
      <dsp:spPr>
        <a:xfrm>
          <a:off x="0" y="3683349"/>
          <a:ext cx="78867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8C5C5F3-F025-894B-81E2-D3C7DB6D311B}">
      <dsp:nvSpPr>
        <dsp:cNvPr id="0" name=""/>
        <dsp:cNvSpPr/>
      </dsp:nvSpPr>
      <dsp:spPr>
        <a:xfrm>
          <a:off x="394335" y="3329109"/>
          <a:ext cx="552069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lvl="0" algn="l" defTabSz="1066800" rtl="0">
            <a:lnSpc>
              <a:spcPct val="90000"/>
            </a:lnSpc>
            <a:spcBef>
              <a:spcPct val="0"/>
            </a:spcBef>
            <a:spcAft>
              <a:spcPct val="35000"/>
            </a:spcAft>
          </a:pPr>
          <a:r>
            <a:rPr lang="en-US" sz="2400" kern="1200" dirty="0" smtClean="0"/>
            <a:t>Establishing Statistical Equivalence</a:t>
          </a:r>
          <a:endParaRPr lang="en-US" sz="2400" kern="1200" dirty="0"/>
        </a:p>
      </dsp:txBody>
      <dsp:txXfrm>
        <a:off x="428920" y="3363694"/>
        <a:ext cx="5451520" cy="639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1E46F-39B4-5A49-B585-B7E18F201933}">
      <dsp:nvSpPr>
        <dsp:cNvPr id="0" name=""/>
        <dsp:cNvSpPr/>
      </dsp:nvSpPr>
      <dsp:spPr>
        <a:xfrm>
          <a:off x="3327439" y="1794841"/>
          <a:ext cx="1771204" cy="1470287"/>
        </a:xfrm>
        <a:prstGeom prst="ellipse">
          <a:avLst/>
        </a:prstGeom>
        <a:solidFill>
          <a:schemeClr val="lt1"/>
        </a:solidFill>
        <a:ln w="12700" cap="flat" cmpd="sng" algn="ctr">
          <a:solidFill>
            <a:schemeClr val="accent6"/>
          </a:solidFill>
          <a:prstDash val="solid"/>
          <a:miter lim="800000"/>
        </a:ln>
        <a:effectLst/>
        <a:scene3d>
          <a:camera prst="orthographicFront"/>
          <a:lightRig rig="flat" dir="t"/>
        </a:scene3d>
        <a:sp3d/>
      </dsp:spPr>
      <dsp:style>
        <a:lnRef idx="2">
          <a:schemeClr val="accent6"/>
        </a:lnRef>
        <a:fillRef idx="1">
          <a:schemeClr val="lt1"/>
        </a:fillRef>
        <a:effectRef idx="0">
          <a:schemeClr val="accent6"/>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1" kern="1200" dirty="0" smtClean="0"/>
            <a:t>(x, y, z)</a:t>
          </a:r>
          <a:r>
            <a:rPr lang="en-US" sz="1400" b="1" kern="1200" dirty="0" smtClean="0"/>
            <a:t> coordinates for every atom of every amino acid in sequence</a:t>
          </a:r>
          <a:endParaRPr lang="en-US" sz="1400" b="1" kern="1200" dirty="0"/>
        </a:p>
      </dsp:txBody>
      <dsp:txXfrm>
        <a:off x="3586826" y="2010160"/>
        <a:ext cx="1252430" cy="1039649"/>
      </dsp:txXfrm>
    </dsp:sp>
    <dsp:sp modelId="{B3774E2E-EABA-F34D-983E-01D5E5B0015D}">
      <dsp:nvSpPr>
        <dsp:cNvPr id="0" name=""/>
        <dsp:cNvSpPr/>
      </dsp:nvSpPr>
      <dsp:spPr>
        <a:xfrm rot="12920424">
          <a:off x="1578776" y="1091216"/>
          <a:ext cx="2052561" cy="597098"/>
        </a:xfrm>
        <a:prstGeom prst="lef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8295D08-DED6-4747-8E92-D3D826185A06}">
      <dsp:nvSpPr>
        <dsp:cNvPr id="0" name=""/>
        <dsp:cNvSpPr/>
      </dsp:nvSpPr>
      <dsp:spPr>
        <a:xfrm>
          <a:off x="772724" y="0"/>
          <a:ext cx="1990328" cy="1592263"/>
        </a:xfrm>
        <a:prstGeom prst="roundRect">
          <a:avLst>
            <a:gd name="adj" fmla="val 10000"/>
          </a:avLst>
        </a:prstGeom>
        <a:solidFill>
          <a:schemeClr val="lt1"/>
        </a:solidFill>
        <a:ln w="12700" cap="flat" cmpd="sng" algn="ctr">
          <a:solidFill>
            <a:schemeClr val="accent2"/>
          </a:solidFill>
          <a:prstDash val="solid"/>
          <a:miter lim="800000"/>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t>X-ray diffraction method-</a:t>
          </a:r>
          <a:r>
            <a:rPr lang="en-US" sz="1800" b="1" kern="1200" dirty="0" smtClean="0"/>
            <a:t>Only one </a:t>
          </a:r>
          <a:r>
            <a:rPr lang="en-US" sz="1800" b="1" i="1" kern="1200" dirty="0" smtClean="0"/>
            <a:t>Rigid Model</a:t>
          </a:r>
        </a:p>
      </dsp:txBody>
      <dsp:txXfrm>
        <a:off x="819360" y="46636"/>
        <a:ext cx="1897056" cy="1498991"/>
      </dsp:txXfrm>
    </dsp:sp>
    <dsp:sp modelId="{4AF782BF-0DB3-0047-A529-3B7B4AAC828E}">
      <dsp:nvSpPr>
        <dsp:cNvPr id="0" name=""/>
        <dsp:cNvSpPr/>
      </dsp:nvSpPr>
      <dsp:spPr>
        <a:xfrm rot="19500000">
          <a:off x="4812277" y="1175491"/>
          <a:ext cx="1817618" cy="597098"/>
        </a:xfrm>
        <a:prstGeom prst="lef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9CD82CB-FD0F-C240-8315-6C145E0353C5}">
      <dsp:nvSpPr>
        <dsp:cNvPr id="0" name=""/>
        <dsp:cNvSpPr/>
      </dsp:nvSpPr>
      <dsp:spPr>
        <a:xfrm>
          <a:off x="5470375" y="156637"/>
          <a:ext cx="1990328" cy="1592263"/>
        </a:xfrm>
        <a:prstGeom prst="roundRect">
          <a:avLst>
            <a:gd name="adj" fmla="val 10000"/>
          </a:avLst>
        </a:prstGeom>
        <a:solidFill>
          <a:schemeClr val="lt1"/>
        </a:solidFill>
        <a:ln w="12700" cap="flat" cmpd="sng" algn="ctr">
          <a:solidFill>
            <a:schemeClr val="accent2"/>
          </a:solidFill>
          <a:prstDash val="solid"/>
          <a:miter lim="800000"/>
        </a:ln>
        <a:effectLst/>
        <a:scene3d>
          <a:camera prst="orthographicFront"/>
          <a:lightRig rig="flat" dir="t"/>
        </a:scene3d>
        <a:sp3d/>
      </dsp:spPr>
      <dsp:style>
        <a:lnRef idx="2">
          <a:schemeClr val="accent2"/>
        </a:lnRef>
        <a:fillRef idx="1">
          <a:schemeClr val="lt1"/>
        </a:fillRef>
        <a:effectRef idx="0">
          <a:schemeClr val="accent2"/>
        </a:effectRef>
        <a:fontRef idx="minor">
          <a:schemeClr val="dk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t>Nuclear magnetic resonance method</a:t>
          </a:r>
          <a:r>
            <a:rPr lang="en-US" sz="1800" b="1" kern="1200" dirty="0" smtClean="0"/>
            <a:t>- Multiple </a:t>
          </a:r>
          <a:r>
            <a:rPr lang="en-US" sz="1800" b="1" i="1" kern="1200" dirty="0" smtClean="0"/>
            <a:t>Flexible Models</a:t>
          </a:r>
          <a:endParaRPr lang="en-US" sz="1800" b="1" i="1" kern="1200" dirty="0"/>
        </a:p>
      </dsp:txBody>
      <dsp:txXfrm>
        <a:off x="5517011" y="203273"/>
        <a:ext cx="1897056" cy="14989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41A73-DD18-41C5-B29E-626A9066C112}">
      <dsp:nvSpPr>
        <dsp:cNvPr id="0" name=""/>
        <dsp:cNvSpPr/>
      </dsp:nvSpPr>
      <dsp:spPr>
        <a:xfrm>
          <a:off x="0" y="305109"/>
          <a:ext cx="8224309"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B032F1-F5E5-4DEB-9D36-28DBE2C02540}">
      <dsp:nvSpPr>
        <dsp:cNvPr id="0" name=""/>
        <dsp:cNvSpPr/>
      </dsp:nvSpPr>
      <dsp:spPr>
        <a:xfrm>
          <a:off x="411215" y="39429"/>
          <a:ext cx="5757016"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602" tIns="0" rIns="217602" bIns="0" numCol="1" spcCol="1270" anchor="ctr" anchorCtr="0">
          <a:noAutofit/>
        </a:bodyPr>
        <a:lstStyle/>
        <a:p>
          <a:pPr lvl="0" algn="ctr" defTabSz="800100">
            <a:lnSpc>
              <a:spcPct val="90000"/>
            </a:lnSpc>
            <a:spcBef>
              <a:spcPct val="0"/>
            </a:spcBef>
            <a:spcAft>
              <a:spcPct val="35000"/>
            </a:spcAft>
          </a:pPr>
          <a:r>
            <a:rPr lang="en-US" sz="1800" kern="1200" dirty="0" smtClean="0"/>
            <a:t>Computational expenses and inefficient for real time database search</a:t>
          </a:r>
          <a:endParaRPr lang="en-US" sz="1800" kern="1200" dirty="0"/>
        </a:p>
      </dsp:txBody>
      <dsp:txXfrm>
        <a:off x="437154" y="65368"/>
        <a:ext cx="5705138" cy="479482"/>
      </dsp:txXfrm>
    </dsp:sp>
    <dsp:sp modelId="{C33108DC-5BDF-4677-829D-4A4A26069FE6}">
      <dsp:nvSpPr>
        <dsp:cNvPr id="0" name=""/>
        <dsp:cNvSpPr/>
      </dsp:nvSpPr>
      <dsp:spPr>
        <a:xfrm>
          <a:off x="0" y="1121589"/>
          <a:ext cx="8224309"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C84822-6F39-490D-B099-5087F6FBCEEC}">
      <dsp:nvSpPr>
        <dsp:cNvPr id="0" name=""/>
        <dsp:cNvSpPr/>
      </dsp:nvSpPr>
      <dsp:spPr>
        <a:xfrm>
          <a:off x="411215" y="855909"/>
          <a:ext cx="5757016"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602" tIns="0" rIns="217602" bIns="0" numCol="1" spcCol="1270" anchor="ctr" anchorCtr="0">
          <a:noAutofit/>
        </a:bodyPr>
        <a:lstStyle/>
        <a:p>
          <a:pPr lvl="0" algn="ctr" defTabSz="800100">
            <a:lnSpc>
              <a:spcPct val="90000"/>
            </a:lnSpc>
            <a:spcBef>
              <a:spcPct val="0"/>
            </a:spcBef>
            <a:spcAft>
              <a:spcPct val="35000"/>
            </a:spcAft>
          </a:pPr>
          <a:r>
            <a:rPr lang="en-US" sz="1800" kern="1200" dirty="0" smtClean="0"/>
            <a:t>Global alignment </a:t>
          </a:r>
          <a:r>
            <a:rPr lang="en-US" sz="1800" b="1" u="sng" kern="1200" dirty="0" smtClean="0"/>
            <a:t>does not mean good local alignment</a:t>
          </a:r>
          <a:endParaRPr lang="en-US" sz="1800" u="sng" kern="1200" dirty="0"/>
        </a:p>
      </dsp:txBody>
      <dsp:txXfrm>
        <a:off x="437154" y="881848"/>
        <a:ext cx="5705138" cy="479482"/>
      </dsp:txXfrm>
    </dsp:sp>
    <dsp:sp modelId="{3254291D-DA0E-4B85-AC3A-989669514B01}">
      <dsp:nvSpPr>
        <dsp:cNvPr id="0" name=""/>
        <dsp:cNvSpPr/>
      </dsp:nvSpPr>
      <dsp:spPr>
        <a:xfrm>
          <a:off x="0" y="1938069"/>
          <a:ext cx="8224309"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53880A-B131-4E55-9EF1-171702E33327}">
      <dsp:nvSpPr>
        <dsp:cNvPr id="0" name=""/>
        <dsp:cNvSpPr/>
      </dsp:nvSpPr>
      <dsp:spPr>
        <a:xfrm>
          <a:off x="411215" y="1672389"/>
          <a:ext cx="5757016"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602" tIns="0" rIns="217602" bIns="0" numCol="1" spcCol="1270" anchor="ctr" anchorCtr="0">
          <a:noAutofit/>
        </a:bodyPr>
        <a:lstStyle/>
        <a:p>
          <a:pPr lvl="0" algn="ctr" defTabSz="800100">
            <a:lnSpc>
              <a:spcPct val="90000"/>
            </a:lnSpc>
            <a:spcBef>
              <a:spcPct val="0"/>
            </a:spcBef>
            <a:spcAft>
              <a:spcPct val="35000"/>
            </a:spcAft>
          </a:pPr>
          <a:r>
            <a:rPr lang="en-US" sz="1800" kern="1200" dirty="0" smtClean="0"/>
            <a:t>Lack of sequence information</a:t>
          </a:r>
          <a:endParaRPr lang="en-US" sz="1800" kern="1200" dirty="0"/>
        </a:p>
      </dsp:txBody>
      <dsp:txXfrm>
        <a:off x="437154" y="1698328"/>
        <a:ext cx="5705138" cy="479482"/>
      </dsp:txXfrm>
    </dsp:sp>
    <dsp:sp modelId="{BECF4A32-A680-4781-AB4D-406C0D0AC027}">
      <dsp:nvSpPr>
        <dsp:cNvPr id="0" name=""/>
        <dsp:cNvSpPr/>
      </dsp:nvSpPr>
      <dsp:spPr>
        <a:xfrm>
          <a:off x="0" y="2754549"/>
          <a:ext cx="8224309"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19BFA5-7A46-4ACE-A846-2BC217636D14}">
      <dsp:nvSpPr>
        <dsp:cNvPr id="0" name=""/>
        <dsp:cNvSpPr/>
      </dsp:nvSpPr>
      <dsp:spPr>
        <a:xfrm>
          <a:off x="411215" y="2488869"/>
          <a:ext cx="5757016"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602" tIns="0" rIns="217602" bIns="0" numCol="1" spcCol="1270" anchor="ctr" anchorCtr="0">
          <a:noAutofit/>
        </a:bodyPr>
        <a:lstStyle/>
        <a:p>
          <a:pPr lvl="0" algn="ctr" defTabSz="800100">
            <a:lnSpc>
              <a:spcPct val="90000"/>
            </a:lnSpc>
            <a:spcBef>
              <a:spcPct val="0"/>
            </a:spcBef>
            <a:spcAft>
              <a:spcPct val="35000"/>
            </a:spcAft>
          </a:pPr>
          <a:r>
            <a:rPr lang="en-US" sz="1800" kern="1200" dirty="0" smtClean="0"/>
            <a:t>Lack of scale sensitivity</a:t>
          </a:r>
          <a:endParaRPr lang="en-US" sz="1800" kern="1200" dirty="0"/>
        </a:p>
      </dsp:txBody>
      <dsp:txXfrm>
        <a:off x="437154" y="2514808"/>
        <a:ext cx="5705138" cy="479482"/>
      </dsp:txXfrm>
    </dsp:sp>
    <dsp:sp modelId="{4696030F-86B3-684E-801A-2AEA763C4658}">
      <dsp:nvSpPr>
        <dsp:cNvPr id="0" name=""/>
        <dsp:cNvSpPr/>
      </dsp:nvSpPr>
      <dsp:spPr>
        <a:xfrm>
          <a:off x="0" y="3571029"/>
          <a:ext cx="8224309" cy="4536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81BE13-6C62-7C44-AAB0-6711958B82E1}">
      <dsp:nvSpPr>
        <dsp:cNvPr id="0" name=""/>
        <dsp:cNvSpPr/>
      </dsp:nvSpPr>
      <dsp:spPr>
        <a:xfrm>
          <a:off x="411215" y="3305349"/>
          <a:ext cx="5757016" cy="53136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602" tIns="0" rIns="217602" bIns="0" numCol="1" spcCol="1270" anchor="ctr" anchorCtr="0">
          <a:noAutofit/>
        </a:bodyPr>
        <a:lstStyle/>
        <a:p>
          <a:pPr lvl="0" algn="ctr" defTabSz="800100">
            <a:lnSpc>
              <a:spcPct val="90000"/>
            </a:lnSpc>
            <a:spcBef>
              <a:spcPct val="0"/>
            </a:spcBef>
            <a:spcAft>
              <a:spcPct val="35000"/>
            </a:spcAft>
          </a:pPr>
          <a:r>
            <a:rPr lang="en-US" sz="1800" kern="1200" dirty="0" smtClean="0"/>
            <a:t>Sequential</a:t>
          </a:r>
          <a:endParaRPr lang="en-US" sz="1800" kern="1200" dirty="0"/>
        </a:p>
      </dsp:txBody>
      <dsp:txXfrm>
        <a:off x="437154" y="3331288"/>
        <a:ext cx="5705138"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F0990-CAFB-1749-9B6A-4CF7AD0FD6F1}">
      <dsp:nvSpPr>
        <dsp:cNvPr id="0" name=""/>
        <dsp:cNvSpPr/>
      </dsp:nvSpPr>
      <dsp:spPr>
        <a:xfrm>
          <a:off x="0" y="3569039"/>
          <a:ext cx="7886700" cy="78081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t>Poisson distribution to estimate the closeness of estimate and expected value using the prior knowledge</a:t>
          </a:r>
          <a:endParaRPr lang="en-US" sz="1800" kern="1200" dirty="0"/>
        </a:p>
      </dsp:txBody>
      <dsp:txXfrm>
        <a:off x="0" y="3569039"/>
        <a:ext cx="7886700" cy="780818"/>
      </dsp:txXfrm>
    </dsp:sp>
    <dsp:sp modelId="{F2B62170-98B0-214E-9FAD-EADADF09941A}">
      <dsp:nvSpPr>
        <dsp:cNvPr id="0" name=""/>
        <dsp:cNvSpPr/>
      </dsp:nvSpPr>
      <dsp:spPr>
        <a:xfrm rot="10800000">
          <a:off x="0" y="2379853"/>
          <a:ext cx="7886700" cy="1200899"/>
        </a:xfrm>
        <a:prstGeom prst="upArrowCallou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t>Establish statistical significance using Extreme value deviation or Normal distribution</a:t>
          </a:r>
          <a:endParaRPr lang="en-US" sz="1800" kern="1200" dirty="0"/>
        </a:p>
      </dsp:txBody>
      <dsp:txXfrm rot="10800000">
        <a:off x="0" y="2379853"/>
        <a:ext cx="7886700" cy="780308"/>
      </dsp:txXfrm>
    </dsp:sp>
    <dsp:sp modelId="{16BC9DB7-4E12-944C-9C8C-006E40145C75}">
      <dsp:nvSpPr>
        <dsp:cNvPr id="0" name=""/>
        <dsp:cNvSpPr/>
      </dsp:nvSpPr>
      <dsp:spPr>
        <a:xfrm rot="10800000">
          <a:off x="0" y="1190666"/>
          <a:ext cx="7886700" cy="1200899"/>
        </a:xfrm>
        <a:prstGeom prst="upArrowCallou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t>To address this concern: Unrelated sequence with less than 40% known homology is utilized</a:t>
          </a:r>
          <a:endParaRPr lang="en-US" sz="1800" kern="1200" dirty="0"/>
        </a:p>
      </dsp:txBody>
      <dsp:txXfrm rot="10800000">
        <a:off x="0" y="1190666"/>
        <a:ext cx="7886700" cy="780308"/>
      </dsp:txXfrm>
    </dsp:sp>
    <dsp:sp modelId="{319C74CB-5278-6348-9F2E-A38402E2F339}">
      <dsp:nvSpPr>
        <dsp:cNvPr id="0" name=""/>
        <dsp:cNvSpPr/>
      </dsp:nvSpPr>
      <dsp:spPr>
        <a:xfrm rot="10800000">
          <a:off x="0" y="1479"/>
          <a:ext cx="7886700" cy="1200899"/>
        </a:xfrm>
        <a:prstGeom prst="upArrowCallou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t>High similarity reflects common ancestry (homology)  or convergence to a similar structure from independent origin ( analogy)</a:t>
          </a:r>
          <a:endParaRPr lang="en-US" sz="1800" kern="1200" dirty="0"/>
        </a:p>
      </dsp:txBody>
      <dsp:txXfrm rot="10800000">
        <a:off x="0" y="1479"/>
        <a:ext cx="7886700" cy="780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C6A1C-E2AD-AB46-B5B1-BE979C87B9CD}">
      <dsp:nvSpPr>
        <dsp:cNvPr id="0" name=""/>
        <dsp:cNvSpPr/>
      </dsp:nvSpPr>
      <dsp:spPr>
        <a:xfrm>
          <a:off x="0" y="163268"/>
          <a:ext cx="7886700" cy="1216800"/>
        </a:xfrm>
        <a:prstGeom prst="roundRect">
          <a:avLst/>
        </a:prstGeom>
        <a:solidFill>
          <a:srgbClr val="FFFFFF"/>
        </a:solidFill>
        <a:ln>
          <a:solidFill>
            <a:srgbClr val="0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t>Reference frame transformation</a:t>
          </a:r>
          <a:endParaRPr lang="en-US" sz="3200" kern="1200" dirty="0"/>
        </a:p>
      </dsp:txBody>
      <dsp:txXfrm>
        <a:off x="59399" y="222667"/>
        <a:ext cx="7767902" cy="1098002"/>
      </dsp:txXfrm>
    </dsp:sp>
    <dsp:sp modelId="{DDFB9A73-617E-7241-A457-AB4C188C164B}">
      <dsp:nvSpPr>
        <dsp:cNvPr id="0" name=""/>
        <dsp:cNvSpPr/>
      </dsp:nvSpPr>
      <dsp:spPr>
        <a:xfrm>
          <a:off x="0" y="1567269"/>
          <a:ext cx="7886700" cy="1216800"/>
        </a:xfrm>
        <a:prstGeom prst="roundRect">
          <a:avLst/>
        </a:prstGeom>
        <a:noFill/>
        <a:ln>
          <a:solidFill>
            <a:srgbClr val="0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t>Residue information</a:t>
          </a:r>
          <a:endParaRPr lang="en-US" sz="3200" kern="1200" dirty="0"/>
        </a:p>
      </dsp:txBody>
      <dsp:txXfrm>
        <a:off x="59399" y="1626668"/>
        <a:ext cx="7767902" cy="1098002"/>
      </dsp:txXfrm>
    </dsp:sp>
    <dsp:sp modelId="{6675C380-EC8E-7947-B2FE-D26D805D1246}">
      <dsp:nvSpPr>
        <dsp:cNvPr id="0" name=""/>
        <dsp:cNvSpPr/>
      </dsp:nvSpPr>
      <dsp:spPr>
        <a:xfrm>
          <a:off x="0" y="2971269"/>
          <a:ext cx="7886700" cy="1216800"/>
        </a:xfrm>
        <a:prstGeom prst="roundRect">
          <a:avLst/>
        </a:prstGeom>
        <a:noFill/>
        <a:ln>
          <a:solidFill>
            <a:srgbClr val="00000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kern="1200" dirty="0" smtClean="0"/>
            <a:t>Non-Sequential Local comparisons</a:t>
          </a:r>
          <a:endParaRPr lang="en-US" sz="3200" kern="1200" dirty="0"/>
        </a:p>
      </dsp:txBody>
      <dsp:txXfrm>
        <a:off x="59399" y="3030668"/>
        <a:ext cx="7767902"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736C8-6D60-4B6D-BE03-EEEEBE7E5B97}">
      <dsp:nvSpPr>
        <dsp:cNvPr id="0" name=""/>
        <dsp:cNvSpPr/>
      </dsp:nvSpPr>
      <dsp:spPr>
        <a:xfrm>
          <a:off x="0" y="523043"/>
          <a:ext cx="7886700" cy="155902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Equal width/range was </a:t>
          </a:r>
          <a:r>
            <a:rPr lang="en-US" sz="2800" b="1" i="1" kern="1200" dirty="0" smtClean="0"/>
            <a:t>inconsistent</a:t>
          </a:r>
          <a:r>
            <a:rPr lang="en-US" sz="2800" kern="1200" dirty="0" smtClean="0"/>
            <a:t> with the angle and length distribution of TSR in </a:t>
          </a:r>
          <a:r>
            <a:rPr lang="de-DE" sz="2800" kern="1200" dirty="0" smtClean="0"/>
            <a:t>3-D</a:t>
          </a:r>
          <a:endParaRPr lang="en-US" sz="2800" kern="1200" dirty="0"/>
        </a:p>
      </dsp:txBody>
      <dsp:txXfrm>
        <a:off x="76105" y="599148"/>
        <a:ext cx="7734490" cy="1406815"/>
      </dsp:txXfrm>
    </dsp:sp>
    <dsp:sp modelId="{512E33AB-FD49-495F-9247-BD53551C076F}">
      <dsp:nvSpPr>
        <dsp:cNvPr id="0" name=""/>
        <dsp:cNvSpPr/>
      </dsp:nvSpPr>
      <dsp:spPr>
        <a:xfrm>
          <a:off x="0" y="2269269"/>
          <a:ext cx="7886700" cy="155902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To prevent mis-assignment of patch to a key </a:t>
          </a:r>
          <a:r>
            <a:rPr lang="en-US" sz="2800" b="1" u="sng" kern="1200" dirty="0" smtClean="0"/>
            <a:t>Adaptive unsupervised Iterative Discretization </a:t>
          </a:r>
          <a:r>
            <a:rPr lang="en-US" sz="2800" b="0" u="none" kern="1200" dirty="0" smtClean="0"/>
            <a:t>technique proposed for discretization</a:t>
          </a:r>
          <a:r>
            <a:rPr lang="en-US" sz="2800" kern="1200" dirty="0" smtClean="0"/>
            <a:t> </a:t>
          </a:r>
          <a:endParaRPr lang="en-US" sz="2800" kern="1200" dirty="0"/>
        </a:p>
      </dsp:txBody>
      <dsp:txXfrm>
        <a:off x="76105" y="2345374"/>
        <a:ext cx="7734490" cy="14068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6958E6-A4A3-1B43-937A-B09C8EB18BD3}" type="datetimeFigureOut">
              <a:rPr lang="en-US" smtClean="0"/>
              <a:t>4/3/17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089FAB-DBD6-6548-980F-18516BA150DF}" type="slidenum">
              <a:rPr lang="en-US" smtClean="0"/>
              <a:t>‹#›</a:t>
            </a:fld>
            <a:endParaRPr lang="en-US" dirty="0"/>
          </a:p>
        </p:txBody>
      </p:sp>
    </p:spTree>
    <p:extLst>
      <p:ext uri="{BB962C8B-B14F-4D97-AF65-F5344CB8AC3E}">
        <p14:creationId xmlns:p14="http://schemas.microsoft.com/office/powerpoint/2010/main" val="4480427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4485C-0478-4D81-A41D-0DFF241FDA2E}" type="datetimeFigureOut">
              <a:rPr lang="en-US" smtClean="0"/>
              <a:pPr/>
              <a:t>4/3/17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CAD7C-B16B-445C-8877-11F490C7DBFE}" type="slidenum">
              <a:rPr lang="en-US" smtClean="0"/>
              <a:pPr/>
              <a:t>‹#›</a:t>
            </a:fld>
            <a:endParaRPr lang="en-US" dirty="0"/>
          </a:p>
        </p:txBody>
      </p:sp>
    </p:spTree>
    <p:extLst>
      <p:ext uri="{BB962C8B-B14F-4D97-AF65-F5344CB8AC3E}">
        <p14:creationId xmlns:p14="http://schemas.microsoft.com/office/powerpoint/2010/main" val="6626677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Why is it useful..</a:t>
            </a:r>
            <a:r>
              <a:rPr lang="en-US" baseline="0" dirty="0" smtClean="0"/>
              <a:t> Medicines have a pathway and their functionality can be well determined by knowing the function of proteins they interact with</a:t>
            </a:r>
            <a:endParaRPr lang="en-US" dirty="0"/>
          </a:p>
        </p:txBody>
      </p:sp>
      <p:sp>
        <p:nvSpPr>
          <p:cNvPr id="4" name="Slide Number Placeholder 3"/>
          <p:cNvSpPr>
            <a:spLocks noGrp="1"/>
          </p:cNvSpPr>
          <p:nvPr>
            <p:ph type="sldNum" sz="quarter" idx="10"/>
          </p:nvPr>
        </p:nvSpPr>
        <p:spPr/>
        <p:txBody>
          <a:bodyPr/>
          <a:lstStyle/>
          <a:p>
            <a:fld id="{90F2091F-F982-486E-834F-CE8C4F4C0A4E}" type="slidenum">
              <a:rPr lang="en-US" smtClean="0"/>
              <a:pPr/>
              <a:t>8</a:t>
            </a:fld>
            <a:endParaRPr lang="en-US" dirty="0"/>
          </a:p>
        </p:txBody>
      </p:sp>
    </p:spTree>
    <p:extLst>
      <p:ext uri="{BB962C8B-B14F-4D97-AF65-F5344CB8AC3E}">
        <p14:creationId xmlns:p14="http://schemas.microsoft.com/office/powerpoint/2010/main" val="3614273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52</a:t>
            </a:fld>
            <a:endParaRPr lang="en-US" dirty="0"/>
          </a:p>
        </p:txBody>
      </p:sp>
    </p:spTree>
    <p:extLst>
      <p:ext uri="{BB962C8B-B14F-4D97-AF65-F5344CB8AC3E}">
        <p14:creationId xmlns:p14="http://schemas.microsoft.com/office/powerpoint/2010/main" val="3315630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 aspartic acid, G=glycine, F=phenylalanine</a:t>
            </a:r>
          </a:p>
          <a:p>
            <a:r>
              <a:rPr lang="en-US" dirty="0" smtClean="0"/>
              <a:t>Keys of same motifs that</a:t>
            </a:r>
            <a:r>
              <a:rPr lang="en-US" baseline="0" dirty="0" smtClean="0"/>
              <a:t> are structurally conserved are expected to follow a distribution. We found that DFG has a low mean absolute deviation of [1,2] for both homologous and non homologous protein kinases.</a:t>
            </a:r>
            <a:endParaRPr lang="en-US" dirty="0"/>
          </a:p>
        </p:txBody>
      </p:sp>
      <p:sp>
        <p:nvSpPr>
          <p:cNvPr id="4" name="Slide Number Placeholder 3"/>
          <p:cNvSpPr>
            <a:spLocks noGrp="1"/>
          </p:cNvSpPr>
          <p:nvPr>
            <p:ph type="sldNum" sz="quarter" idx="10"/>
          </p:nvPr>
        </p:nvSpPr>
        <p:spPr/>
        <p:txBody>
          <a:bodyPr/>
          <a:lstStyle/>
          <a:p>
            <a:fld id="{90F2091F-F982-486E-834F-CE8C4F4C0A4E}" type="slidenum">
              <a:rPr lang="en-US" smtClean="0"/>
              <a:pPr/>
              <a:t>54</a:t>
            </a:fld>
            <a:endParaRPr lang="en-US" dirty="0"/>
          </a:p>
        </p:txBody>
      </p:sp>
    </p:spTree>
    <p:extLst>
      <p:ext uri="{BB962C8B-B14F-4D97-AF65-F5344CB8AC3E}">
        <p14:creationId xmlns:p14="http://schemas.microsoft.com/office/powerpoint/2010/main" val="805888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DFG in Sequence alignment</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55</a:t>
            </a:fld>
            <a:endParaRPr lang="en-US" dirty="0"/>
          </a:p>
        </p:txBody>
      </p:sp>
    </p:spTree>
    <p:extLst>
      <p:ext uri="{BB962C8B-B14F-4D97-AF65-F5344CB8AC3E}">
        <p14:creationId xmlns:p14="http://schemas.microsoft.com/office/powerpoint/2010/main" val="206226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motif discovered</a:t>
            </a:r>
            <a:r>
              <a:rPr lang="en-US" baseline="0" dirty="0" smtClean="0"/>
              <a:t> in sequence as well as structure using TSR 3-D structural fingerprint</a:t>
            </a:r>
          </a:p>
          <a:p>
            <a:r>
              <a:rPr lang="en-US" baseline="0" dirty="0" smtClean="0"/>
              <a:t>Here (x) can be any other amino acid</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56</a:t>
            </a:fld>
            <a:endParaRPr lang="en-US" dirty="0"/>
          </a:p>
        </p:txBody>
      </p:sp>
    </p:spTree>
    <p:extLst>
      <p:ext uri="{BB962C8B-B14F-4D97-AF65-F5344CB8AC3E}">
        <p14:creationId xmlns:p14="http://schemas.microsoft.com/office/powerpoint/2010/main" val="175493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seen in the sequence</a:t>
            </a:r>
            <a:r>
              <a:rPr lang="en-US" baseline="0" dirty="0" smtClean="0"/>
              <a:t> alignment.</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57</a:t>
            </a:fld>
            <a:endParaRPr lang="en-US" dirty="0"/>
          </a:p>
        </p:txBody>
      </p:sp>
    </p:spTree>
    <p:extLst>
      <p:ext uri="{BB962C8B-B14F-4D97-AF65-F5344CB8AC3E}">
        <p14:creationId xmlns:p14="http://schemas.microsoft.com/office/powerpoint/2010/main" val="2918642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lower figure shows the structural</a:t>
            </a:r>
            <a:r>
              <a:rPr lang="en-US" baseline="0" dirty="0" smtClean="0"/>
              <a:t> motif as seen after zooming in. It can be seen that the two sub-structures are  very similar in the 3-D space. </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63</a:t>
            </a:fld>
            <a:endParaRPr lang="en-US" dirty="0"/>
          </a:p>
        </p:txBody>
      </p:sp>
    </p:spTree>
    <p:extLst>
      <p:ext uri="{BB962C8B-B14F-4D97-AF65-F5344CB8AC3E}">
        <p14:creationId xmlns:p14="http://schemas.microsoft.com/office/powerpoint/2010/main" val="76967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describes the common automatic protein structure classification system. Most of these systems use Multiclass classification systems. They ignore the inherent hierarchical nature of protein structure.</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69</a:t>
            </a:fld>
            <a:endParaRPr lang="en-US" dirty="0"/>
          </a:p>
        </p:txBody>
      </p:sp>
    </p:spTree>
    <p:extLst>
      <p:ext uri="{BB962C8B-B14F-4D97-AF65-F5344CB8AC3E}">
        <p14:creationId xmlns:p14="http://schemas.microsoft.com/office/powerpoint/2010/main" val="1281111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a:t>
            </a:r>
            <a:r>
              <a:rPr lang="en-US" baseline="0" dirty="0" smtClean="0"/>
              <a:t> implementation</a:t>
            </a:r>
            <a:r>
              <a:rPr lang="en-US" dirty="0" smtClean="0"/>
              <a:t> multiclass classifier</a:t>
            </a:r>
            <a:r>
              <a:rPr lang="en-US" baseline="0" dirty="0" smtClean="0"/>
              <a:t> can also be considered similar to flat classification. </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70</a:t>
            </a:fld>
            <a:endParaRPr lang="en-US" dirty="0"/>
          </a:p>
        </p:txBody>
      </p:sp>
    </p:spTree>
    <p:extLst>
      <p:ext uri="{BB962C8B-B14F-4D97-AF65-F5344CB8AC3E}">
        <p14:creationId xmlns:p14="http://schemas.microsoft.com/office/powerpoint/2010/main" val="248571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lower figure shows the structural</a:t>
            </a:r>
            <a:r>
              <a:rPr lang="en-US" baseline="0" dirty="0" smtClean="0"/>
              <a:t> motif as seen after zooming in. It can be seen that the two sub-structures are  very similar in the 3-D space. </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78</a:t>
            </a:fld>
            <a:endParaRPr lang="en-US" dirty="0"/>
          </a:p>
        </p:txBody>
      </p:sp>
    </p:spTree>
    <p:extLst>
      <p:ext uri="{BB962C8B-B14F-4D97-AF65-F5344CB8AC3E}">
        <p14:creationId xmlns:p14="http://schemas.microsoft.com/office/powerpoint/2010/main" val="76967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smtClean="0"/>
              <a:t>Range of structure far more constrained due to chemical and physical forces</a:t>
            </a:r>
          </a:p>
          <a:p>
            <a:pPr marL="514350" indent="-514350">
              <a:buFont typeface="+mj-lt"/>
              <a:buAutoNum type="arabicPeriod"/>
            </a:pPr>
            <a:r>
              <a:rPr lang="en-US" dirty="0" smtClean="0"/>
              <a:t>No definition of an optimal 3D alignment</a:t>
            </a:r>
          </a:p>
          <a:p>
            <a:pPr marL="514350" indent="-514350">
              <a:buFont typeface="+mj-lt"/>
              <a:buAutoNum type="arabicPeriod"/>
            </a:pPr>
            <a:r>
              <a:rPr lang="en-US" dirty="0" smtClean="0"/>
              <a:t>Random protein structure definition is not clear</a:t>
            </a:r>
          </a:p>
          <a:p>
            <a:pPr marL="514350" indent="-514350">
              <a:buFont typeface="+mj-lt"/>
              <a:buAutoNum type="arabicPeriod"/>
            </a:pPr>
            <a:r>
              <a:rPr lang="en-US" dirty="0" smtClean="0"/>
              <a:t>Difficulty to compare totally different protein structures</a:t>
            </a:r>
          </a:p>
          <a:p>
            <a:pPr marL="514350" indent="-514350">
              <a:buFont typeface="+mj-lt"/>
              <a:buAutoNum type="arabicPeriod"/>
            </a:pPr>
            <a:r>
              <a:rPr lang="en-US" dirty="0" smtClean="0"/>
              <a:t>Homology or analogy</a:t>
            </a:r>
          </a:p>
          <a:p>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10</a:t>
            </a:fld>
            <a:endParaRPr lang="en-US" dirty="0"/>
          </a:p>
        </p:txBody>
      </p:sp>
    </p:spTree>
    <p:extLst>
      <p:ext uri="{BB962C8B-B14F-4D97-AF65-F5344CB8AC3E}">
        <p14:creationId xmlns:p14="http://schemas.microsoft.com/office/powerpoint/2010/main" val="302486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X,y,z coordinates for Centroid of amino acids</a:t>
            </a:r>
            <a:r>
              <a:rPr lang="en-US" baseline="0" dirty="0" smtClean="0"/>
              <a:t> are represented by c-alpha atom</a:t>
            </a:r>
            <a:endParaRPr lang="en-US" dirty="0"/>
          </a:p>
        </p:txBody>
      </p:sp>
      <p:sp>
        <p:nvSpPr>
          <p:cNvPr id="4" name="Slide Number Placeholder 3"/>
          <p:cNvSpPr>
            <a:spLocks noGrp="1"/>
          </p:cNvSpPr>
          <p:nvPr>
            <p:ph type="sldNum" sz="quarter" idx="10"/>
          </p:nvPr>
        </p:nvSpPr>
        <p:spPr/>
        <p:txBody>
          <a:bodyPr/>
          <a:lstStyle/>
          <a:p>
            <a:fld id="{90F2091F-F982-486E-834F-CE8C4F4C0A4E}" type="slidenum">
              <a:rPr lang="en-US" smtClean="0"/>
              <a:pPr/>
              <a:t>12</a:t>
            </a:fld>
            <a:endParaRPr lang="en-US" dirty="0"/>
          </a:p>
        </p:txBody>
      </p:sp>
    </p:spTree>
    <p:extLst>
      <p:ext uri="{BB962C8B-B14F-4D97-AF65-F5344CB8AC3E}">
        <p14:creationId xmlns:p14="http://schemas.microsoft.com/office/powerpoint/2010/main" val="122455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get the coordinates in</a:t>
            </a:r>
            <a:r>
              <a:rPr lang="en-US" baseline="0" dirty="0" smtClean="0"/>
              <a:t> the atoms of proteins?</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15</a:t>
            </a:fld>
            <a:endParaRPr lang="en-US" dirty="0"/>
          </a:p>
        </p:txBody>
      </p:sp>
    </p:spTree>
    <p:extLst>
      <p:ext uri="{BB962C8B-B14F-4D97-AF65-F5344CB8AC3E}">
        <p14:creationId xmlns:p14="http://schemas.microsoft.com/office/powerpoint/2010/main" val="288245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models of</a:t>
            </a:r>
            <a:r>
              <a:rPr lang="en-US" baseline="0" dirty="0" smtClean="0"/>
              <a:t> the same protein chain. They should have very same coordinates. But as we can see that is not true.</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16</a:t>
            </a:fld>
            <a:endParaRPr lang="en-US" dirty="0"/>
          </a:p>
        </p:txBody>
      </p:sp>
    </p:spTree>
    <p:extLst>
      <p:ext uri="{BB962C8B-B14F-4D97-AF65-F5344CB8AC3E}">
        <p14:creationId xmlns:p14="http://schemas.microsoft.com/office/powerpoint/2010/main" val="220698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One of</a:t>
            </a:r>
            <a:r>
              <a:rPr lang="en-US" baseline="0" dirty="0" smtClean="0"/>
              <a:t> the two broad classes of alignment based protein structure comparison methods is inter atomic distance based method</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Another</a:t>
            </a:r>
            <a:r>
              <a:rPr lang="en-US" baseline="0" dirty="0" smtClean="0"/>
              <a:t> alignment based method is intra-atomic distance based method. This method finds distance between all the atoms of the protein with respect to the seed element. Then find the similar sub matrices across the various structures.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Sequence</a:t>
            </a:r>
            <a:r>
              <a:rPr lang="en-US" baseline="0" dirty="0" smtClean="0"/>
              <a:t> forms the backbone of the tertiary structure and should not be ignored. </a:t>
            </a:r>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27</a:t>
            </a:fld>
            <a:endParaRPr lang="en-US" dirty="0"/>
          </a:p>
        </p:txBody>
      </p:sp>
    </p:spTree>
    <p:extLst>
      <p:ext uri="{BB962C8B-B14F-4D97-AF65-F5344CB8AC3E}">
        <p14:creationId xmlns:p14="http://schemas.microsoft.com/office/powerpoint/2010/main" val="4084470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Theta</a:t>
            </a:r>
            <a:r>
              <a:rPr lang="en-US" baseline="0" dirty="0" smtClean="0"/>
              <a:t> and Length represent the Tertiary or 3d structure.</a:t>
            </a:r>
          </a:p>
          <a:p>
            <a:r>
              <a:rPr lang="en-US" baseline="0" dirty="0" smtClean="0"/>
              <a:t>Labels are primary structure formed by the amino acid residues. </a:t>
            </a:r>
          </a:p>
          <a:p>
            <a:endParaRPr lang="en-US" dirty="0"/>
          </a:p>
        </p:txBody>
      </p:sp>
      <p:sp>
        <p:nvSpPr>
          <p:cNvPr id="4" name="Slide Number Placeholder 3"/>
          <p:cNvSpPr>
            <a:spLocks noGrp="1"/>
          </p:cNvSpPr>
          <p:nvPr>
            <p:ph type="sldNum" sz="quarter" idx="10"/>
          </p:nvPr>
        </p:nvSpPr>
        <p:spPr/>
        <p:txBody>
          <a:bodyPr/>
          <a:lstStyle/>
          <a:p>
            <a:fld id="{CB0CAD7C-B16B-445C-8877-11F490C7DBFE}" type="slidenum">
              <a:rPr lang="en-US" smtClean="0"/>
              <a:pPr/>
              <a:t>38</a:t>
            </a:fld>
            <a:endParaRPr lang="en-US" dirty="0"/>
          </a:p>
        </p:txBody>
      </p:sp>
    </p:spTree>
    <p:extLst>
      <p:ext uri="{BB962C8B-B14F-4D97-AF65-F5344CB8AC3E}">
        <p14:creationId xmlns:p14="http://schemas.microsoft.com/office/powerpoint/2010/main" val="31381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5E808D5-CD32-734C-9E10-2C8A01D595E5}"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228972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F6F0CC-660F-9A44-B98C-20C17913920F}"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29622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756CFA-F735-7844-B4A9-AEFBF3F05ACE}"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347910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F31EB4-1206-3C4B-B125-66591B6648AF}"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320292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218D64-BEFE-FA4E-B57C-34DAD091251A}"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11784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E853E0-AE98-B44A-A758-0A727F032C1A}" type="datetime1">
              <a:rPr lang="en-US" smtClean="0"/>
              <a:t>4/3/17</a:t>
            </a:fld>
            <a:endParaRPr lang="en-US" dirty="0"/>
          </a:p>
        </p:txBody>
      </p:sp>
      <p:sp>
        <p:nvSpPr>
          <p:cNvPr id="6" name="Footer Placeholder 5"/>
          <p:cNvSpPr>
            <a:spLocks noGrp="1"/>
          </p:cNvSpPr>
          <p:nvPr>
            <p:ph type="ftr" sz="quarter" idx="11"/>
          </p:nvPr>
        </p:nvSpPr>
        <p:spPr/>
        <p:txBody>
          <a:bodyPr/>
          <a:lstStyle/>
          <a:p>
            <a:r>
              <a:rPr lang="en-US" dirty="0" smtClean="0"/>
              <a:t>The Center for Advanced Computer Studies</a:t>
            </a:r>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60068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0058E9-833D-C84D-875B-7E34EF7D3198}" type="datetime1">
              <a:rPr lang="en-US" smtClean="0"/>
              <a:t>4/3/17</a:t>
            </a:fld>
            <a:endParaRPr lang="en-US" dirty="0"/>
          </a:p>
        </p:txBody>
      </p:sp>
      <p:sp>
        <p:nvSpPr>
          <p:cNvPr id="8" name="Footer Placeholder 7"/>
          <p:cNvSpPr>
            <a:spLocks noGrp="1"/>
          </p:cNvSpPr>
          <p:nvPr>
            <p:ph type="ftr" sz="quarter" idx="11"/>
          </p:nvPr>
        </p:nvSpPr>
        <p:spPr/>
        <p:txBody>
          <a:bodyPr/>
          <a:lstStyle/>
          <a:p>
            <a:r>
              <a:rPr lang="en-US" dirty="0" smtClean="0"/>
              <a:t>The Center for Advanced Computer Studies</a:t>
            </a:r>
            <a:endParaRPr lang="en-US" dirty="0"/>
          </a:p>
        </p:txBody>
      </p:sp>
      <p:sp>
        <p:nvSpPr>
          <p:cNvPr id="9" name="Slide Number Placeholder 8"/>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4030326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EF45E-3F7D-7640-80A3-E6D0DB337923}" type="datetime1">
              <a:rPr lang="en-US" smtClean="0"/>
              <a:t>4/3/17</a:t>
            </a:fld>
            <a:endParaRPr lang="en-US" dirty="0"/>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5" name="Slide Number Placeholder 4"/>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185494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882D4B-7682-3C4B-A408-BE184E6CF57E}" type="datetime1">
              <a:rPr lang="en-US" smtClean="0"/>
              <a:t>4/3/17</a:t>
            </a:fld>
            <a:endParaRPr lang="en-US"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4" name="Slide Number Placeholder 3"/>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74273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BDA0B4-BDF7-764B-8699-06797A888248}" type="datetime1">
              <a:rPr lang="en-US" smtClean="0"/>
              <a:t>4/3/17</a:t>
            </a:fld>
            <a:endParaRPr lang="en-US" dirty="0"/>
          </a:p>
        </p:txBody>
      </p:sp>
      <p:sp>
        <p:nvSpPr>
          <p:cNvPr id="6" name="Footer Placeholder 5"/>
          <p:cNvSpPr>
            <a:spLocks noGrp="1"/>
          </p:cNvSpPr>
          <p:nvPr>
            <p:ph type="ftr" sz="quarter" idx="11"/>
          </p:nvPr>
        </p:nvSpPr>
        <p:spPr/>
        <p:txBody>
          <a:bodyPr/>
          <a:lstStyle/>
          <a:p>
            <a:r>
              <a:rPr lang="en-US" dirty="0" smtClean="0"/>
              <a:t>The Center for Advanced Computer Studies</a:t>
            </a:r>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2242365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AF809F-7C5B-4147-80D8-2C671DD00664}" type="datetime1">
              <a:rPr lang="en-US" smtClean="0"/>
              <a:t>4/3/17</a:t>
            </a:fld>
            <a:endParaRPr lang="en-US" dirty="0"/>
          </a:p>
        </p:txBody>
      </p:sp>
      <p:sp>
        <p:nvSpPr>
          <p:cNvPr id="6" name="Footer Placeholder 5"/>
          <p:cNvSpPr>
            <a:spLocks noGrp="1"/>
          </p:cNvSpPr>
          <p:nvPr>
            <p:ph type="ftr" sz="quarter" idx="11"/>
          </p:nvPr>
        </p:nvSpPr>
        <p:spPr/>
        <p:txBody>
          <a:bodyPr/>
          <a:lstStyle/>
          <a:p>
            <a:r>
              <a:rPr lang="en-US" dirty="0" smtClean="0"/>
              <a:t>The Center for Advanced Computer Studies</a:t>
            </a:r>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42102900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705A-B607-4143-9749-332E75662B83}" type="datetime1">
              <a:rPr lang="en-US" smtClean="0"/>
              <a:t>4/3/17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The Center for Advanced Computer Studies</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D904C-D1DC-4FA1-992A-F40497B59867}" type="slidenum">
              <a:rPr lang="en-US" smtClean="0"/>
              <a:pPr/>
              <a:t>‹#›</a:t>
            </a:fld>
            <a:endParaRPr lang="en-US" dirty="0"/>
          </a:p>
        </p:txBody>
      </p:sp>
    </p:spTree>
    <p:extLst>
      <p:ext uri="{BB962C8B-B14F-4D97-AF65-F5344CB8AC3E}">
        <p14:creationId xmlns:p14="http://schemas.microsoft.com/office/powerpoint/2010/main" val="947708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tiff"/></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331.png"/></Relationships>
</file>

<file path=ppt/slides/_rels/slide63.xml.rels><?xml version="1.0" encoding="UTF-8" standalone="yes"?>
<Relationships xmlns="http://schemas.openxmlformats.org/package/2006/relationships"><Relationship Id="rId3" Type="http://schemas.openxmlformats.org/officeDocument/2006/relationships/image" Target="../media/image28.tif"/><Relationship Id="rId4" Type="http://schemas.openxmlformats.org/officeDocument/2006/relationships/image" Target="../media/image29.tif"/><Relationship Id="rId5" Type="http://schemas.openxmlformats.org/officeDocument/2006/relationships/image" Target="../media/image30.tif"/><Relationship Id="rId6" Type="http://schemas.openxmlformats.org/officeDocument/2006/relationships/image" Target="../media/image31.t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4.xml.rels><?xml version="1.0" encoding="UTF-8" standalone="yes"?>
<Relationships xmlns="http://schemas.openxmlformats.org/package/2006/relationships"><Relationship Id="rId3" Type="http://schemas.openxmlformats.org/officeDocument/2006/relationships/image" Target="../media/image33.tif"/><Relationship Id="rId4" Type="http://schemas.openxmlformats.org/officeDocument/2006/relationships/image" Target="../media/image34.tif"/><Relationship Id="rId5" Type="http://schemas.openxmlformats.org/officeDocument/2006/relationships/image" Target="../media/image35.tif"/><Relationship Id="rId1" Type="http://schemas.openxmlformats.org/officeDocument/2006/relationships/slideLayout" Target="../slideLayouts/slideLayout6.xml"/><Relationship Id="rId2" Type="http://schemas.openxmlformats.org/officeDocument/2006/relationships/image" Target="../media/image32.t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331.png"/></Relationships>
</file>

<file path=ppt/slides/_rels/slide78.xml.rels><?xml version="1.0" encoding="UTF-8" standalone="yes"?>
<Relationships xmlns="http://schemas.openxmlformats.org/package/2006/relationships"><Relationship Id="rId3" Type="http://schemas.openxmlformats.org/officeDocument/2006/relationships/image" Target="../media/image28.tif"/><Relationship Id="rId4" Type="http://schemas.openxmlformats.org/officeDocument/2006/relationships/image" Target="../media/image29.tif"/><Relationship Id="rId5" Type="http://schemas.openxmlformats.org/officeDocument/2006/relationships/image" Target="../media/image30.tif"/><Relationship Id="rId6" Type="http://schemas.openxmlformats.org/officeDocument/2006/relationships/image" Target="../media/image31.t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9.xml.rels><?xml version="1.0" encoding="UTF-8" standalone="yes"?>
<Relationships xmlns="http://schemas.openxmlformats.org/package/2006/relationships"><Relationship Id="rId3" Type="http://schemas.openxmlformats.org/officeDocument/2006/relationships/image" Target="../media/image33.tif"/><Relationship Id="rId4" Type="http://schemas.openxmlformats.org/officeDocument/2006/relationships/image" Target="../media/image34.tif"/><Relationship Id="rId5" Type="http://schemas.openxmlformats.org/officeDocument/2006/relationships/image" Target="../media/image35.tif"/><Relationship Id="rId1" Type="http://schemas.openxmlformats.org/officeDocument/2006/relationships/slideLayout" Target="../slideLayouts/slideLayout6.xml"/><Relationship Id="rId2" Type="http://schemas.openxmlformats.org/officeDocument/2006/relationships/image" Target="../media/image32.ti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ln w="28575">
            <a:solidFill>
              <a:schemeClr val="accent1">
                <a:lumMod val="75000"/>
              </a:schemeClr>
            </a:solidFill>
          </a:ln>
        </p:spPr>
        <p:txBody>
          <a:bodyPr>
            <a:normAutofit fontScale="90000"/>
          </a:bodyPr>
          <a:lstStyle/>
          <a:p>
            <a:r>
              <a:rPr lang="en-US" sz="4800" dirty="0"/>
              <a:t>Protein 3-D Structure Representation for Alignment-Free Comparison and Structural Motif Discovery of Proteins </a:t>
            </a:r>
            <a:endParaRPr lang="en-US" sz="4800" b="1" dirty="0"/>
          </a:p>
        </p:txBody>
      </p:sp>
      <p:sp>
        <p:nvSpPr>
          <p:cNvPr id="3" name="Subtitle 2"/>
          <p:cNvSpPr>
            <a:spLocks noGrp="1"/>
          </p:cNvSpPr>
          <p:nvPr>
            <p:ph type="subTitle" idx="1"/>
          </p:nvPr>
        </p:nvSpPr>
        <p:spPr>
          <a:xfrm>
            <a:off x="1143000" y="4231429"/>
            <a:ext cx="6858000" cy="1938461"/>
          </a:xfrm>
          <a:solidFill>
            <a:schemeClr val="accent1">
              <a:lumMod val="20000"/>
              <a:lumOff val="80000"/>
            </a:schemeClr>
          </a:solidFill>
        </p:spPr>
        <p:txBody>
          <a:bodyPr>
            <a:noAutofit/>
          </a:bodyPr>
          <a:lstStyle/>
          <a:p>
            <a:r>
              <a:rPr lang="en-US" sz="2800" b="1" dirty="0" smtClean="0"/>
              <a:t>Sumi Singh</a:t>
            </a:r>
          </a:p>
          <a:p>
            <a:r>
              <a:rPr lang="en-US" sz="2800" dirty="0" smtClean="0"/>
              <a:t>The Center for Advanced Computer Studies</a:t>
            </a:r>
          </a:p>
          <a:p>
            <a:r>
              <a:rPr lang="en-US" sz="2800" dirty="0" smtClean="0"/>
              <a:t>3/3/2017</a:t>
            </a:r>
          </a:p>
          <a:p>
            <a:endParaRPr lang="en-US" sz="2800" dirty="0" smtClean="0"/>
          </a:p>
        </p:txBody>
      </p:sp>
    </p:spTree>
    <p:extLst>
      <p:ext uri="{BB962C8B-B14F-4D97-AF65-F5344CB8AC3E}">
        <p14:creationId xmlns:p14="http://schemas.microsoft.com/office/powerpoint/2010/main" val="13625988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en-US" sz="4000" dirty="0" smtClean="0">
                <a:solidFill>
                  <a:schemeClr val="tx1"/>
                </a:solidFill>
              </a:rPr>
              <a:t>Steps for Comparing Protein Structures</a:t>
            </a:r>
            <a:endParaRPr lang="en-US" sz="4000" b="1" dirty="0">
              <a:solidFill>
                <a:schemeClr val="tx1"/>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2633657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344EEFBA-8E08-7E49-9543-9F7C60889F9F}"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10</a:t>
            </a:fld>
            <a:endParaRPr lang="en-US" dirty="0"/>
          </a:p>
        </p:txBody>
      </p:sp>
    </p:spTree>
    <p:extLst>
      <p:ext uri="{BB962C8B-B14F-4D97-AF65-F5344CB8AC3E}">
        <p14:creationId xmlns:p14="http://schemas.microsoft.com/office/powerpoint/2010/main" val="278570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t>Define Structural </a:t>
            </a:r>
            <a:r>
              <a:rPr lang="en-US" sz="2000" dirty="0" smtClean="0"/>
              <a:t>Unit </a:t>
            </a:r>
            <a:r>
              <a:rPr lang="en-US" sz="2000" dirty="0" smtClean="0">
                <a:solidFill>
                  <a:srgbClr val="000000"/>
                </a:solidFill>
              </a:rPr>
              <a:t>in </a:t>
            </a:r>
            <a:r>
              <a:rPr lang="en-US" sz="2000" dirty="0">
                <a:solidFill>
                  <a:srgbClr val="000000"/>
                </a:solidFill>
              </a:rPr>
              <a:t>3D</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rgbClr val="E7E6E6"/>
                </a:solidFill>
              </a:rPr>
              <a:t>Degree of Comparison</a:t>
            </a:r>
            <a:endParaRPr lang="en-US" sz="2000" b="1" dirty="0">
              <a:solidFill>
                <a:srgbClr val="E7E6E6"/>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09F36434-4A20-D248-8B6E-9D9CA9C147F3}"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11</a:t>
            </a:fld>
            <a:endParaRPr lang="en-US" dirty="0"/>
          </a:p>
        </p:txBody>
      </p:sp>
      <p:sp>
        <p:nvSpPr>
          <p:cNvPr id="11" name="Rounded Rectangle 10"/>
          <p:cNvSpPr/>
          <p:nvPr/>
        </p:nvSpPr>
        <p:spPr>
          <a:xfrm>
            <a:off x="736664" y="404735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E7E6E6"/>
                </a:solidFill>
              </a:rPr>
              <a:t>Methods for Comparing</a:t>
            </a:r>
            <a:endParaRPr lang="en-US" sz="2000" b="1" dirty="0">
              <a:solidFill>
                <a:srgbClr val="E7E6E6"/>
              </a:solidFill>
            </a:endParaRPr>
          </a:p>
        </p:txBody>
      </p:sp>
      <p:sp>
        <p:nvSpPr>
          <p:cNvPr id="12" name="Rounded Rectangle 11"/>
          <p:cNvSpPr/>
          <p:nvPr/>
        </p:nvSpPr>
        <p:spPr>
          <a:xfrm>
            <a:off x="771476" y="4623056"/>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E7E6E6"/>
                </a:solidFill>
              </a:rPr>
              <a:t>Establishing Statistical Equivalence </a:t>
            </a:r>
            <a:endParaRPr lang="en-US" sz="2000" b="1" dirty="0">
              <a:solidFill>
                <a:srgbClr val="E7E6E6"/>
              </a:solidFill>
            </a:endParaRPr>
          </a:p>
        </p:txBody>
      </p:sp>
    </p:spTree>
    <p:extLst>
      <p:ext uri="{BB962C8B-B14F-4D97-AF65-F5344CB8AC3E}">
        <p14:creationId xmlns:p14="http://schemas.microsoft.com/office/powerpoint/2010/main" val="1194767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 “Unit” in 3D</a:t>
            </a:r>
            <a:endParaRPr lang="en-US" dirty="0"/>
          </a:p>
        </p:txBody>
      </p:sp>
      <p:grpSp>
        <p:nvGrpSpPr>
          <p:cNvPr id="25" name="Group 24"/>
          <p:cNvGrpSpPr/>
          <p:nvPr/>
        </p:nvGrpSpPr>
        <p:grpSpPr>
          <a:xfrm>
            <a:off x="5359609" y="2187941"/>
            <a:ext cx="3412515" cy="2544039"/>
            <a:chOff x="5053879" y="2305523"/>
            <a:chExt cx="3412515" cy="2544039"/>
          </a:xfrm>
        </p:grpSpPr>
        <p:grpSp>
          <p:nvGrpSpPr>
            <p:cNvPr id="18" name="Group 17"/>
            <p:cNvGrpSpPr/>
            <p:nvPr/>
          </p:nvGrpSpPr>
          <p:grpSpPr>
            <a:xfrm>
              <a:off x="5053879" y="2305523"/>
              <a:ext cx="2822706" cy="2544039"/>
              <a:chOff x="5053879" y="2305523"/>
              <a:chExt cx="2822706" cy="2544039"/>
            </a:xfrm>
          </p:grpSpPr>
          <p:sp>
            <p:nvSpPr>
              <p:cNvPr id="20" name="TextBox 19"/>
              <p:cNvSpPr txBox="1"/>
              <p:nvPr/>
            </p:nvSpPr>
            <p:spPr>
              <a:xfrm>
                <a:off x="6106988" y="3259250"/>
                <a:ext cx="1273952" cy="338554"/>
              </a:xfrm>
              <a:prstGeom prst="rect">
                <a:avLst/>
              </a:prstGeom>
              <a:noFill/>
            </p:spPr>
            <p:txBody>
              <a:bodyPr wrap="square" rtlCol="0">
                <a:spAutoFit/>
              </a:bodyPr>
              <a:lstStyle/>
              <a:p>
                <a:pPr algn="ctr"/>
                <a:r>
                  <a:rPr lang="en-US" sz="1600" i="1" dirty="0" smtClean="0"/>
                  <a:t>C</a:t>
                </a:r>
                <a:r>
                  <a:rPr lang="en-US" sz="1600" i="1" baseline="-25000" dirty="0" smtClean="0"/>
                  <a:t>α</a:t>
                </a:r>
                <a:r>
                  <a:rPr lang="en-US" sz="1600" i="1" dirty="0" smtClean="0"/>
                  <a:t> (Centroid)</a:t>
                </a:r>
                <a:endParaRPr lang="en-US" sz="1600" i="1" baseline="-25000" dirty="0"/>
              </a:p>
            </p:txBody>
          </p:sp>
          <mc:AlternateContent xmlns:mc="http://schemas.openxmlformats.org/markup-compatibility/2006" xmlns:a14="http://schemas.microsoft.com/office/drawing/2010/main">
            <mc:Choice Requires="a14">
              <p:sp>
                <p:nvSpPr>
                  <p:cNvPr id="3" name="TextBox 2"/>
                  <p:cNvSpPr txBox="1"/>
                  <p:nvPr/>
                </p:nvSpPr>
                <p:spPr>
                  <a:xfrm>
                    <a:off x="6607396" y="2305523"/>
                    <a:ext cx="192360" cy="246221"/>
                  </a:xfrm>
                  <a:prstGeom prst="rect">
                    <a:avLst/>
                  </a:prstGeom>
                  <a:noFill/>
                </p:spPr>
                <p:txBody>
                  <a:bodyPr wrap="none" lIns="0" tIns="0" rIns="0" bIns="0" rtlCol="0">
                    <a:spAutoFit/>
                  </a:bodyPr>
                  <a:lstStyle/>
                  <a:p>
                    <a:endParaRPr lang="en-US" sz="1600" dirty="0"/>
                  </a:p>
                </p:txBody>
              </p:sp>
            </mc:Choice>
            <mc:Fallback xmlns="">
              <p:sp>
                <p:nvSpPr>
                  <p:cNvPr id="3" name="TextBox 2"/>
                  <p:cNvSpPr txBox="1">
                    <a:spLocks noRot="1" noChangeAspect="1" noMove="1" noResize="1" noEditPoints="1" noAdjustHandles="1" noChangeArrowheads="1" noChangeShapeType="1" noTextEdit="1"/>
                  </p:cNvSpPr>
                  <p:nvPr/>
                </p:nvSpPr>
                <p:spPr>
                  <a:xfrm>
                    <a:off x="6607396" y="2305523"/>
                    <a:ext cx="192360" cy="246221"/>
                  </a:xfrm>
                  <a:prstGeom prst="rect">
                    <a:avLst/>
                  </a:prstGeom>
                  <a:blipFill rotWithShape="1">
                    <a:blip r:embed="rId3"/>
                    <a:stretch>
                      <a:fillRect l="-21875" t="-9524" r="-6250"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634828" y="4603341"/>
                    <a:ext cx="166712" cy="246221"/>
                  </a:xfrm>
                  <a:prstGeom prst="rect">
                    <a:avLst/>
                  </a:prstGeom>
                  <a:noFill/>
                </p:spPr>
                <p:txBody>
                  <a:bodyPr wrap="none" lIns="0" tIns="0" rIns="0" bIns="0" rtlCol="0">
                    <a:spAutoFit/>
                  </a:bodyPr>
                  <a:lstStyle/>
                  <a:p>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6634828" y="4603341"/>
                    <a:ext cx="166712" cy="246221"/>
                  </a:xfrm>
                  <a:prstGeom prst="rect">
                    <a:avLst/>
                  </a:prstGeom>
                  <a:blipFill rotWithShape="1">
                    <a:blip r:embed="rId4"/>
                    <a:stretch>
                      <a:fillRect l="-21429" t="-9524" r="-7143" b="-11905"/>
                    </a:stretch>
                  </a:blipFill>
                </p:spPr>
                <p:txBody>
                  <a:bodyPr/>
                  <a:lstStyle/>
                  <a:p>
                    <a:r>
                      <a:rPr lang="en-US">
                        <a:noFill/>
                      </a:rPr>
                      <a:t> </a:t>
                    </a:r>
                  </a:p>
                </p:txBody>
              </p:sp>
            </mc:Fallback>
          </mc:AlternateContent>
          <p:cxnSp>
            <p:nvCxnSpPr>
              <p:cNvPr id="9" name="Straight Connector 8"/>
              <p:cNvCxnSpPr>
                <a:stCxn id="20" idx="0"/>
              </p:cNvCxnSpPr>
              <p:nvPr/>
            </p:nvCxnSpPr>
            <p:spPr>
              <a:xfrm flipH="1" flipV="1">
                <a:off x="6724627" y="2616206"/>
                <a:ext cx="19337" cy="643044"/>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611675" y="3435467"/>
                <a:ext cx="399549" cy="652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0" idx="3"/>
              </p:cNvCxnSpPr>
              <p:nvPr/>
            </p:nvCxnSpPr>
            <p:spPr>
              <a:xfrm>
                <a:off x="7380940" y="3428527"/>
                <a:ext cx="495645" cy="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58703" y="3641975"/>
                <a:ext cx="499" cy="91279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053879" y="3262161"/>
                <a:ext cx="613006" cy="338554"/>
              </a:xfrm>
              <a:prstGeom prst="rect">
                <a:avLst/>
              </a:prstGeom>
              <a:noFill/>
            </p:spPr>
            <p:txBody>
              <a:bodyPr wrap="none" rtlCol="0">
                <a:spAutoFit/>
              </a:bodyPr>
              <a:lstStyle/>
              <a:p>
                <a:r>
                  <a:rPr lang="en-US" sz="1600" i="1" dirty="0" smtClean="0"/>
                  <a:t>NH</a:t>
                </a:r>
                <a:r>
                  <a:rPr lang="en-US" sz="1600" baseline="-25000" dirty="0" smtClean="0"/>
                  <a:t>3</a:t>
                </a:r>
                <a:r>
                  <a:rPr lang="en-US" baseline="30000" dirty="0" smtClean="0"/>
                  <a:t>+</a:t>
                </a:r>
                <a:endParaRPr lang="en-US" baseline="30000" dirty="0"/>
              </a:p>
            </p:txBody>
          </p:sp>
        </p:grpSp>
        <p:sp>
          <p:nvSpPr>
            <p:cNvPr id="19" name="TextBox 18"/>
            <p:cNvSpPr txBox="1"/>
            <p:nvPr/>
          </p:nvSpPr>
          <p:spPr>
            <a:xfrm>
              <a:off x="7796138" y="3257036"/>
              <a:ext cx="670256" cy="338554"/>
            </a:xfrm>
            <a:prstGeom prst="rect">
              <a:avLst/>
            </a:prstGeom>
            <a:noFill/>
          </p:spPr>
          <p:txBody>
            <a:bodyPr wrap="square" rtlCol="0">
              <a:spAutoFit/>
            </a:bodyPr>
            <a:lstStyle/>
            <a:p>
              <a:r>
                <a:rPr lang="en-US" sz="1600" i="1" dirty="0" smtClean="0"/>
                <a:t>COO</a:t>
              </a:r>
              <a:r>
                <a:rPr lang="en-US" baseline="30000" dirty="0" smtClean="0"/>
                <a:t>-</a:t>
              </a:r>
              <a:endParaRPr lang="en-US" baseline="30000" dirty="0"/>
            </a:p>
          </p:txBody>
        </p:sp>
      </p:grpSp>
      <p:sp>
        <p:nvSpPr>
          <p:cNvPr id="29" name="TextBox 28"/>
          <p:cNvSpPr txBox="1"/>
          <p:nvPr/>
        </p:nvSpPr>
        <p:spPr>
          <a:xfrm>
            <a:off x="6326278" y="5091322"/>
            <a:ext cx="1716410" cy="400110"/>
          </a:xfrm>
          <a:prstGeom prst="rect">
            <a:avLst/>
          </a:prstGeom>
          <a:noFill/>
        </p:spPr>
        <p:txBody>
          <a:bodyPr wrap="none" rtlCol="0">
            <a:spAutoFit/>
          </a:bodyPr>
          <a:lstStyle/>
          <a:p>
            <a:r>
              <a:rPr lang="en-US" sz="2000" dirty="0" smtClean="0"/>
              <a:t>An Amino Acid</a:t>
            </a:r>
            <a:endParaRPr lang="en-US" sz="2000" dirty="0"/>
          </a:p>
        </p:txBody>
      </p:sp>
      <p:pic>
        <p:nvPicPr>
          <p:cNvPr id="4" name="Picture 3"/>
          <p:cNvPicPr>
            <a:picLocks noChangeAspect="1"/>
          </p:cNvPicPr>
          <p:nvPr/>
        </p:nvPicPr>
        <p:blipFill rotWithShape="1">
          <a:blip r:embed="rId5"/>
          <a:srcRect l="12807" t="10973" r="12624" b="71710"/>
          <a:stretch/>
        </p:blipFill>
        <p:spPr>
          <a:xfrm>
            <a:off x="352767" y="2140002"/>
            <a:ext cx="3633494" cy="1349129"/>
          </a:xfrm>
          <a:prstGeom prst="rect">
            <a:avLst/>
          </a:prstGeom>
        </p:spPr>
      </p:pic>
      <p:sp>
        <p:nvSpPr>
          <p:cNvPr id="6" name="TextBox 5"/>
          <p:cNvSpPr txBox="1"/>
          <p:nvPr/>
        </p:nvSpPr>
        <p:spPr>
          <a:xfrm>
            <a:off x="752568" y="3692091"/>
            <a:ext cx="2575195" cy="830997"/>
          </a:xfrm>
          <a:prstGeom prst="rect">
            <a:avLst/>
          </a:prstGeom>
          <a:noFill/>
        </p:spPr>
        <p:txBody>
          <a:bodyPr wrap="square" rtlCol="0">
            <a:spAutoFit/>
          </a:bodyPr>
          <a:lstStyle/>
          <a:p>
            <a:pPr algn="ctr"/>
            <a:r>
              <a:rPr lang="en-US" sz="2400" dirty="0" smtClean="0"/>
              <a:t>Secondary Structure</a:t>
            </a:r>
            <a:endParaRPr lang="en-US" sz="2400" dirty="0"/>
          </a:p>
        </p:txBody>
      </p:sp>
      <p:sp>
        <p:nvSpPr>
          <p:cNvPr id="8" name="Footer Placeholder 7"/>
          <p:cNvSpPr>
            <a:spLocks noGrp="1"/>
          </p:cNvSpPr>
          <p:nvPr>
            <p:ph type="ftr" sz="quarter" idx="11"/>
          </p:nvPr>
        </p:nvSpPr>
        <p:spPr/>
        <p:txBody>
          <a:bodyPr/>
          <a:lstStyle/>
          <a:p>
            <a:r>
              <a:rPr lang="en-US" dirty="0" smtClean="0"/>
              <a:t>The Center for Advanced Computer Studies</a:t>
            </a:r>
            <a:endParaRPr lang="en-US" dirty="0"/>
          </a:p>
        </p:txBody>
      </p:sp>
      <p:sp>
        <p:nvSpPr>
          <p:cNvPr id="10" name="Date Placeholder 9"/>
          <p:cNvSpPr>
            <a:spLocks noGrp="1"/>
          </p:cNvSpPr>
          <p:nvPr>
            <p:ph type="dt" sz="half" idx="10"/>
          </p:nvPr>
        </p:nvSpPr>
        <p:spPr/>
        <p:txBody>
          <a:bodyPr/>
          <a:lstStyle/>
          <a:p>
            <a:fld id="{2E6B62B2-9B56-664B-858C-211E0649BFA3}" type="datetime1">
              <a:rPr lang="en-US" smtClean="0"/>
              <a:t>4/3/17</a:t>
            </a:fld>
            <a:endParaRPr lang="en-US" dirty="0"/>
          </a:p>
        </p:txBody>
      </p:sp>
      <p:sp>
        <p:nvSpPr>
          <p:cNvPr id="12" name="Slide Number Placeholder 11"/>
          <p:cNvSpPr>
            <a:spLocks noGrp="1"/>
          </p:cNvSpPr>
          <p:nvPr>
            <p:ph type="sldNum" sz="quarter" idx="12"/>
          </p:nvPr>
        </p:nvSpPr>
        <p:spPr/>
        <p:txBody>
          <a:bodyPr/>
          <a:lstStyle/>
          <a:p>
            <a:fld id="{1FCD904C-D1DC-4FA1-992A-F40497B59867}" type="slidenum">
              <a:rPr lang="en-US" smtClean="0"/>
              <a:pPr/>
              <a:t>12</a:t>
            </a:fld>
            <a:endParaRPr lang="en-US" dirty="0"/>
          </a:p>
        </p:txBody>
      </p:sp>
    </p:spTree>
    <p:extLst>
      <p:ext uri="{BB962C8B-B14F-4D97-AF65-F5344CB8AC3E}">
        <p14:creationId xmlns:p14="http://schemas.microsoft.com/office/powerpoint/2010/main" val="32175695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8" name="Rounded Rectangle 7"/>
          <p:cNvSpPr/>
          <p:nvPr/>
        </p:nvSpPr>
        <p:spPr>
          <a:xfrm>
            <a:off x="701854" y="2777938"/>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chemeClr val="tx1"/>
                </a:solidFill>
              </a:rPr>
              <a:t>Degree of Comparison</a:t>
            </a:r>
            <a:endParaRPr lang="en-US" sz="2000" b="1" dirty="0">
              <a:solidFill>
                <a:schemeClr val="tx1"/>
              </a:solidFill>
            </a:endParaRPr>
          </a:p>
        </p:txBody>
      </p:sp>
      <p:sp>
        <p:nvSpPr>
          <p:cNvPr id="9" name="Rounded Rectangle 8"/>
          <p:cNvSpPr/>
          <p:nvPr/>
        </p:nvSpPr>
        <p:spPr>
          <a:xfrm>
            <a:off x="701389" y="336539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tx1"/>
                </a:solidFill>
              </a:rPr>
              <a:t>Rigid vs. Flexible</a:t>
            </a:r>
            <a:endParaRPr lang="en-US" sz="2000" b="1" dirty="0">
              <a:solidFill>
                <a:schemeClr val="tx1"/>
              </a:solidFill>
            </a:endParaRPr>
          </a:p>
        </p:txBody>
      </p:sp>
      <p:sp>
        <p:nvSpPr>
          <p:cNvPr id="10" name="Rounded Rectangle 9"/>
          <p:cNvSpPr/>
          <p:nvPr/>
        </p:nvSpPr>
        <p:spPr>
          <a:xfrm>
            <a:off x="712682" y="408218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tx1"/>
                </a:solidFill>
              </a:rPr>
              <a:t>Sequential vs. Non Sequential</a:t>
            </a:r>
            <a:endParaRPr lang="en-US" sz="2000" b="1" dirty="0">
              <a:solidFill>
                <a:schemeClr val="tx1"/>
              </a:solidFill>
            </a:endParaRPr>
          </a:p>
        </p:txBody>
      </p:sp>
      <p:sp>
        <p:nvSpPr>
          <p:cNvPr id="11" name="Rounded Rectangle 10"/>
          <p:cNvSpPr/>
          <p:nvPr/>
        </p:nvSpPr>
        <p:spPr>
          <a:xfrm>
            <a:off x="676940" y="4869535"/>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tx1"/>
                </a:solidFill>
              </a:rPr>
              <a:t>Global vs. Local</a:t>
            </a:r>
            <a:endParaRPr lang="en-US" sz="2000" b="1" dirty="0">
              <a:solidFill>
                <a:schemeClr val="tx1"/>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12" name="Date Placeholder 11"/>
          <p:cNvSpPr>
            <a:spLocks noGrp="1"/>
          </p:cNvSpPr>
          <p:nvPr>
            <p:ph type="dt" sz="half" idx="10"/>
          </p:nvPr>
        </p:nvSpPr>
        <p:spPr/>
        <p:txBody>
          <a:bodyPr/>
          <a:lstStyle/>
          <a:p>
            <a:fld id="{6B24362A-3E68-1C47-A322-D531DBC11DE5}" type="datetime1">
              <a:rPr lang="en-US" smtClean="0"/>
              <a:t>4/3/17</a:t>
            </a:fld>
            <a:endParaRPr lang="en-US" dirty="0"/>
          </a:p>
        </p:txBody>
      </p:sp>
      <p:sp>
        <p:nvSpPr>
          <p:cNvPr id="13" name="Slide Number Placeholder 12"/>
          <p:cNvSpPr>
            <a:spLocks noGrp="1"/>
          </p:cNvSpPr>
          <p:nvPr>
            <p:ph type="sldNum" sz="quarter" idx="12"/>
          </p:nvPr>
        </p:nvSpPr>
        <p:spPr/>
        <p:txBody>
          <a:bodyPr/>
          <a:lstStyle/>
          <a:p>
            <a:fld id="{1FCD904C-D1DC-4FA1-992A-F40497B59867}" type="slidenum">
              <a:rPr lang="en-US" smtClean="0"/>
              <a:pPr/>
              <a:t>13</a:t>
            </a:fld>
            <a:endParaRPr lang="en-US" dirty="0"/>
          </a:p>
        </p:txBody>
      </p:sp>
    </p:spTree>
    <p:extLst>
      <p:ext uri="{BB962C8B-B14F-4D97-AF65-F5344CB8AC3E}">
        <p14:creationId xmlns:p14="http://schemas.microsoft.com/office/powerpoint/2010/main" val="9408677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a:t>
            </a:r>
            <a:r>
              <a:rPr lang="en-US" sz="2000" dirty="0" smtClean="0">
                <a:solidFill>
                  <a:srgbClr val="000000"/>
                </a:solidFill>
              </a:rPr>
              <a:t>Structures</a:t>
            </a:r>
            <a:endParaRPr lang="en-US" sz="2000" b="1" dirty="0">
              <a:solidFill>
                <a:srgbClr val="000000"/>
              </a:solidFill>
            </a:endParaRPr>
          </a:p>
        </p:txBody>
      </p:sp>
      <p:sp>
        <p:nvSpPr>
          <p:cNvPr id="8" name="Rounded Rectangle 7"/>
          <p:cNvSpPr/>
          <p:nvPr/>
        </p:nvSpPr>
        <p:spPr>
          <a:xfrm>
            <a:off x="701854" y="275442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chemeClr val="tx1"/>
                </a:solidFill>
              </a:rPr>
              <a:t>Degree of Comparison</a:t>
            </a:r>
            <a:endParaRPr lang="en-US" sz="2000" b="1" dirty="0">
              <a:solidFill>
                <a:schemeClr val="tx1"/>
              </a:solidFill>
            </a:endParaRPr>
          </a:p>
        </p:txBody>
      </p:sp>
      <p:sp>
        <p:nvSpPr>
          <p:cNvPr id="9" name="Rounded Rectangle 8"/>
          <p:cNvSpPr/>
          <p:nvPr/>
        </p:nvSpPr>
        <p:spPr>
          <a:xfrm>
            <a:off x="701389" y="3341877"/>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tx1"/>
                </a:solidFill>
              </a:rPr>
              <a:t>Rigid vs. Flexible</a:t>
            </a:r>
            <a:endParaRPr lang="en-US" sz="2000" b="1" dirty="0">
              <a:solidFill>
                <a:schemeClr val="tx1"/>
              </a:solidFill>
            </a:endParaRPr>
          </a:p>
        </p:txBody>
      </p:sp>
      <p:sp>
        <p:nvSpPr>
          <p:cNvPr id="10" name="Rounded Rectangle 9"/>
          <p:cNvSpPr/>
          <p:nvPr/>
        </p:nvSpPr>
        <p:spPr>
          <a:xfrm>
            <a:off x="712682" y="405867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bg2"/>
                </a:solidFill>
              </a:rPr>
              <a:t>Sequential vs. Non Sequential</a:t>
            </a:r>
            <a:endParaRPr lang="en-US" sz="2000" b="1" dirty="0">
              <a:solidFill>
                <a:schemeClr val="bg2"/>
              </a:solidFill>
            </a:endParaRPr>
          </a:p>
        </p:txBody>
      </p:sp>
      <p:sp>
        <p:nvSpPr>
          <p:cNvPr id="11" name="Rounded Rectangle 10"/>
          <p:cNvSpPr/>
          <p:nvPr/>
        </p:nvSpPr>
        <p:spPr>
          <a:xfrm>
            <a:off x="676940" y="484601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bg2"/>
                </a:solidFill>
              </a:rPr>
              <a:t>Global vs. Local</a:t>
            </a:r>
            <a:endParaRPr lang="en-US" sz="2000" b="1" dirty="0">
              <a:solidFill>
                <a:schemeClr val="bg2"/>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7" name="Date Placeholder 6"/>
          <p:cNvSpPr>
            <a:spLocks noGrp="1"/>
          </p:cNvSpPr>
          <p:nvPr>
            <p:ph type="dt" sz="half" idx="10"/>
          </p:nvPr>
        </p:nvSpPr>
        <p:spPr/>
        <p:txBody>
          <a:bodyPr/>
          <a:lstStyle/>
          <a:p>
            <a:fld id="{AB394D5A-2746-DE49-AAE4-44F7F35124FC}" type="datetime1">
              <a:rPr lang="en-US" smtClean="0"/>
              <a:t>4/3/17</a:t>
            </a:fld>
            <a:endParaRPr lang="en-US" dirty="0"/>
          </a:p>
        </p:txBody>
      </p:sp>
      <p:sp>
        <p:nvSpPr>
          <p:cNvPr id="12" name="Slide Number Placeholder 11"/>
          <p:cNvSpPr>
            <a:spLocks noGrp="1"/>
          </p:cNvSpPr>
          <p:nvPr>
            <p:ph type="sldNum" sz="quarter" idx="12"/>
          </p:nvPr>
        </p:nvSpPr>
        <p:spPr/>
        <p:txBody>
          <a:bodyPr/>
          <a:lstStyle/>
          <a:p>
            <a:fld id="{1FCD904C-D1DC-4FA1-992A-F40497B59867}" type="slidenum">
              <a:rPr lang="en-US" smtClean="0"/>
              <a:pPr/>
              <a:t>14</a:t>
            </a:fld>
            <a:endParaRPr lang="en-US" dirty="0"/>
          </a:p>
        </p:txBody>
      </p:sp>
    </p:spTree>
    <p:extLst>
      <p:ext uri="{BB962C8B-B14F-4D97-AF65-F5344CB8AC3E}">
        <p14:creationId xmlns:p14="http://schemas.microsoft.com/office/powerpoint/2010/main" val="25188367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Rigid vs. Flexible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4238274"/>
              </p:ext>
            </p:extLst>
          </p:nvPr>
        </p:nvGraphicFramePr>
        <p:xfrm>
          <a:off x="451871" y="1540215"/>
          <a:ext cx="8426083" cy="3421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975987" y="5408796"/>
            <a:ext cx="6878946" cy="923330"/>
          </a:xfrm>
          <a:prstGeom prst="rect">
            <a:avLst/>
          </a:prstGeom>
          <a:noFill/>
        </p:spPr>
        <p:txBody>
          <a:bodyPr wrap="square" rtlCol="0">
            <a:spAutoFit/>
          </a:bodyPr>
          <a:lstStyle/>
          <a:p>
            <a:pPr algn="ctr"/>
            <a:r>
              <a:rPr lang="en-US" dirty="0" smtClean="0"/>
              <a:t>Protein </a:t>
            </a:r>
            <a:r>
              <a:rPr lang="en-US" dirty="0"/>
              <a:t>structures are flexible and </a:t>
            </a:r>
            <a:r>
              <a:rPr lang="en-US" dirty="0" smtClean="0"/>
              <a:t>conformation(ally)</a:t>
            </a:r>
            <a:endParaRPr lang="en-US" dirty="0"/>
          </a:p>
          <a:p>
            <a:pPr algn="ctr"/>
            <a:r>
              <a:rPr lang="en-US" dirty="0"/>
              <a:t>changeable in response to binding another molecules relating</a:t>
            </a:r>
          </a:p>
          <a:p>
            <a:pPr algn="ctr"/>
            <a:r>
              <a:rPr lang="en-US" dirty="0"/>
              <a:t>with biological </a:t>
            </a:r>
            <a:r>
              <a:rPr lang="en-US" dirty="0" smtClean="0"/>
              <a:t>functions</a:t>
            </a:r>
            <a:endParaRPr lang="en-US" dirty="0"/>
          </a:p>
        </p:txBody>
      </p:sp>
      <p:sp>
        <p:nvSpPr>
          <p:cNvPr id="6" name="Footer Placeholder 5"/>
          <p:cNvSpPr>
            <a:spLocks noGrp="1"/>
          </p:cNvSpPr>
          <p:nvPr>
            <p:ph type="ftr" sz="quarter" idx="11"/>
          </p:nvPr>
        </p:nvSpPr>
        <p:spPr/>
        <p:txBody>
          <a:bodyPr/>
          <a:lstStyle/>
          <a:p>
            <a:r>
              <a:rPr lang="en-US" dirty="0" smtClean="0"/>
              <a:t>The Center for Advanced Computer Studies</a:t>
            </a:r>
            <a:endParaRPr lang="en-US" dirty="0"/>
          </a:p>
        </p:txBody>
      </p:sp>
      <p:sp>
        <p:nvSpPr>
          <p:cNvPr id="7" name="Date Placeholder 6"/>
          <p:cNvSpPr>
            <a:spLocks noGrp="1"/>
          </p:cNvSpPr>
          <p:nvPr>
            <p:ph type="dt" sz="half" idx="10"/>
          </p:nvPr>
        </p:nvSpPr>
        <p:spPr/>
        <p:txBody>
          <a:bodyPr/>
          <a:lstStyle/>
          <a:p>
            <a:fld id="{C07EC995-70AC-2543-88A3-3A7ABAE4A4B3}" type="datetime1">
              <a:rPr lang="en-US" smtClean="0"/>
              <a:t>4/3/17</a:t>
            </a:fld>
            <a:endParaRPr lang="en-US" dirty="0"/>
          </a:p>
        </p:txBody>
      </p:sp>
      <p:sp>
        <p:nvSpPr>
          <p:cNvPr id="8" name="Slide Number Placeholder 7"/>
          <p:cNvSpPr>
            <a:spLocks noGrp="1"/>
          </p:cNvSpPr>
          <p:nvPr>
            <p:ph type="sldNum" sz="quarter" idx="12"/>
          </p:nvPr>
        </p:nvSpPr>
        <p:spPr/>
        <p:txBody>
          <a:bodyPr/>
          <a:lstStyle/>
          <a:p>
            <a:fld id="{1FCD904C-D1DC-4FA1-992A-F40497B59867}" type="slidenum">
              <a:rPr lang="en-US" smtClean="0"/>
              <a:pPr/>
              <a:t>15</a:t>
            </a:fld>
            <a:endParaRPr lang="en-US" dirty="0"/>
          </a:p>
        </p:txBody>
      </p:sp>
    </p:spTree>
    <p:extLst>
      <p:ext uri="{BB962C8B-B14F-4D97-AF65-F5344CB8AC3E}">
        <p14:creationId xmlns:p14="http://schemas.microsoft.com/office/powerpoint/2010/main" val="240762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Limitations of coordinate assignment methods</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16914" y="2136641"/>
            <a:ext cx="3698612" cy="2900385"/>
          </a:xfrm>
        </p:spPr>
      </p:pic>
      <p:sp>
        <p:nvSpPr>
          <p:cNvPr id="11" name="TextBox 10"/>
          <p:cNvSpPr txBox="1"/>
          <p:nvPr/>
        </p:nvSpPr>
        <p:spPr>
          <a:xfrm>
            <a:off x="4677576" y="2919540"/>
            <a:ext cx="3687836" cy="369332"/>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a:t>Lack of common frame of reference</a:t>
            </a:r>
          </a:p>
        </p:txBody>
      </p:sp>
      <p:grpSp>
        <p:nvGrpSpPr>
          <p:cNvPr id="9" name="Group 15"/>
          <p:cNvGrpSpPr/>
          <p:nvPr/>
        </p:nvGrpSpPr>
        <p:grpSpPr>
          <a:xfrm>
            <a:off x="333771" y="2422826"/>
            <a:ext cx="2093487" cy="3722599"/>
            <a:chOff x="1763486" y="1899090"/>
            <a:chExt cx="2791316" cy="4041444"/>
          </a:xfrm>
        </p:grpSpPr>
        <p:cxnSp>
          <p:nvCxnSpPr>
            <p:cNvPr id="8" name="Straight Arrow Connector 7"/>
            <p:cNvCxnSpPr>
              <a:stCxn id="2" idx="3"/>
            </p:cNvCxnSpPr>
            <p:nvPr/>
          </p:nvCxnSpPr>
          <p:spPr>
            <a:xfrm flipV="1">
              <a:off x="3452676" y="2116423"/>
              <a:ext cx="743533" cy="2597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flipV="1">
              <a:off x="3376559" y="4259175"/>
              <a:ext cx="1178243" cy="7200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5" name="Group 8"/>
            <p:cNvGrpSpPr/>
            <p:nvPr/>
          </p:nvGrpSpPr>
          <p:grpSpPr>
            <a:xfrm>
              <a:off x="1763486" y="1899090"/>
              <a:ext cx="1806648" cy="4041444"/>
              <a:chOff x="1763486" y="1899090"/>
              <a:chExt cx="1806648" cy="4041444"/>
            </a:xfrm>
          </p:grpSpPr>
          <p:sp>
            <p:nvSpPr>
              <p:cNvPr id="2" name="TextBox 1"/>
              <p:cNvSpPr txBox="1"/>
              <p:nvPr/>
            </p:nvSpPr>
            <p:spPr>
              <a:xfrm>
                <a:off x="1911259" y="1899090"/>
                <a:ext cx="1541417" cy="954108"/>
              </a:xfrm>
              <a:prstGeom prst="rect">
                <a:avLst/>
              </a:prstGeom>
              <a:noFill/>
            </p:spPr>
            <p:txBody>
              <a:bodyPr wrap="square" rtlCol="0">
                <a:spAutoFit/>
              </a:bodyPr>
              <a:lstStyle/>
              <a:p>
                <a:r>
                  <a:rPr lang="en-US" sz="1350" dirty="0"/>
                  <a:t>PDBID:1b8t chain A NMR model 1</a:t>
                </a:r>
              </a:p>
            </p:txBody>
          </p:sp>
          <p:sp>
            <p:nvSpPr>
              <p:cNvPr id="6" name="TextBox 5"/>
              <p:cNvSpPr txBox="1"/>
              <p:nvPr/>
            </p:nvSpPr>
            <p:spPr>
              <a:xfrm>
                <a:off x="1972219" y="4709428"/>
                <a:ext cx="1419498" cy="1231106"/>
              </a:xfrm>
              <a:prstGeom prst="rect">
                <a:avLst/>
              </a:prstGeom>
              <a:noFill/>
            </p:spPr>
            <p:txBody>
              <a:bodyPr wrap="square" rtlCol="0">
                <a:spAutoFit/>
              </a:bodyPr>
              <a:lstStyle/>
              <a:p>
                <a:r>
                  <a:rPr lang="en-US" sz="1350" dirty="0"/>
                  <a:t>PDBID:1b8t chain A NMR model 10</a:t>
                </a:r>
              </a:p>
            </p:txBody>
          </p:sp>
          <p:sp>
            <p:nvSpPr>
              <p:cNvPr id="14" name="TextBox 13"/>
              <p:cNvSpPr txBox="1"/>
              <p:nvPr/>
            </p:nvSpPr>
            <p:spPr>
              <a:xfrm>
                <a:off x="1763486" y="3095273"/>
                <a:ext cx="1806648" cy="1227957"/>
              </a:xfrm>
              <a:prstGeom prst="rect">
                <a:avLst/>
              </a:prstGeom>
              <a:noFill/>
            </p:spPr>
            <p:txBody>
              <a:bodyPr wrap="square" rtlCol="0">
                <a:spAutoFit/>
              </a:bodyPr>
              <a:lstStyle/>
              <a:p>
                <a:r>
                  <a:rPr lang="en-US" sz="1350" dirty="0"/>
                  <a:t>Same protein, two experiments, two sets of coordinates </a:t>
                </a:r>
              </a:p>
            </p:txBody>
          </p:sp>
          <p:cxnSp>
            <p:nvCxnSpPr>
              <p:cNvPr id="20" name="Straight Arrow Connector 19"/>
              <p:cNvCxnSpPr>
                <a:stCxn id="14" idx="0"/>
                <a:endCxn id="2" idx="2"/>
              </p:cNvCxnSpPr>
              <p:nvPr/>
            </p:nvCxnSpPr>
            <p:spPr>
              <a:xfrm flipV="1">
                <a:off x="2666810" y="2853198"/>
                <a:ext cx="15159" cy="2420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a:stCxn id="14" idx="2"/>
                <a:endCxn id="6" idx="0"/>
              </p:cNvCxnSpPr>
              <p:nvPr/>
            </p:nvCxnSpPr>
            <p:spPr>
              <a:xfrm>
                <a:off x="2666810" y="4323230"/>
                <a:ext cx="15159" cy="3861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12" name="Date Placeholder 11"/>
          <p:cNvSpPr>
            <a:spLocks noGrp="1"/>
          </p:cNvSpPr>
          <p:nvPr>
            <p:ph type="dt" sz="half" idx="10"/>
          </p:nvPr>
        </p:nvSpPr>
        <p:spPr/>
        <p:txBody>
          <a:bodyPr/>
          <a:lstStyle/>
          <a:p>
            <a:fld id="{583B1F52-8D16-524F-9E53-D5E7889FE6F7}" type="datetime1">
              <a:rPr lang="en-US" smtClean="0"/>
              <a:t>4/3/17</a:t>
            </a:fld>
            <a:endParaRPr lang="en-US" dirty="0"/>
          </a:p>
        </p:txBody>
      </p:sp>
      <p:sp>
        <p:nvSpPr>
          <p:cNvPr id="13" name="Slide Number Placeholder 12"/>
          <p:cNvSpPr>
            <a:spLocks noGrp="1"/>
          </p:cNvSpPr>
          <p:nvPr>
            <p:ph type="sldNum" sz="quarter" idx="12"/>
          </p:nvPr>
        </p:nvSpPr>
        <p:spPr/>
        <p:txBody>
          <a:bodyPr/>
          <a:lstStyle/>
          <a:p>
            <a:fld id="{1FCD904C-D1DC-4FA1-992A-F40497B59867}" type="slidenum">
              <a:rPr lang="en-US" smtClean="0"/>
              <a:pPr/>
              <a:t>16</a:t>
            </a:fld>
            <a:endParaRPr lang="en-US" dirty="0"/>
          </a:p>
        </p:txBody>
      </p:sp>
    </p:spTree>
    <p:extLst>
      <p:ext uri="{BB962C8B-B14F-4D97-AF65-F5344CB8AC3E}">
        <p14:creationId xmlns:p14="http://schemas.microsoft.com/office/powerpoint/2010/main" val="33196583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8" name="Rounded Rectangle 7"/>
          <p:cNvSpPr/>
          <p:nvPr/>
        </p:nvSpPr>
        <p:spPr>
          <a:xfrm>
            <a:off x="701854" y="275442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chemeClr val="tx1"/>
                </a:solidFill>
              </a:rPr>
              <a:t>Degree of Comparison</a:t>
            </a:r>
            <a:endParaRPr lang="en-US" sz="2000" b="1" dirty="0">
              <a:solidFill>
                <a:schemeClr val="tx1"/>
              </a:solidFill>
            </a:endParaRPr>
          </a:p>
        </p:txBody>
      </p:sp>
      <p:sp>
        <p:nvSpPr>
          <p:cNvPr id="9" name="Rounded Rectangle 8"/>
          <p:cNvSpPr/>
          <p:nvPr/>
        </p:nvSpPr>
        <p:spPr>
          <a:xfrm>
            <a:off x="701389" y="3341877"/>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rgbClr val="E7E6E6"/>
                </a:solidFill>
              </a:rPr>
              <a:t>Rigid vs. Flexible</a:t>
            </a:r>
            <a:endParaRPr lang="en-US" sz="2000" b="1" dirty="0">
              <a:solidFill>
                <a:srgbClr val="E7E6E6"/>
              </a:solidFill>
            </a:endParaRPr>
          </a:p>
        </p:txBody>
      </p:sp>
      <p:sp>
        <p:nvSpPr>
          <p:cNvPr id="10" name="Rounded Rectangle 9"/>
          <p:cNvSpPr/>
          <p:nvPr/>
        </p:nvSpPr>
        <p:spPr>
          <a:xfrm>
            <a:off x="712682" y="405867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tx1"/>
                </a:solidFill>
              </a:rPr>
              <a:t>Sequential vs. Non Sequential</a:t>
            </a:r>
            <a:endParaRPr lang="en-US" sz="2000" b="1" dirty="0">
              <a:solidFill>
                <a:schemeClr val="tx1"/>
              </a:solidFill>
            </a:endParaRPr>
          </a:p>
        </p:txBody>
      </p:sp>
      <p:sp>
        <p:nvSpPr>
          <p:cNvPr id="11" name="Rounded Rectangle 10"/>
          <p:cNvSpPr/>
          <p:nvPr/>
        </p:nvSpPr>
        <p:spPr>
          <a:xfrm>
            <a:off x="676940" y="484601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bg2"/>
                </a:solidFill>
              </a:rPr>
              <a:t>Global vs. Local</a:t>
            </a:r>
            <a:endParaRPr lang="en-US" sz="2000" b="1" dirty="0">
              <a:solidFill>
                <a:schemeClr val="bg2"/>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7" name="Date Placeholder 6"/>
          <p:cNvSpPr>
            <a:spLocks noGrp="1"/>
          </p:cNvSpPr>
          <p:nvPr>
            <p:ph type="dt" sz="half" idx="10"/>
          </p:nvPr>
        </p:nvSpPr>
        <p:spPr/>
        <p:txBody>
          <a:bodyPr/>
          <a:lstStyle/>
          <a:p>
            <a:fld id="{50CA71CE-F270-784F-9688-CBF883241B74}" type="datetime1">
              <a:rPr lang="en-US" smtClean="0"/>
              <a:t>4/3/17</a:t>
            </a:fld>
            <a:endParaRPr lang="en-US" dirty="0"/>
          </a:p>
        </p:txBody>
      </p:sp>
      <p:sp>
        <p:nvSpPr>
          <p:cNvPr id="12" name="Slide Number Placeholder 11"/>
          <p:cNvSpPr>
            <a:spLocks noGrp="1"/>
          </p:cNvSpPr>
          <p:nvPr>
            <p:ph type="sldNum" sz="quarter" idx="12"/>
          </p:nvPr>
        </p:nvSpPr>
        <p:spPr/>
        <p:txBody>
          <a:bodyPr/>
          <a:lstStyle/>
          <a:p>
            <a:fld id="{1FCD904C-D1DC-4FA1-992A-F40497B59867}" type="slidenum">
              <a:rPr lang="en-US" smtClean="0"/>
              <a:pPr/>
              <a:t>17</a:t>
            </a:fld>
            <a:endParaRPr lang="en-US" dirty="0"/>
          </a:p>
        </p:txBody>
      </p:sp>
    </p:spTree>
    <p:extLst>
      <p:ext uri="{BB962C8B-B14F-4D97-AF65-F5344CB8AC3E}">
        <p14:creationId xmlns:p14="http://schemas.microsoft.com/office/powerpoint/2010/main" val="12210885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sequential </a:t>
            </a:r>
            <a:r>
              <a:rPr lang="en-US" dirty="0" smtClean="0"/>
              <a:t>comparisons</a:t>
            </a:r>
            <a:endParaRPr lang="en-US" dirty="0"/>
          </a:p>
        </p:txBody>
      </p:sp>
      <p:grpSp>
        <p:nvGrpSpPr>
          <p:cNvPr id="22" name="Group 21"/>
          <p:cNvGrpSpPr/>
          <p:nvPr/>
        </p:nvGrpSpPr>
        <p:grpSpPr>
          <a:xfrm>
            <a:off x="665201" y="2663024"/>
            <a:ext cx="7317216" cy="481276"/>
            <a:chOff x="665201" y="2663024"/>
            <a:chExt cx="7317216" cy="481276"/>
          </a:xfrm>
          <a:solidFill>
            <a:schemeClr val="bg2">
              <a:lumMod val="75000"/>
            </a:schemeClr>
          </a:solidFill>
        </p:grpSpPr>
        <p:sp>
          <p:nvSpPr>
            <p:cNvPr id="5" name="Rectangle 4"/>
            <p:cNvSpPr/>
            <p:nvPr/>
          </p:nvSpPr>
          <p:spPr>
            <a:xfrm>
              <a:off x="1491664" y="2680717"/>
              <a:ext cx="947408" cy="463583"/>
            </a:xfrm>
            <a:prstGeom prst="rect">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196201" y="2671871"/>
              <a:ext cx="947408" cy="463583"/>
            </a:xfrm>
            <a:prstGeom prst="rect">
              <a:avLst/>
            </a:prstGeom>
            <a:solidFill>
              <a:schemeClr val="accent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820107" y="2663024"/>
              <a:ext cx="947408" cy="463583"/>
            </a:xfrm>
            <a:prstGeom prst="rect">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323067" y="2674335"/>
              <a:ext cx="947408" cy="463583"/>
            </a:xfrm>
            <a:prstGeom prst="rect">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a:stCxn id="5" idx="3"/>
              <a:endCxn id="6" idx="1"/>
            </p:cNvCxnSpPr>
            <p:nvPr/>
          </p:nvCxnSpPr>
          <p:spPr>
            <a:xfrm flipV="1">
              <a:off x="2439072" y="2903663"/>
              <a:ext cx="757129" cy="884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6" idx="3"/>
              <a:endCxn id="7" idx="1"/>
            </p:cNvCxnSpPr>
            <p:nvPr/>
          </p:nvCxnSpPr>
          <p:spPr>
            <a:xfrm flipV="1">
              <a:off x="4143609" y="2894816"/>
              <a:ext cx="676498" cy="8847"/>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7" idx="3"/>
              <a:endCxn id="8" idx="1"/>
            </p:cNvCxnSpPr>
            <p:nvPr/>
          </p:nvCxnSpPr>
          <p:spPr>
            <a:xfrm>
              <a:off x="5767515" y="2894816"/>
              <a:ext cx="555552" cy="11311"/>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8" idx="3"/>
            </p:cNvCxnSpPr>
            <p:nvPr/>
          </p:nvCxnSpPr>
          <p:spPr>
            <a:xfrm flipV="1">
              <a:off x="7270475" y="2882275"/>
              <a:ext cx="711942" cy="2385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5" idx="1"/>
            </p:cNvCxnSpPr>
            <p:nvPr/>
          </p:nvCxnSpPr>
          <p:spPr>
            <a:xfrm flipH="1">
              <a:off x="665201" y="2912509"/>
              <a:ext cx="826463" cy="10077"/>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6495" y="3682132"/>
            <a:ext cx="7317216" cy="481276"/>
            <a:chOff x="665201" y="2663024"/>
            <a:chExt cx="7317216" cy="481276"/>
          </a:xfrm>
          <a:solidFill>
            <a:srgbClr val="AFABAB"/>
          </a:solidFill>
        </p:grpSpPr>
        <p:sp>
          <p:nvSpPr>
            <p:cNvPr id="24" name="Rectangle 23"/>
            <p:cNvSpPr/>
            <p:nvPr/>
          </p:nvSpPr>
          <p:spPr>
            <a:xfrm>
              <a:off x="1491664" y="2680717"/>
              <a:ext cx="947408" cy="463583"/>
            </a:xfrm>
            <a:prstGeom prst="rect">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3196201" y="2671871"/>
              <a:ext cx="947408" cy="463583"/>
            </a:xfrm>
            <a:prstGeom prst="rect">
              <a:avLst/>
            </a:prstGeom>
            <a:solidFill>
              <a:schemeClr val="accent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4820107" y="2663024"/>
              <a:ext cx="947408" cy="463583"/>
            </a:xfrm>
            <a:prstGeom prst="rect">
              <a:avLst/>
            </a:prstGeom>
            <a:solidFill>
              <a:schemeClr val="accent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6323067" y="2674335"/>
              <a:ext cx="947408" cy="463583"/>
            </a:xfrm>
            <a:prstGeom prst="rect">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p:cNvCxnSpPr>
              <a:stCxn id="24" idx="3"/>
              <a:endCxn id="25" idx="1"/>
            </p:cNvCxnSpPr>
            <p:nvPr/>
          </p:nvCxnSpPr>
          <p:spPr>
            <a:xfrm flipV="1">
              <a:off x="2439072" y="2903663"/>
              <a:ext cx="757129" cy="8846"/>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3"/>
              <a:endCxn id="26" idx="1"/>
            </p:cNvCxnSpPr>
            <p:nvPr/>
          </p:nvCxnSpPr>
          <p:spPr>
            <a:xfrm flipV="1">
              <a:off x="4143609" y="2894816"/>
              <a:ext cx="676498" cy="8847"/>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26" idx="3"/>
              <a:endCxn id="27" idx="1"/>
            </p:cNvCxnSpPr>
            <p:nvPr/>
          </p:nvCxnSpPr>
          <p:spPr>
            <a:xfrm>
              <a:off x="5767515" y="2894816"/>
              <a:ext cx="555552" cy="11311"/>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27" idx="3"/>
            </p:cNvCxnSpPr>
            <p:nvPr/>
          </p:nvCxnSpPr>
          <p:spPr>
            <a:xfrm flipV="1">
              <a:off x="7270475" y="2882275"/>
              <a:ext cx="711942" cy="2385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24" idx="1"/>
            </p:cNvCxnSpPr>
            <p:nvPr/>
          </p:nvCxnSpPr>
          <p:spPr>
            <a:xfrm flipH="1">
              <a:off x="665201" y="2912509"/>
              <a:ext cx="826463" cy="10077"/>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36" name="Straight Connector 35"/>
          <p:cNvCxnSpPr>
            <a:stCxn id="5" idx="2"/>
            <a:endCxn id="24" idx="0"/>
          </p:cNvCxnSpPr>
          <p:nvPr/>
        </p:nvCxnSpPr>
        <p:spPr>
          <a:xfrm>
            <a:off x="1965368" y="3144300"/>
            <a:ext cx="11294" cy="555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8" idx="2"/>
            <a:endCxn id="27" idx="0"/>
          </p:cNvCxnSpPr>
          <p:nvPr/>
        </p:nvCxnSpPr>
        <p:spPr>
          <a:xfrm>
            <a:off x="6796771" y="3137918"/>
            <a:ext cx="11294" cy="55552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6" idx="2"/>
            <a:endCxn id="26" idx="0"/>
          </p:cNvCxnSpPr>
          <p:nvPr/>
        </p:nvCxnSpPr>
        <p:spPr>
          <a:xfrm>
            <a:off x="3669905" y="3135454"/>
            <a:ext cx="1635200" cy="54667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7" idx="2"/>
            <a:endCxn id="25" idx="0"/>
          </p:cNvCxnSpPr>
          <p:nvPr/>
        </p:nvCxnSpPr>
        <p:spPr>
          <a:xfrm flipH="1">
            <a:off x="3681199" y="3126607"/>
            <a:ext cx="1612612" cy="56437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23123" y="4879674"/>
            <a:ext cx="7784378" cy="1200329"/>
          </a:xfrm>
          <a:prstGeom prst="rect">
            <a:avLst/>
          </a:prstGeom>
          <a:noFill/>
        </p:spPr>
        <p:txBody>
          <a:bodyPr wrap="square" rtlCol="0">
            <a:spAutoFit/>
          </a:bodyPr>
          <a:lstStyle/>
          <a:p>
            <a:r>
              <a:rPr lang="en-US" dirty="0"/>
              <a:t>A non-sequential alignment is an alignment where structurally similar parts are not in the same order in protein sequences</a:t>
            </a:r>
            <a:r>
              <a:rPr lang="en-US" dirty="0" smtClean="0"/>
              <a:t>.</a:t>
            </a:r>
          </a:p>
          <a:p>
            <a:endParaRPr lang="en-US" dirty="0"/>
          </a:p>
          <a:p>
            <a:r>
              <a:rPr lang="en-US" dirty="0"/>
              <a:t>Circular permutation resulted by precursor gene </a:t>
            </a:r>
            <a:r>
              <a:rPr lang="en-US" dirty="0" smtClean="0"/>
              <a:t>duplication.</a:t>
            </a:r>
            <a:endParaRPr lang="en-US"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CCBC7303-5815-CC41-8F01-E31CD8160E23}"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18</a:t>
            </a:fld>
            <a:endParaRPr lang="en-US" dirty="0"/>
          </a:p>
        </p:txBody>
      </p:sp>
    </p:spTree>
    <p:extLst>
      <p:ext uri="{BB962C8B-B14F-4D97-AF65-F5344CB8AC3E}">
        <p14:creationId xmlns:p14="http://schemas.microsoft.com/office/powerpoint/2010/main" val="2452396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8" name="Rounded Rectangle 7"/>
          <p:cNvSpPr/>
          <p:nvPr/>
        </p:nvSpPr>
        <p:spPr>
          <a:xfrm>
            <a:off x="701854" y="275442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chemeClr val="tx1"/>
                </a:solidFill>
              </a:rPr>
              <a:t>Degree of Comparison</a:t>
            </a:r>
            <a:endParaRPr lang="en-US" sz="2000" b="1" dirty="0">
              <a:solidFill>
                <a:schemeClr val="tx1"/>
              </a:solidFill>
            </a:endParaRPr>
          </a:p>
        </p:txBody>
      </p:sp>
      <p:sp>
        <p:nvSpPr>
          <p:cNvPr id="9" name="Rounded Rectangle 8"/>
          <p:cNvSpPr/>
          <p:nvPr/>
        </p:nvSpPr>
        <p:spPr>
          <a:xfrm>
            <a:off x="701389" y="3341877"/>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bg2"/>
                </a:solidFill>
              </a:rPr>
              <a:t>Rigid vs. Flexible</a:t>
            </a:r>
            <a:endParaRPr lang="en-US" sz="2000" b="1" dirty="0">
              <a:solidFill>
                <a:schemeClr val="bg2"/>
              </a:solidFill>
            </a:endParaRPr>
          </a:p>
        </p:txBody>
      </p:sp>
      <p:sp>
        <p:nvSpPr>
          <p:cNvPr id="10" name="Rounded Rectangle 9"/>
          <p:cNvSpPr/>
          <p:nvPr/>
        </p:nvSpPr>
        <p:spPr>
          <a:xfrm>
            <a:off x="712682" y="405867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chemeClr val="bg2"/>
                </a:solidFill>
              </a:rPr>
              <a:t>Sequential vs. Non Sequential</a:t>
            </a:r>
            <a:endParaRPr lang="en-US" sz="2000" b="1" dirty="0">
              <a:solidFill>
                <a:schemeClr val="bg2"/>
              </a:solidFill>
            </a:endParaRPr>
          </a:p>
        </p:txBody>
      </p:sp>
      <p:sp>
        <p:nvSpPr>
          <p:cNvPr id="11" name="Rounded Rectangle 10"/>
          <p:cNvSpPr/>
          <p:nvPr/>
        </p:nvSpPr>
        <p:spPr>
          <a:xfrm>
            <a:off x="676940" y="484601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rgbClr val="000000"/>
                </a:solidFill>
              </a:rPr>
              <a:t>Global vs. Local</a:t>
            </a:r>
            <a:endParaRPr lang="en-US" sz="2000" b="1" dirty="0">
              <a:solidFill>
                <a:srgbClr val="000000"/>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7" name="Date Placeholder 6"/>
          <p:cNvSpPr>
            <a:spLocks noGrp="1"/>
          </p:cNvSpPr>
          <p:nvPr>
            <p:ph type="dt" sz="half" idx="10"/>
          </p:nvPr>
        </p:nvSpPr>
        <p:spPr/>
        <p:txBody>
          <a:bodyPr/>
          <a:lstStyle/>
          <a:p>
            <a:fld id="{BD7AC09F-5E09-D441-9D2E-70633813E22D}" type="datetime1">
              <a:rPr lang="en-US" smtClean="0"/>
              <a:t>4/3/17</a:t>
            </a:fld>
            <a:endParaRPr lang="en-US" dirty="0"/>
          </a:p>
        </p:txBody>
      </p:sp>
      <p:sp>
        <p:nvSpPr>
          <p:cNvPr id="12" name="Slide Number Placeholder 11"/>
          <p:cNvSpPr>
            <a:spLocks noGrp="1"/>
          </p:cNvSpPr>
          <p:nvPr>
            <p:ph type="sldNum" sz="quarter" idx="12"/>
          </p:nvPr>
        </p:nvSpPr>
        <p:spPr/>
        <p:txBody>
          <a:bodyPr/>
          <a:lstStyle/>
          <a:p>
            <a:fld id="{1FCD904C-D1DC-4FA1-992A-F40497B59867}" type="slidenum">
              <a:rPr lang="en-US" smtClean="0"/>
              <a:pPr/>
              <a:t>19</a:t>
            </a:fld>
            <a:endParaRPr lang="en-US" dirty="0"/>
          </a:p>
        </p:txBody>
      </p:sp>
    </p:spTree>
    <p:extLst>
      <p:ext uri="{BB962C8B-B14F-4D97-AF65-F5344CB8AC3E}">
        <p14:creationId xmlns:p14="http://schemas.microsoft.com/office/powerpoint/2010/main" val="12210885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a:t>
            </a:r>
            <a:r>
              <a:rPr lang="en-US" dirty="0" smtClean="0"/>
              <a:t>utline</a:t>
            </a:r>
            <a:endParaRPr lang="en-US" dirty="0"/>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a:solidFill>
                  <a:schemeClr val="tx1"/>
                </a:solidFill>
              </a:rPr>
              <a:t>S</a:t>
            </a:r>
            <a:r>
              <a:rPr lang="en-US" sz="2000" b="1" dirty="0" smtClean="0">
                <a:solidFill>
                  <a:schemeClr val="tx1"/>
                </a:solidFill>
              </a:rPr>
              <a:t>tructure </a:t>
            </a:r>
            <a:r>
              <a:rPr lang="en-US" sz="2000" b="1" dirty="0">
                <a:solidFill>
                  <a:schemeClr val="tx1"/>
                </a:solidFill>
              </a:rPr>
              <a:t>representation</a:t>
            </a: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a:solidFill>
                  <a:schemeClr val="tx1"/>
                </a:solidFill>
              </a:rPr>
              <a:t>F</a:t>
            </a:r>
            <a:r>
              <a:rPr lang="en-US" sz="2000" b="1" dirty="0" smtClean="0">
                <a:solidFill>
                  <a:schemeClr val="tx1"/>
                </a:solidFill>
              </a:rPr>
              <a:t>unctional </a:t>
            </a:r>
            <a:r>
              <a:rPr lang="en-US" sz="2000" b="1" dirty="0">
                <a:solidFill>
                  <a:schemeClr val="tx1"/>
                </a:solidFill>
              </a:rPr>
              <a:t>prediction</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a:solidFill>
                  <a:schemeClr val="tx1"/>
                </a:solidFill>
              </a:rPr>
              <a:t>C</a:t>
            </a:r>
            <a:r>
              <a:rPr lang="en-US" sz="2000" b="1" dirty="0" smtClean="0">
                <a:solidFill>
                  <a:schemeClr val="tx1"/>
                </a:solidFill>
              </a:rPr>
              <a:t>lassification</a:t>
            </a:r>
            <a:endParaRPr lang="en-US" sz="2000" b="1" dirty="0">
              <a:solidFill>
                <a:schemeClr val="tx1"/>
              </a:solidFill>
            </a:endParaRPr>
          </a:p>
        </p:txBody>
      </p:sp>
      <p:sp>
        <p:nvSpPr>
          <p:cNvPr id="10" name="Rounded Rectangle 9"/>
          <p:cNvSpPr/>
          <p:nvPr/>
        </p:nvSpPr>
        <p:spPr>
          <a:xfrm>
            <a:off x="728686" y="404275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smtClean="0">
                <a:solidFill>
                  <a:schemeClr val="tx1"/>
                </a:solidFill>
              </a:rPr>
              <a:t>Conclusions</a:t>
            </a:r>
            <a:endParaRPr lang="en-US" sz="2000" dirty="0">
              <a:solidFill>
                <a:schemeClr val="tx1"/>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10372622-8A67-9E4B-9270-BB0EED57B2AD}"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2</a:t>
            </a:fld>
            <a:endParaRPr lang="en-US" dirty="0"/>
          </a:p>
        </p:txBody>
      </p:sp>
    </p:spTree>
    <p:extLst>
      <p:ext uri="{BB962C8B-B14F-4D97-AF65-F5344CB8AC3E}">
        <p14:creationId xmlns:p14="http://schemas.microsoft.com/office/powerpoint/2010/main" val="32585303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vs. Local Comparison</a:t>
            </a:r>
            <a:endParaRPr lang="en-US" dirty="0"/>
          </a:p>
        </p:txBody>
      </p:sp>
      <p:grpSp>
        <p:nvGrpSpPr>
          <p:cNvPr id="40" name="Group 39"/>
          <p:cNvGrpSpPr/>
          <p:nvPr/>
        </p:nvGrpSpPr>
        <p:grpSpPr>
          <a:xfrm>
            <a:off x="967556" y="2259913"/>
            <a:ext cx="7493450" cy="3937764"/>
            <a:chOff x="967556" y="1997885"/>
            <a:chExt cx="7493450" cy="3937764"/>
          </a:xfrm>
        </p:grpSpPr>
        <p:sp>
          <p:nvSpPr>
            <p:cNvPr id="5" name="Rectangle 4"/>
            <p:cNvSpPr/>
            <p:nvPr/>
          </p:nvSpPr>
          <p:spPr>
            <a:xfrm>
              <a:off x="1108659" y="2156667"/>
              <a:ext cx="914400" cy="914400"/>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571305" y="2167977"/>
              <a:ext cx="914400" cy="914400"/>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088502" y="3103988"/>
              <a:ext cx="914400" cy="914400"/>
            </a:xfrm>
            <a:prstGeom prst="ellipse">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2530989" y="3115298"/>
              <a:ext cx="914400" cy="914400"/>
            </a:xfrm>
            <a:prstGeom prst="ellipse">
              <a:avLst/>
            </a:prstGeom>
            <a:solidFill>
              <a:srgbClr val="ED7D3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gular Pentagon 8"/>
            <p:cNvSpPr/>
            <p:nvPr/>
          </p:nvSpPr>
          <p:spPr>
            <a:xfrm>
              <a:off x="1048187" y="4071466"/>
              <a:ext cx="960120" cy="914400"/>
            </a:xfrm>
            <a:prstGeom prst="pentagon">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gular Pentagon 9"/>
            <p:cNvSpPr/>
            <p:nvPr/>
          </p:nvSpPr>
          <p:spPr>
            <a:xfrm>
              <a:off x="2510832" y="4082775"/>
              <a:ext cx="960120" cy="914400"/>
            </a:xfrm>
            <a:prstGeom prst="pentagon">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Isosceles Triangle 10"/>
            <p:cNvSpPr/>
            <p:nvPr/>
          </p:nvSpPr>
          <p:spPr>
            <a:xfrm>
              <a:off x="967556" y="4998630"/>
              <a:ext cx="1060704" cy="914400"/>
            </a:xfrm>
            <a:prstGeom prst="triangle">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Isosceles Triangle 11"/>
            <p:cNvSpPr/>
            <p:nvPr/>
          </p:nvSpPr>
          <p:spPr>
            <a:xfrm>
              <a:off x="2490674" y="5009939"/>
              <a:ext cx="1060704" cy="914400"/>
            </a:xfrm>
            <a:prstGeom prst="triangle">
              <a:avLst/>
            </a:prstGeom>
            <a:solidFill>
              <a:srgbClr val="ED7D3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6018287" y="2147821"/>
              <a:ext cx="914400" cy="914400"/>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7480933" y="3990842"/>
              <a:ext cx="914400" cy="1057953"/>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998130" y="3095142"/>
              <a:ext cx="914400" cy="914400"/>
            </a:xfrm>
            <a:prstGeom prst="ellipse">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7440617" y="3086296"/>
              <a:ext cx="914400" cy="914400"/>
            </a:xfrm>
            <a:prstGeom prst="ellipse">
              <a:avLst/>
            </a:prstGeom>
            <a:solidFill>
              <a:srgbClr val="ED7D3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gular Pentagon 16"/>
            <p:cNvSpPr/>
            <p:nvPr/>
          </p:nvSpPr>
          <p:spPr>
            <a:xfrm>
              <a:off x="5957815" y="4062620"/>
              <a:ext cx="960120" cy="914400"/>
            </a:xfrm>
            <a:prstGeom prst="pentagon">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gular Pentagon 17"/>
            <p:cNvSpPr/>
            <p:nvPr/>
          </p:nvSpPr>
          <p:spPr>
            <a:xfrm>
              <a:off x="7460775" y="1997885"/>
              <a:ext cx="960120" cy="1065791"/>
            </a:xfrm>
            <a:prstGeom prst="pentagon">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Isosceles Triangle 18"/>
            <p:cNvSpPr/>
            <p:nvPr/>
          </p:nvSpPr>
          <p:spPr>
            <a:xfrm>
              <a:off x="5877184" y="4989784"/>
              <a:ext cx="1060704" cy="914400"/>
            </a:xfrm>
            <a:prstGeom prst="triangle">
              <a:avLst/>
            </a:prstGeom>
            <a:solidFill>
              <a:schemeClr val="accent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Isosceles Triangle 19"/>
            <p:cNvSpPr/>
            <p:nvPr/>
          </p:nvSpPr>
          <p:spPr>
            <a:xfrm>
              <a:off x="7400302" y="5021249"/>
              <a:ext cx="1060704" cy="914400"/>
            </a:xfrm>
            <a:prstGeom prst="triangle">
              <a:avLst/>
            </a:prstGeom>
            <a:solidFill>
              <a:srgbClr val="ED7D3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22" name="Straight Arrow Connector 21"/>
          <p:cNvCxnSpPr>
            <a:stCxn id="5" idx="3"/>
            <a:endCxn id="6" idx="1"/>
          </p:cNvCxnSpPr>
          <p:nvPr/>
        </p:nvCxnSpPr>
        <p:spPr>
          <a:xfrm>
            <a:off x="2023059" y="2875895"/>
            <a:ext cx="548246" cy="1131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7" idx="6"/>
            <a:endCxn id="8" idx="2"/>
          </p:cNvCxnSpPr>
          <p:nvPr/>
        </p:nvCxnSpPr>
        <p:spPr>
          <a:xfrm>
            <a:off x="2002902" y="3823216"/>
            <a:ext cx="528087" cy="1131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9" idx="5"/>
            <a:endCxn id="10" idx="1"/>
          </p:cNvCxnSpPr>
          <p:nvPr/>
        </p:nvCxnSpPr>
        <p:spPr>
          <a:xfrm>
            <a:off x="2008306" y="4682763"/>
            <a:ext cx="502527" cy="11309"/>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1" idx="5"/>
            <a:endCxn id="12" idx="1"/>
          </p:cNvCxnSpPr>
          <p:nvPr/>
        </p:nvCxnSpPr>
        <p:spPr>
          <a:xfrm>
            <a:off x="1763084" y="5717858"/>
            <a:ext cx="992766" cy="11309"/>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15" idx="6"/>
            <a:endCxn id="16" idx="2"/>
          </p:cNvCxnSpPr>
          <p:nvPr/>
        </p:nvCxnSpPr>
        <p:spPr>
          <a:xfrm flipV="1">
            <a:off x="6912530" y="3805524"/>
            <a:ext cx="528087" cy="8846"/>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9" idx="5"/>
            <a:endCxn id="20" idx="1"/>
          </p:cNvCxnSpPr>
          <p:nvPr/>
        </p:nvCxnSpPr>
        <p:spPr>
          <a:xfrm>
            <a:off x="6672712" y="5709012"/>
            <a:ext cx="992766" cy="31465"/>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128827" y="1793862"/>
            <a:ext cx="2701121" cy="461665"/>
          </a:xfrm>
          <a:prstGeom prst="rect">
            <a:avLst/>
          </a:prstGeom>
          <a:noFill/>
        </p:spPr>
        <p:txBody>
          <a:bodyPr wrap="square" rtlCol="0">
            <a:spAutoFit/>
          </a:bodyPr>
          <a:lstStyle/>
          <a:p>
            <a:pPr algn="ctr"/>
            <a:r>
              <a:rPr lang="en-US" sz="2400" dirty="0" smtClean="0"/>
              <a:t>Global</a:t>
            </a:r>
            <a:endParaRPr lang="en-US" sz="2400" dirty="0"/>
          </a:p>
        </p:txBody>
      </p:sp>
      <p:sp>
        <p:nvSpPr>
          <p:cNvPr id="42" name="TextBox 41"/>
          <p:cNvSpPr txBox="1"/>
          <p:nvPr/>
        </p:nvSpPr>
        <p:spPr>
          <a:xfrm>
            <a:off x="6269020" y="1773707"/>
            <a:ext cx="1572294" cy="461665"/>
          </a:xfrm>
          <a:prstGeom prst="rect">
            <a:avLst/>
          </a:prstGeom>
          <a:noFill/>
        </p:spPr>
        <p:txBody>
          <a:bodyPr wrap="square" rtlCol="0">
            <a:spAutoFit/>
          </a:bodyPr>
          <a:lstStyle/>
          <a:p>
            <a:pPr algn="ctr"/>
            <a:r>
              <a:rPr lang="en-US" sz="2400" dirty="0" smtClean="0"/>
              <a:t>Local</a:t>
            </a:r>
            <a:endParaRPr lang="en-US" sz="2400"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21" name="Date Placeholder 20"/>
          <p:cNvSpPr>
            <a:spLocks noGrp="1"/>
          </p:cNvSpPr>
          <p:nvPr>
            <p:ph type="dt" sz="half" idx="10"/>
          </p:nvPr>
        </p:nvSpPr>
        <p:spPr/>
        <p:txBody>
          <a:bodyPr/>
          <a:lstStyle/>
          <a:p>
            <a:fld id="{F6FC0CD6-0884-BA45-B6D2-BAA5245CC0B6}" type="datetime1">
              <a:rPr lang="en-US" smtClean="0"/>
              <a:t>4/3/17</a:t>
            </a:fld>
            <a:endParaRPr lang="en-US" dirty="0"/>
          </a:p>
        </p:txBody>
      </p:sp>
      <p:sp>
        <p:nvSpPr>
          <p:cNvPr id="23" name="Slide Number Placeholder 22"/>
          <p:cNvSpPr>
            <a:spLocks noGrp="1"/>
          </p:cNvSpPr>
          <p:nvPr>
            <p:ph type="sldNum" sz="quarter" idx="12"/>
          </p:nvPr>
        </p:nvSpPr>
        <p:spPr/>
        <p:txBody>
          <a:bodyPr/>
          <a:lstStyle/>
          <a:p>
            <a:fld id="{1FCD904C-D1DC-4FA1-992A-F40497B59867}" type="slidenum">
              <a:rPr lang="en-US" smtClean="0"/>
              <a:pPr/>
              <a:t>20</a:t>
            </a:fld>
            <a:endParaRPr lang="en-US" dirty="0"/>
          </a:p>
        </p:txBody>
      </p:sp>
    </p:spTree>
    <p:extLst>
      <p:ext uri="{BB962C8B-B14F-4D97-AF65-F5344CB8AC3E}">
        <p14:creationId xmlns:p14="http://schemas.microsoft.com/office/powerpoint/2010/main" val="3807509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rgbClr val="E7E6E6"/>
                </a:solidFill>
              </a:rPr>
              <a:t>Protein Structure</a:t>
            </a:r>
            <a:endParaRPr lang="en-US" sz="2000" b="1" dirty="0">
              <a:solidFill>
                <a:srgbClr val="E7E6E6"/>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rgbClr val="E7E6E6"/>
                </a:solidFill>
              </a:rPr>
              <a:t>Need for Protein Structure Comparison</a:t>
            </a:r>
            <a:endParaRPr lang="en-US" sz="2000" b="1" dirty="0">
              <a:solidFill>
                <a:srgbClr val="E7E6E6"/>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chemeClr val="tx1"/>
                </a:solidFill>
              </a:rPr>
              <a:t>Steps for Comparing Protein Structures</a:t>
            </a:r>
            <a:endParaRPr lang="en-US" sz="2000" b="1" dirty="0">
              <a:solidFill>
                <a:schemeClr val="tx1"/>
              </a:solidFill>
            </a:endParaRPr>
          </a:p>
        </p:txBody>
      </p:sp>
      <p:sp>
        <p:nvSpPr>
          <p:cNvPr id="10" name="Rounded Rectangle 9"/>
          <p:cNvSpPr/>
          <p:nvPr/>
        </p:nvSpPr>
        <p:spPr>
          <a:xfrm>
            <a:off x="728686" y="404275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rgbClr val="000000"/>
                </a:solidFill>
              </a:rPr>
              <a:t>Methods of Comparison</a:t>
            </a:r>
            <a:endParaRPr lang="en-US" sz="2000" dirty="0">
              <a:solidFill>
                <a:srgbClr val="000000"/>
              </a:solidFill>
            </a:endParaRPr>
          </a:p>
        </p:txBody>
      </p:sp>
      <p:sp>
        <p:nvSpPr>
          <p:cNvPr id="9" name="Rounded Rectangle 8"/>
          <p:cNvSpPr/>
          <p:nvPr/>
        </p:nvSpPr>
        <p:spPr>
          <a:xfrm>
            <a:off x="728221" y="4724271"/>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000000"/>
                </a:solidFill>
              </a:rPr>
              <a:t>Alignment Based</a:t>
            </a:r>
            <a:endParaRPr lang="en-US" sz="2000" dirty="0">
              <a:solidFill>
                <a:srgbClr val="000000"/>
              </a:solidFill>
            </a:endParaRPr>
          </a:p>
        </p:txBody>
      </p:sp>
      <p:sp>
        <p:nvSpPr>
          <p:cNvPr id="11" name="Rounded Rectangle 10"/>
          <p:cNvSpPr/>
          <p:nvPr/>
        </p:nvSpPr>
        <p:spPr>
          <a:xfrm>
            <a:off x="727755" y="53587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000000"/>
                </a:solidFill>
              </a:rPr>
              <a:t>Descriptor Based</a:t>
            </a:r>
            <a:endParaRPr lang="en-US" sz="2000" dirty="0">
              <a:solidFill>
                <a:srgbClr val="000000"/>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12" name="Date Placeholder 11"/>
          <p:cNvSpPr>
            <a:spLocks noGrp="1"/>
          </p:cNvSpPr>
          <p:nvPr>
            <p:ph type="dt" sz="half" idx="10"/>
          </p:nvPr>
        </p:nvSpPr>
        <p:spPr/>
        <p:txBody>
          <a:bodyPr/>
          <a:lstStyle/>
          <a:p>
            <a:fld id="{8762F21A-8CD5-4744-B772-BA40BD8A0708}" type="datetime1">
              <a:rPr lang="en-US" smtClean="0"/>
              <a:t>4/3/17</a:t>
            </a:fld>
            <a:endParaRPr lang="en-US" dirty="0"/>
          </a:p>
        </p:txBody>
      </p:sp>
      <p:sp>
        <p:nvSpPr>
          <p:cNvPr id="13" name="Slide Number Placeholder 12"/>
          <p:cNvSpPr>
            <a:spLocks noGrp="1"/>
          </p:cNvSpPr>
          <p:nvPr>
            <p:ph type="sldNum" sz="quarter" idx="12"/>
          </p:nvPr>
        </p:nvSpPr>
        <p:spPr/>
        <p:txBody>
          <a:bodyPr/>
          <a:lstStyle/>
          <a:p>
            <a:fld id="{1FCD904C-D1DC-4FA1-992A-F40497B59867}" type="slidenum">
              <a:rPr lang="en-US" smtClean="0"/>
              <a:pPr/>
              <a:t>21</a:t>
            </a:fld>
            <a:endParaRPr lang="en-US" dirty="0"/>
          </a:p>
        </p:txBody>
      </p:sp>
    </p:spTree>
    <p:extLst>
      <p:ext uri="{BB962C8B-B14F-4D97-AF65-F5344CB8AC3E}">
        <p14:creationId xmlns:p14="http://schemas.microsoft.com/office/powerpoint/2010/main" val="13079084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t>Define Structural </a:t>
            </a:r>
            <a:r>
              <a:rPr lang="en-US" sz="2000" dirty="0" smtClean="0"/>
              <a:t>Unit </a:t>
            </a:r>
            <a:r>
              <a:rPr lang="en-US" sz="2000" dirty="0" smtClean="0">
                <a:solidFill>
                  <a:srgbClr val="000000"/>
                </a:solidFill>
              </a:rPr>
              <a:t>in </a:t>
            </a:r>
            <a:r>
              <a:rPr lang="en-US" sz="2000" dirty="0">
                <a:solidFill>
                  <a:srgbClr val="000000"/>
                </a:solidFill>
              </a:rPr>
              <a:t>3D</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rgbClr val="E7E6E6"/>
                </a:solidFill>
              </a:rPr>
              <a:t>Degree of Comparison</a:t>
            </a:r>
            <a:endParaRPr lang="en-US" sz="2000" b="1" dirty="0">
              <a:solidFill>
                <a:srgbClr val="E7E6E6"/>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09F36434-4A20-D248-8B6E-9D9CA9C147F3}"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22</a:t>
            </a:fld>
            <a:endParaRPr lang="en-US" dirty="0"/>
          </a:p>
        </p:txBody>
      </p:sp>
      <p:sp>
        <p:nvSpPr>
          <p:cNvPr id="11" name="Rounded Rectangle 10"/>
          <p:cNvSpPr/>
          <p:nvPr/>
        </p:nvSpPr>
        <p:spPr>
          <a:xfrm>
            <a:off x="736664" y="404735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000000"/>
                </a:solidFill>
              </a:rPr>
              <a:t>Methods for Comparing Protein Structures</a:t>
            </a:r>
            <a:endParaRPr lang="en-US" sz="2000" b="1" dirty="0">
              <a:solidFill>
                <a:srgbClr val="000000"/>
              </a:solidFill>
            </a:endParaRPr>
          </a:p>
        </p:txBody>
      </p:sp>
      <p:sp>
        <p:nvSpPr>
          <p:cNvPr id="12" name="Rounded Rectangle 11"/>
          <p:cNvSpPr/>
          <p:nvPr/>
        </p:nvSpPr>
        <p:spPr>
          <a:xfrm>
            <a:off x="771476" y="4623056"/>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E7E6E6"/>
                </a:solidFill>
              </a:rPr>
              <a:t>Establishing Statistical Equivalence </a:t>
            </a:r>
            <a:endParaRPr lang="en-US" sz="2000" b="1" dirty="0">
              <a:solidFill>
                <a:srgbClr val="E7E6E6"/>
              </a:solidFill>
            </a:endParaRPr>
          </a:p>
        </p:txBody>
      </p:sp>
    </p:spTree>
    <p:extLst>
      <p:ext uri="{BB962C8B-B14F-4D97-AF65-F5344CB8AC3E}">
        <p14:creationId xmlns:p14="http://schemas.microsoft.com/office/powerpoint/2010/main" val="27616088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rgbClr val="000000"/>
                </a:solidFill>
              </a:rPr>
              <a:t>Methods for Comparing</a:t>
            </a:r>
            <a:endParaRPr lang="en-US" sz="2000" b="1" dirty="0">
              <a:solidFill>
                <a:srgbClr val="000000"/>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rgbClr val="000000"/>
                </a:solidFill>
              </a:rPr>
              <a:t>Alignment Based Methods</a:t>
            </a:r>
            <a:endParaRPr lang="en-US" sz="2000" b="1" dirty="0">
              <a:solidFill>
                <a:srgbClr val="000000"/>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09F36434-4A20-D248-8B6E-9D9CA9C147F3}"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23</a:t>
            </a:fld>
            <a:endParaRPr lang="en-US" dirty="0"/>
          </a:p>
        </p:txBody>
      </p:sp>
      <p:sp>
        <p:nvSpPr>
          <p:cNvPr id="11" name="Rounded Rectangle 10"/>
          <p:cNvSpPr/>
          <p:nvPr/>
        </p:nvSpPr>
        <p:spPr>
          <a:xfrm>
            <a:off x="736664" y="404735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a:solidFill>
                  <a:srgbClr val="000000"/>
                </a:solidFill>
              </a:rPr>
              <a:t>Descriptor Based Methods</a:t>
            </a:r>
            <a:endParaRPr lang="en-US" sz="2000" b="1" dirty="0">
              <a:solidFill>
                <a:srgbClr val="000000"/>
              </a:solidFill>
            </a:endParaRPr>
          </a:p>
        </p:txBody>
      </p:sp>
    </p:spTree>
    <p:extLst>
      <p:ext uri="{BB962C8B-B14F-4D97-AF65-F5344CB8AC3E}">
        <p14:creationId xmlns:p14="http://schemas.microsoft.com/office/powerpoint/2010/main" val="8379511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ight Arrow 63"/>
          <p:cNvSpPr/>
          <p:nvPr/>
        </p:nvSpPr>
        <p:spPr>
          <a:xfrm rot="5400000">
            <a:off x="5524544" y="3012451"/>
            <a:ext cx="1133544" cy="3429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50" b="1" dirty="0">
                <a:solidFill>
                  <a:prstClr val="black"/>
                </a:solidFill>
              </a:rPr>
              <a:t>Rotation</a:t>
            </a:r>
          </a:p>
        </p:txBody>
      </p:sp>
      <p:sp>
        <p:nvSpPr>
          <p:cNvPr id="65" name="Right Arrow 64"/>
          <p:cNvSpPr/>
          <p:nvPr/>
        </p:nvSpPr>
        <p:spPr>
          <a:xfrm>
            <a:off x="3440291" y="2086916"/>
            <a:ext cx="1055118" cy="3429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b="1" dirty="0">
                <a:solidFill>
                  <a:prstClr val="black"/>
                </a:solidFill>
              </a:rPr>
              <a:t>Translation</a:t>
            </a:r>
          </a:p>
        </p:txBody>
      </p:sp>
      <p:sp>
        <p:nvSpPr>
          <p:cNvPr id="66" name="Right Arrow 65"/>
          <p:cNvSpPr/>
          <p:nvPr/>
        </p:nvSpPr>
        <p:spPr>
          <a:xfrm rot="10800000" flipV="1">
            <a:off x="3585324" y="3690199"/>
            <a:ext cx="1012675" cy="342900"/>
          </a:xfrm>
          <a:prstGeom prst="rightArrow">
            <a:avLst>
              <a:gd name="adj1" fmla="val 50000"/>
              <a:gd name="adj2" fmla="val 47463"/>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50" b="1" dirty="0">
                <a:solidFill>
                  <a:prstClr val="black"/>
                </a:solidFill>
              </a:rPr>
              <a:t>Rotation</a:t>
            </a:r>
          </a:p>
        </p:txBody>
      </p:sp>
      <p:sp>
        <p:nvSpPr>
          <p:cNvPr id="2" name="Title 1"/>
          <p:cNvSpPr>
            <a:spLocks noGrp="1"/>
          </p:cNvSpPr>
          <p:nvPr>
            <p:ph type="title"/>
          </p:nvPr>
        </p:nvSpPr>
        <p:spPr>
          <a:xfrm>
            <a:off x="939114" y="461921"/>
            <a:ext cx="7389339" cy="667622"/>
          </a:xfrm>
        </p:spPr>
        <p:txBody>
          <a:bodyPr>
            <a:noAutofit/>
          </a:bodyPr>
          <a:lstStyle/>
          <a:p>
            <a:pPr algn="ctr"/>
            <a:r>
              <a:rPr lang="en-US" sz="3600" dirty="0"/>
              <a:t>Protein structure comparison using </a:t>
            </a:r>
            <a:r>
              <a:rPr lang="en-US" sz="3600" dirty="0" smtClean="0"/>
              <a:t>Structural </a:t>
            </a:r>
            <a:r>
              <a:rPr lang="en-US" sz="3600" dirty="0"/>
              <a:t>A</a:t>
            </a:r>
            <a:r>
              <a:rPr lang="en-US" sz="3600" dirty="0" smtClean="0"/>
              <a:t>lignment</a:t>
            </a:r>
            <a:endParaRPr lang="en-US" sz="3600" dirty="0"/>
          </a:p>
        </p:txBody>
      </p:sp>
      <p:grpSp>
        <p:nvGrpSpPr>
          <p:cNvPr id="5" name="Group 4"/>
          <p:cNvGrpSpPr/>
          <p:nvPr/>
        </p:nvGrpSpPr>
        <p:grpSpPr>
          <a:xfrm>
            <a:off x="1525906" y="1951977"/>
            <a:ext cx="2059418" cy="1508297"/>
            <a:chOff x="1130300" y="1612470"/>
            <a:chExt cx="2745890" cy="2011063"/>
          </a:xfrm>
        </p:grpSpPr>
        <p:grpSp>
          <p:nvGrpSpPr>
            <p:cNvPr id="23" name="Group 22"/>
            <p:cNvGrpSpPr/>
            <p:nvPr/>
          </p:nvGrpSpPr>
          <p:grpSpPr>
            <a:xfrm>
              <a:off x="1691373" y="1612470"/>
              <a:ext cx="2184817" cy="1660694"/>
              <a:chOff x="762000" y="1295400"/>
              <a:chExt cx="4038600" cy="1905000"/>
            </a:xfrm>
          </p:grpSpPr>
          <p:sp>
            <p:nvSpPr>
              <p:cNvPr id="7" name="Freeform 6"/>
              <p:cNvSpPr>
                <a:spLocks/>
              </p:cNvSpPr>
              <p:nvPr/>
            </p:nvSpPr>
            <p:spPr bwMode="auto">
              <a:xfrm rot="5400000">
                <a:off x="2897765" y="1369434"/>
                <a:ext cx="750739" cy="1364673"/>
              </a:xfrm>
              <a:custGeom>
                <a:avLst/>
                <a:gdLst/>
                <a:ahLst/>
                <a:cxnLst>
                  <a:cxn ang="0">
                    <a:pos x="0" y="312"/>
                  </a:cxn>
                  <a:cxn ang="0">
                    <a:pos x="720" y="24"/>
                  </a:cxn>
                  <a:cxn ang="0">
                    <a:pos x="432" y="456"/>
                  </a:cxn>
                  <a:cxn ang="0">
                    <a:pos x="624" y="600"/>
                  </a:cxn>
                  <a:cxn ang="0">
                    <a:pos x="720" y="360"/>
                  </a:cxn>
                  <a:cxn ang="0">
                    <a:pos x="816" y="648"/>
                  </a:cxn>
                  <a:cxn ang="0">
                    <a:pos x="432" y="792"/>
                  </a:cxn>
                  <a:cxn ang="0">
                    <a:pos x="336" y="648"/>
                  </a:cxn>
                  <a:cxn ang="0">
                    <a:pos x="240" y="888"/>
                  </a:cxn>
                  <a:cxn ang="0">
                    <a:pos x="624" y="984"/>
                  </a:cxn>
                  <a:cxn ang="0">
                    <a:pos x="864" y="888"/>
                  </a:cxn>
                  <a:cxn ang="0">
                    <a:pos x="960" y="1176"/>
                  </a:cxn>
                  <a:cxn ang="0">
                    <a:pos x="624" y="1272"/>
                  </a:cxn>
                  <a:cxn ang="0">
                    <a:pos x="384" y="1224"/>
                  </a:cxn>
                  <a:cxn ang="0">
                    <a:pos x="192" y="1512"/>
                  </a:cxn>
                  <a:cxn ang="0">
                    <a:pos x="624" y="1512"/>
                  </a:cxn>
                  <a:cxn ang="0">
                    <a:pos x="960" y="1368"/>
                  </a:cxn>
                  <a:cxn ang="0">
                    <a:pos x="960" y="1704"/>
                  </a:cxn>
                </a:cxnLst>
                <a:rect l="0" t="0" r="r" b="b"/>
                <a:pathLst>
                  <a:path w="1016" h="1704">
                    <a:moveTo>
                      <a:pt x="0" y="312"/>
                    </a:moveTo>
                    <a:cubicBezTo>
                      <a:pt x="324" y="156"/>
                      <a:pt x="648" y="0"/>
                      <a:pt x="720" y="24"/>
                    </a:cubicBezTo>
                    <a:cubicBezTo>
                      <a:pt x="792" y="48"/>
                      <a:pt x="448" y="360"/>
                      <a:pt x="432" y="456"/>
                    </a:cubicBezTo>
                    <a:cubicBezTo>
                      <a:pt x="416" y="552"/>
                      <a:pt x="576" y="616"/>
                      <a:pt x="624" y="600"/>
                    </a:cubicBezTo>
                    <a:cubicBezTo>
                      <a:pt x="672" y="584"/>
                      <a:pt x="688" y="352"/>
                      <a:pt x="720" y="360"/>
                    </a:cubicBezTo>
                    <a:cubicBezTo>
                      <a:pt x="752" y="368"/>
                      <a:pt x="864" y="576"/>
                      <a:pt x="816" y="648"/>
                    </a:cubicBezTo>
                    <a:cubicBezTo>
                      <a:pt x="768" y="720"/>
                      <a:pt x="512" y="792"/>
                      <a:pt x="432" y="792"/>
                    </a:cubicBezTo>
                    <a:cubicBezTo>
                      <a:pt x="352" y="792"/>
                      <a:pt x="368" y="632"/>
                      <a:pt x="336" y="648"/>
                    </a:cubicBezTo>
                    <a:cubicBezTo>
                      <a:pt x="304" y="664"/>
                      <a:pt x="192" y="832"/>
                      <a:pt x="240" y="888"/>
                    </a:cubicBezTo>
                    <a:cubicBezTo>
                      <a:pt x="288" y="944"/>
                      <a:pt x="520" y="984"/>
                      <a:pt x="624" y="984"/>
                    </a:cubicBezTo>
                    <a:cubicBezTo>
                      <a:pt x="728" y="984"/>
                      <a:pt x="808" y="856"/>
                      <a:pt x="864" y="888"/>
                    </a:cubicBezTo>
                    <a:cubicBezTo>
                      <a:pt x="920" y="920"/>
                      <a:pt x="1000" y="1112"/>
                      <a:pt x="960" y="1176"/>
                    </a:cubicBezTo>
                    <a:cubicBezTo>
                      <a:pt x="920" y="1240"/>
                      <a:pt x="720" y="1264"/>
                      <a:pt x="624" y="1272"/>
                    </a:cubicBezTo>
                    <a:cubicBezTo>
                      <a:pt x="528" y="1280"/>
                      <a:pt x="456" y="1184"/>
                      <a:pt x="384" y="1224"/>
                    </a:cubicBezTo>
                    <a:cubicBezTo>
                      <a:pt x="312" y="1264"/>
                      <a:pt x="152" y="1464"/>
                      <a:pt x="192" y="1512"/>
                    </a:cubicBezTo>
                    <a:cubicBezTo>
                      <a:pt x="232" y="1560"/>
                      <a:pt x="496" y="1536"/>
                      <a:pt x="624" y="1512"/>
                    </a:cubicBezTo>
                    <a:cubicBezTo>
                      <a:pt x="752" y="1488"/>
                      <a:pt x="904" y="1336"/>
                      <a:pt x="960" y="1368"/>
                    </a:cubicBezTo>
                    <a:cubicBezTo>
                      <a:pt x="1016" y="1400"/>
                      <a:pt x="988" y="1552"/>
                      <a:pt x="960" y="1704"/>
                    </a:cubicBezTo>
                  </a:path>
                </a:pathLst>
              </a:custGeom>
              <a:noFill/>
              <a:ln w="57150" cmpd="sng">
                <a:solidFill>
                  <a:srgbClr val="FF3300"/>
                </a:solidFill>
                <a:round/>
                <a:headEnd/>
                <a:tailEnd/>
              </a:ln>
              <a:effectLst/>
            </p:spPr>
            <p:txBody>
              <a:bodyPr/>
              <a:lstStyle/>
              <a:p>
                <a:endParaRPr lang="en-US" sz="1013" dirty="0">
                  <a:solidFill>
                    <a:prstClr val="black"/>
                  </a:solidFill>
                </a:endParaRPr>
              </a:p>
            </p:txBody>
          </p:sp>
          <p:sp>
            <p:nvSpPr>
              <p:cNvPr id="8" name="Freeform 7"/>
              <p:cNvSpPr>
                <a:spLocks/>
              </p:cNvSpPr>
              <p:nvPr/>
            </p:nvSpPr>
            <p:spPr bwMode="auto">
              <a:xfrm rot="12420000">
                <a:off x="1333811" y="1452433"/>
                <a:ext cx="849631" cy="1267513"/>
              </a:xfrm>
              <a:custGeom>
                <a:avLst/>
                <a:gdLst/>
                <a:ahLst/>
                <a:cxnLst>
                  <a:cxn ang="0">
                    <a:pos x="0" y="360"/>
                  </a:cxn>
                  <a:cxn ang="0">
                    <a:pos x="768" y="24"/>
                  </a:cxn>
                  <a:cxn ang="0">
                    <a:pos x="384" y="504"/>
                  </a:cxn>
                  <a:cxn ang="0">
                    <a:pos x="528" y="696"/>
                  </a:cxn>
                  <a:cxn ang="0">
                    <a:pos x="816" y="216"/>
                  </a:cxn>
                  <a:cxn ang="0">
                    <a:pos x="1200" y="552"/>
                  </a:cxn>
                  <a:cxn ang="0">
                    <a:pos x="432" y="840"/>
                  </a:cxn>
                  <a:cxn ang="0">
                    <a:pos x="288" y="696"/>
                  </a:cxn>
                  <a:cxn ang="0">
                    <a:pos x="144" y="984"/>
                  </a:cxn>
                  <a:cxn ang="0">
                    <a:pos x="672" y="1128"/>
                  </a:cxn>
                  <a:cxn ang="0">
                    <a:pos x="1056" y="840"/>
                  </a:cxn>
                  <a:cxn ang="0">
                    <a:pos x="1296" y="1176"/>
                  </a:cxn>
                  <a:cxn ang="0">
                    <a:pos x="816" y="1272"/>
                  </a:cxn>
                  <a:cxn ang="0">
                    <a:pos x="384" y="1272"/>
                  </a:cxn>
                  <a:cxn ang="0">
                    <a:pos x="192" y="1320"/>
                  </a:cxn>
                  <a:cxn ang="0">
                    <a:pos x="96" y="1560"/>
                  </a:cxn>
                  <a:cxn ang="0">
                    <a:pos x="240" y="1704"/>
                  </a:cxn>
                  <a:cxn ang="0">
                    <a:pos x="576" y="1704"/>
                  </a:cxn>
                  <a:cxn ang="0">
                    <a:pos x="912" y="1512"/>
                  </a:cxn>
                  <a:cxn ang="0">
                    <a:pos x="864" y="1800"/>
                  </a:cxn>
                </a:cxnLst>
                <a:rect l="0" t="0" r="r" b="b"/>
                <a:pathLst>
                  <a:path w="1336" h="1800">
                    <a:moveTo>
                      <a:pt x="0" y="360"/>
                    </a:moveTo>
                    <a:cubicBezTo>
                      <a:pt x="352" y="180"/>
                      <a:pt x="704" y="0"/>
                      <a:pt x="768" y="24"/>
                    </a:cubicBezTo>
                    <a:cubicBezTo>
                      <a:pt x="832" y="48"/>
                      <a:pt x="424" y="392"/>
                      <a:pt x="384" y="504"/>
                    </a:cubicBezTo>
                    <a:cubicBezTo>
                      <a:pt x="344" y="616"/>
                      <a:pt x="456" y="744"/>
                      <a:pt x="528" y="696"/>
                    </a:cubicBezTo>
                    <a:cubicBezTo>
                      <a:pt x="600" y="648"/>
                      <a:pt x="704" y="240"/>
                      <a:pt x="816" y="216"/>
                    </a:cubicBezTo>
                    <a:cubicBezTo>
                      <a:pt x="928" y="192"/>
                      <a:pt x="1264" y="448"/>
                      <a:pt x="1200" y="552"/>
                    </a:cubicBezTo>
                    <a:cubicBezTo>
                      <a:pt x="1136" y="656"/>
                      <a:pt x="584" y="816"/>
                      <a:pt x="432" y="840"/>
                    </a:cubicBezTo>
                    <a:cubicBezTo>
                      <a:pt x="280" y="864"/>
                      <a:pt x="336" y="672"/>
                      <a:pt x="288" y="696"/>
                    </a:cubicBezTo>
                    <a:cubicBezTo>
                      <a:pt x="240" y="720"/>
                      <a:pt x="80" y="912"/>
                      <a:pt x="144" y="984"/>
                    </a:cubicBezTo>
                    <a:cubicBezTo>
                      <a:pt x="208" y="1056"/>
                      <a:pt x="520" y="1152"/>
                      <a:pt x="672" y="1128"/>
                    </a:cubicBezTo>
                    <a:cubicBezTo>
                      <a:pt x="824" y="1104"/>
                      <a:pt x="952" y="832"/>
                      <a:pt x="1056" y="840"/>
                    </a:cubicBezTo>
                    <a:cubicBezTo>
                      <a:pt x="1160" y="848"/>
                      <a:pt x="1336" y="1104"/>
                      <a:pt x="1296" y="1176"/>
                    </a:cubicBezTo>
                    <a:cubicBezTo>
                      <a:pt x="1256" y="1248"/>
                      <a:pt x="968" y="1256"/>
                      <a:pt x="816" y="1272"/>
                    </a:cubicBezTo>
                    <a:cubicBezTo>
                      <a:pt x="664" y="1288"/>
                      <a:pt x="488" y="1264"/>
                      <a:pt x="384" y="1272"/>
                    </a:cubicBezTo>
                    <a:cubicBezTo>
                      <a:pt x="280" y="1280"/>
                      <a:pt x="240" y="1272"/>
                      <a:pt x="192" y="1320"/>
                    </a:cubicBezTo>
                    <a:cubicBezTo>
                      <a:pt x="144" y="1368"/>
                      <a:pt x="88" y="1496"/>
                      <a:pt x="96" y="1560"/>
                    </a:cubicBezTo>
                    <a:cubicBezTo>
                      <a:pt x="104" y="1624"/>
                      <a:pt x="160" y="1680"/>
                      <a:pt x="240" y="1704"/>
                    </a:cubicBezTo>
                    <a:cubicBezTo>
                      <a:pt x="320" y="1728"/>
                      <a:pt x="464" y="1736"/>
                      <a:pt x="576" y="1704"/>
                    </a:cubicBezTo>
                    <a:cubicBezTo>
                      <a:pt x="688" y="1672"/>
                      <a:pt x="864" y="1496"/>
                      <a:pt x="912" y="1512"/>
                    </a:cubicBezTo>
                    <a:cubicBezTo>
                      <a:pt x="960" y="1528"/>
                      <a:pt x="872" y="1752"/>
                      <a:pt x="864" y="1800"/>
                    </a:cubicBezTo>
                  </a:path>
                </a:pathLst>
              </a:custGeom>
              <a:noFill/>
              <a:ln w="57150" cmpd="sng">
                <a:solidFill>
                  <a:schemeClr val="tx1"/>
                </a:solidFill>
                <a:round/>
                <a:headEnd/>
                <a:tailEnd/>
              </a:ln>
              <a:effectLst/>
            </p:spPr>
            <p:txBody>
              <a:bodyPr/>
              <a:lstStyle/>
              <a:p>
                <a:endParaRPr lang="en-US" sz="1013" dirty="0">
                  <a:solidFill>
                    <a:prstClr val="black"/>
                  </a:solidFill>
                </a:endParaRPr>
              </a:p>
            </p:txBody>
          </p:sp>
          <p:grpSp>
            <p:nvGrpSpPr>
              <p:cNvPr id="22" name="Group 21"/>
              <p:cNvGrpSpPr/>
              <p:nvPr/>
            </p:nvGrpSpPr>
            <p:grpSpPr>
              <a:xfrm>
                <a:off x="762000" y="1295400"/>
                <a:ext cx="4038600" cy="1905000"/>
                <a:chOff x="762000" y="1295400"/>
                <a:chExt cx="4038600" cy="1905000"/>
              </a:xfrm>
            </p:grpSpPr>
            <p:cxnSp>
              <p:nvCxnSpPr>
                <p:cNvPr id="10" name="Straight Connector 9"/>
                <p:cNvCxnSpPr/>
                <p:nvPr/>
              </p:nvCxnSpPr>
              <p:spPr>
                <a:xfrm>
                  <a:off x="914400" y="1295400"/>
                  <a:ext cx="0" cy="1905000"/>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762000" y="3048000"/>
                  <a:ext cx="4038600" cy="0"/>
                </a:xfrm>
                <a:prstGeom prst="line">
                  <a:avLst/>
                </a:prstGeom>
              </p:spPr>
              <p:style>
                <a:lnRef idx="3">
                  <a:schemeClr val="dk1"/>
                </a:lnRef>
                <a:fillRef idx="0">
                  <a:schemeClr val="dk1"/>
                </a:fillRef>
                <a:effectRef idx="2">
                  <a:schemeClr val="dk1"/>
                </a:effectRef>
                <a:fontRef idx="minor">
                  <a:schemeClr val="tx1"/>
                </a:fontRef>
              </p:style>
            </p:cxnSp>
          </p:grpSp>
        </p:grpSp>
        <p:cxnSp>
          <p:nvCxnSpPr>
            <p:cNvPr id="4" name="Straight Connector 3"/>
            <p:cNvCxnSpPr/>
            <p:nvPr/>
          </p:nvCxnSpPr>
          <p:spPr>
            <a:xfrm flipH="1">
              <a:off x="1130300" y="3159143"/>
              <a:ext cx="653530" cy="464390"/>
            </a:xfrm>
            <a:prstGeom prst="line">
              <a:avLst/>
            </a:prstGeom>
          </p:spPr>
          <p:style>
            <a:lnRef idx="3">
              <a:schemeClr val="dk1"/>
            </a:lnRef>
            <a:fillRef idx="0">
              <a:schemeClr val="dk1"/>
            </a:fillRef>
            <a:effectRef idx="2">
              <a:schemeClr val="dk1"/>
            </a:effectRef>
            <a:fontRef idx="minor">
              <a:schemeClr val="tx1"/>
            </a:fontRef>
          </p:style>
        </p:cxnSp>
      </p:grpSp>
      <p:grpSp>
        <p:nvGrpSpPr>
          <p:cNvPr id="11" name="Group 10"/>
          <p:cNvGrpSpPr/>
          <p:nvPr/>
        </p:nvGrpSpPr>
        <p:grpSpPr>
          <a:xfrm>
            <a:off x="1803236" y="3396877"/>
            <a:ext cx="1637055" cy="1605599"/>
            <a:chOff x="1130300" y="4171950"/>
            <a:chExt cx="2182740" cy="2140798"/>
          </a:xfrm>
        </p:grpSpPr>
        <p:grpSp>
          <p:nvGrpSpPr>
            <p:cNvPr id="54" name="Group 53"/>
            <p:cNvGrpSpPr/>
            <p:nvPr/>
          </p:nvGrpSpPr>
          <p:grpSpPr>
            <a:xfrm>
              <a:off x="1701385" y="4171950"/>
              <a:ext cx="1611655" cy="1825270"/>
              <a:chOff x="762000" y="1295400"/>
              <a:chExt cx="2979120" cy="1905000"/>
            </a:xfrm>
          </p:grpSpPr>
          <p:sp>
            <p:nvSpPr>
              <p:cNvPr id="55" name="Freeform 54"/>
              <p:cNvSpPr>
                <a:spLocks/>
              </p:cNvSpPr>
              <p:nvPr/>
            </p:nvSpPr>
            <p:spPr bwMode="auto">
              <a:xfrm rot="11611068">
                <a:off x="1400001" y="1397206"/>
                <a:ext cx="954134" cy="1232350"/>
              </a:xfrm>
              <a:custGeom>
                <a:avLst/>
                <a:gdLst/>
                <a:ahLst/>
                <a:cxnLst>
                  <a:cxn ang="0">
                    <a:pos x="0" y="312"/>
                  </a:cxn>
                  <a:cxn ang="0">
                    <a:pos x="720" y="24"/>
                  </a:cxn>
                  <a:cxn ang="0">
                    <a:pos x="432" y="456"/>
                  </a:cxn>
                  <a:cxn ang="0">
                    <a:pos x="624" y="600"/>
                  </a:cxn>
                  <a:cxn ang="0">
                    <a:pos x="720" y="360"/>
                  </a:cxn>
                  <a:cxn ang="0">
                    <a:pos x="816" y="648"/>
                  </a:cxn>
                  <a:cxn ang="0">
                    <a:pos x="432" y="792"/>
                  </a:cxn>
                  <a:cxn ang="0">
                    <a:pos x="336" y="648"/>
                  </a:cxn>
                  <a:cxn ang="0">
                    <a:pos x="240" y="888"/>
                  </a:cxn>
                  <a:cxn ang="0">
                    <a:pos x="624" y="984"/>
                  </a:cxn>
                  <a:cxn ang="0">
                    <a:pos x="864" y="888"/>
                  </a:cxn>
                  <a:cxn ang="0">
                    <a:pos x="960" y="1176"/>
                  </a:cxn>
                  <a:cxn ang="0">
                    <a:pos x="624" y="1272"/>
                  </a:cxn>
                  <a:cxn ang="0">
                    <a:pos x="384" y="1224"/>
                  </a:cxn>
                  <a:cxn ang="0">
                    <a:pos x="192" y="1512"/>
                  </a:cxn>
                  <a:cxn ang="0">
                    <a:pos x="624" y="1512"/>
                  </a:cxn>
                  <a:cxn ang="0">
                    <a:pos x="960" y="1368"/>
                  </a:cxn>
                  <a:cxn ang="0">
                    <a:pos x="960" y="1704"/>
                  </a:cxn>
                </a:cxnLst>
                <a:rect l="0" t="0" r="r" b="b"/>
                <a:pathLst>
                  <a:path w="1016" h="1704">
                    <a:moveTo>
                      <a:pt x="0" y="312"/>
                    </a:moveTo>
                    <a:cubicBezTo>
                      <a:pt x="324" y="156"/>
                      <a:pt x="648" y="0"/>
                      <a:pt x="720" y="24"/>
                    </a:cubicBezTo>
                    <a:cubicBezTo>
                      <a:pt x="792" y="48"/>
                      <a:pt x="448" y="360"/>
                      <a:pt x="432" y="456"/>
                    </a:cubicBezTo>
                    <a:cubicBezTo>
                      <a:pt x="416" y="552"/>
                      <a:pt x="576" y="616"/>
                      <a:pt x="624" y="600"/>
                    </a:cubicBezTo>
                    <a:cubicBezTo>
                      <a:pt x="672" y="584"/>
                      <a:pt x="688" y="352"/>
                      <a:pt x="720" y="360"/>
                    </a:cubicBezTo>
                    <a:cubicBezTo>
                      <a:pt x="752" y="368"/>
                      <a:pt x="864" y="576"/>
                      <a:pt x="816" y="648"/>
                    </a:cubicBezTo>
                    <a:cubicBezTo>
                      <a:pt x="768" y="720"/>
                      <a:pt x="512" y="792"/>
                      <a:pt x="432" y="792"/>
                    </a:cubicBezTo>
                    <a:cubicBezTo>
                      <a:pt x="352" y="792"/>
                      <a:pt x="368" y="632"/>
                      <a:pt x="336" y="648"/>
                    </a:cubicBezTo>
                    <a:cubicBezTo>
                      <a:pt x="304" y="664"/>
                      <a:pt x="192" y="832"/>
                      <a:pt x="240" y="888"/>
                    </a:cubicBezTo>
                    <a:cubicBezTo>
                      <a:pt x="288" y="944"/>
                      <a:pt x="520" y="984"/>
                      <a:pt x="624" y="984"/>
                    </a:cubicBezTo>
                    <a:cubicBezTo>
                      <a:pt x="728" y="984"/>
                      <a:pt x="808" y="856"/>
                      <a:pt x="864" y="888"/>
                    </a:cubicBezTo>
                    <a:cubicBezTo>
                      <a:pt x="920" y="920"/>
                      <a:pt x="1000" y="1112"/>
                      <a:pt x="960" y="1176"/>
                    </a:cubicBezTo>
                    <a:cubicBezTo>
                      <a:pt x="920" y="1240"/>
                      <a:pt x="720" y="1264"/>
                      <a:pt x="624" y="1272"/>
                    </a:cubicBezTo>
                    <a:cubicBezTo>
                      <a:pt x="528" y="1280"/>
                      <a:pt x="456" y="1184"/>
                      <a:pt x="384" y="1224"/>
                    </a:cubicBezTo>
                    <a:cubicBezTo>
                      <a:pt x="312" y="1264"/>
                      <a:pt x="152" y="1464"/>
                      <a:pt x="192" y="1512"/>
                    </a:cubicBezTo>
                    <a:cubicBezTo>
                      <a:pt x="232" y="1560"/>
                      <a:pt x="496" y="1536"/>
                      <a:pt x="624" y="1512"/>
                    </a:cubicBezTo>
                    <a:cubicBezTo>
                      <a:pt x="752" y="1488"/>
                      <a:pt x="904" y="1336"/>
                      <a:pt x="960" y="1368"/>
                    </a:cubicBezTo>
                    <a:cubicBezTo>
                      <a:pt x="1016" y="1400"/>
                      <a:pt x="988" y="1552"/>
                      <a:pt x="960" y="1704"/>
                    </a:cubicBezTo>
                  </a:path>
                </a:pathLst>
              </a:custGeom>
              <a:noFill/>
              <a:ln w="57150" cmpd="sng">
                <a:solidFill>
                  <a:srgbClr val="FF3300"/>
                </a:solidFill>
                <a:round/>
                <a:headEnd/>
                <a:tailEnd/>
              </a:ln>
              <a:effectLst/>
            </p:spPr>
            <p:txBody>
              <a:bodyPr/>
              <a:lstStyle/>
              <a:p>
                <a:endParaRPr lang="en-US" sz="1013" dirty="0">
                  <a:solidFill>
                    <a:prstClr val="black"/>
                  </a:solidFill>
                </a:endParaRPr>
              </a:p>
            </p:txBody>
          </p:sp>
          <p:sp>
            <p:nvSpPr>
              <p:cNvPr id="56" name="Freeform 55"/>
              <p:cNvSpPr>
                <a:spLocks/>
              </p:cNvSpPr>
              <p:nvPr/>
            </p:nvSpPr>
            <p:spPr bwMode="auto">
              <a:xfrm rot="12420000">
                <a:off x="1339445" y="1401343"/>
                <a:ext cx="877010" cy="1296496"/>
              </a:xfrm>
              <a:custGeom>
                <a:avLst/>
                <a:gdLst/>
                <a:ahLst/>
                <a:cxnLst>
                  <a:cxn ang="0">
                    <a:pos x="0" y="360"/>
                  </a:cxn>
                  <a:cxn ang="0">
                    <a:pos x="768" y="24"/>
                  </a:cxn>
                  <a:cxn ang="0">
                    <a:pos x="384" y="504"/>
                  </a:cxn>
                  <a:cxn ang="0">
                    <a:pos x="528" y="696"/>
                  </a:cxn>
                  <a:cxn ang="0">
                    <a:pos x="816" y="216"/>
                  </a:cxn>
                  <a:cxn ang="0">
                    <a:pos x="1200" y="552"/>
                  </a:cxn>
                  <a:cxn ang="0">
                    <a:pos x="432" y="840"/>
                  </a:cxn>
                  <a:cxn ang="0">
                    <a:pos x="288" y="696"/>
                  </a:cxn>
                  <a:cxn ang="0">
                    <a:pos x="144" y="984"/>
                  </a:cxn>
                  <a:cxn ang="0">
                    <a:pos x="672" y="1128"/>
                  </a:cxn>
                  <a:cxn ang="0">
                    <a:pos x="1056" y="840"/>
                  </a:cxn>
                  <a:cxn ang="0">
                    <a:pos x="1296" y="1176"/>
                  </a:cxn>
                  <a:cxn ang="0">
                    <a:pos x="816" y="1272"/>
                  </a:cxn>
                  <a:cxn ang="0">
                    <a:pos x="384" y="1272"/>
                  </a:cxn>
                  <a:cxn ang="0">
                    <a:pos x="192" y="1320"/>
                  </a:cxn>
                  <a:cxn ang="0">
                    <a:pos x="96" y="1560"/>
                  </a:cxn>
                  <a:cxn ang="0">
                    <a:pos x="240" y="1704"/>
                  </a:cxn>
                  <a:cxn ang="0">
                    <a:pos x="576" y="1704"/>
                  </a:cxn>
                  <a:cxn ang="0">
                    <a:pos x="912" y="1512"/>
                  </a:cxn>
                  <a:cxn ang="0">
                    <a:pos x="864" y="1800"/>
                  </a:cxn>
                </a:cxnLst>
                <a:rect l="0" t="0" r="r" b="b"/>
                <a:pathLst>
                  <a:path w="1336" h="1800">
                    <a:moveTo>
                      <a:pt x="0" y="360"/>
                    </a:moveTo>
                    <a:cubicBezTo>
                      <a:pt x="352" y="180"/>
                      <a:pt x="704" y="0"/>
                      <a:pt x="768" y="24"/>
                    </a:cubicBezTo>
                    <a:cubicBezTo>
                      <a:pt x="832" y="48"/>
                      <a:pt x="424" y="392"/>
                      <a:pt x="384" y="504"/>
                    </a:cubicBezTo>
                    <a:cubicBezTo>
                      <a:pt x="344" y="616"/>
                      <a:pt x="456" y="744"/>
                      <a:pt x="528" y="696"/>
                    </a:cubicBezTo>
                    <a:cubicBezTo>
                      <a:pt x="600" y="648"/>
                      <a:pt x="704" y="240"/>
                      <a:pt x="816" y="216"/>
                    </a:cubicBezTo>
                    <a:cubicBezTo>
                      <a:pt x="928" y="192"/>
                      <a:pt x="1264" y="448"/>
                      <a:pt x="1200" y="552"/>
                    </a:cubicBezTo>
                    <a:cubicBezTo>
                      <a:pt x="1136" y="656"/>
                      <a:pt x="584" y="816"/>
                      <a:pt x="432" y="840"/>
                    </a:cubicBezTo>
                    <a:cubicBezTo>
                      <a:pt x="280" y="864"/>
                      <a:pt x="336" y="672"/>
                      <a:pt x="288" y="696"/>
                    </a:cubicBezTo>
                    <a:cubicBezTo>
                      <a:pt x="240" y="720"/>
                      <a:pt x="80" y="912"/>
                      <a:pt x="144" y="984"/>
                    </a:cubicBezTo>
                    <a:cubicBezTo>
                      <a:pt x="208" y="1056"/>
                      <a:pt x="520" y="1152"/>
                      <a:pt x="672" y="1128"/>
                    </a:cubicBezTo>
                    <a:cubicBezTo>
                      <a:pt x="824" y="1104"/>
                      <a:pt x="952" y="832"/>
                      <a:pt x="1056" y="840"/>
                    </a:cubicBezTo>
                    <a:cubicBezTo>
                      <a:pt x="1160" y="848"/>
                      <a:pt x="1336" y="1104"/>
                      <a:pt x="1296" y="1176"/>
                    </a:cubicBezTo>
                    <a:cubicBezTo>
                      <a:pt x="1256" y="1248"/>
                      <a:pt x="968" y="1256"/>
                      <a:pt x="816" y="1272"/>
                    </a:cubicBezTo>
                    <a:cubicBezTo>
                      <a:pt x="664" y="1288"/>
                      <a:pt x="488" y="1264"/>
                      <a:pt x="384" y="1272"/>
                    </a:cubicBezTo>
                    <a:cubicBezTo>
                      <a:pt x="280" y="1280"/>
                      <a:pt x="240" y="1272"/>
                      <a:pt x="192" y="1320"/>
                    </a:cubicBezTo>
                    <a:cubicBezTo>
                      <a:pt x="144" y="1368"/>
                      <a:pt x="88" y="1496"/>
                      <a:pt x="96" y="1560"/>
                    </a:cubicBezTo>
                    <a:cubicBezTo>
                      <a:pt x="104" y="1624"/>
                      <a:pt x="160" y="1680"/>
                      <a:pt x="240" y="1704"/>
                    </a:cubicBezTo>
                    <a:cubicBezTo>
                      <a:pt x="320" y="1728"/>
                      <a:pt x="464" y="1736"/>
                      <a:pt x="576" y="1704"/>
                    </a:cubicBezTo>
                    <a:cubicBezTo>
                      <a:pt x="688" y="1672"/>
                      <a:pt x="864" y="1496"/>
                      <a:pt x="912" y="1512"/>
                    </a:cubicBezTo>
                    <a:cubicBezTo>
                      <a:pt x="960" y="1528"/>
                      <a:pt x="872" y="1752"/>
                      <a:pt x="864" y="1800"/>
                    </a:cubicBezTo>
                  </a:path>
                </a:pathLst>
              </a:custGeom>
              <a:noFill/>
              <a:ln w="57150" cmpd="sng">
                <a:solidFill>
                  <a:schemeClr val="tx1"/>
                </a:solidFill>
                <a:round/>
                <a:headEnd/>
                <a:tailEnd/>
              </a:ln>
              <a:effectLst/>
            </p:spPr>
            <p:txBody>
              <a:bodyPr/>
              <a:lstStyle/>
              <a:p>
                <a:endParaRPr lang="en-US" sz="1013" dirty="0">
                  <a:solidFill>
                    <a:prstClr val="black"/>
                  </a:solidFill>
                </a:endParaRPr>
              </a:p>
            </p:txBody>
          </p:sp>
          <p:grpSp>
            <p:nvGrpSpPr>
              <p:cNvPr id="57" name="Group 21"/>
              <p:cNvGrpSpPr/>
              <p:nvPr/>
            </p:nvGrpSpPr>
            <p:grpSpPr>
              <a:xfrm>
                <a:off x="762000" y="1295400"/>
                <a:ext cx="2979120" cy="1905000"/>
                <a:chOff x="762000" y="1295400"/>
                <a:chExt cx="2979120" cy="1905000"/>
              </a:xfrm>
            </p:grpSpPr>
            <p:cxnSp>
              <p:nvCxnSpPr>
                <p:cNvPr id="58" name="Straight Connector 57"/>
                <p:cNvCxnSpPr/>
                <p:nvPr/>
              </p:nvCxnSpPr>
              <p:spPr>
                <a:xfrm>
                  <a:off x="914400" y="1295400"/>
                  <a:ext cx="0" cy="1905000"/>
                </a:xfrm>
                <a:prstGeom prst="line">
                  <a:avLst/>
                </a:prstGeom>
                <a:ln/>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flipV="1">
                  <a:off x="762000" y="3045036"/>
                  <a:ext cx="2979120" cy="2964"/>
                </a:xfrm>
                <a:prstGeom prst="line">
                  <a:avLst/>
                </a:prstGeom>
              </p:spPr>
              <p:style>
                <a:lnRef idx="3">
                  <a:schemeClr val="dk1"/>
                </a:lnRef>
                <a:fillRef idx="0">
                  <a:schemeClr val="dk1"/>
                </a:fillRef>
                <a:effectRef idx="2">
                  <a:schemeClr val="dk1"/>
                </a:effectRef>
                <a:fontRef idx="minor">
                  <a:schemeClr val="tx1"/>
                </a:fontRef>
              </p:style>
            </p:cxnSp>
          </p:grpSp>
        </p:grpSp>
        <p:cxnSp>
          <p:nvCxnSpPr>
            <p:cNvPr id="68" name="Straight Connector 67"/>
            <p:cNvCxnSpPr/>
            <p:nvPr/>
          </p:nvCxnSpPr>
          <p:spPr>
            <a:xfrm flipH="1">
              <a:off x="1130300" y="5848358"/>
              <a:ext cx="653530" cy="464390"/>
            </a:xfrm>
            <a:prstGeom prst="line">
              <a:avLst/>
            </a:prstGeom>
          </p:spPr>
          <p:style>
            <a:lnRef idx="3">
              <a:schemeClr val="dk1"/>
            </a:lnRef>
            <a:fillRef idx="0">
              <a:schemeClr val="dk1"/>
            </a:fillRef>
            <a:effectRef idx="2">
              <a:schemeClr val="dk1"/>
            </a:effectRef>
            <a:fontRef idx="minor">
              <a:schemeClr val="tx1"/>
            </a:fontRef>
          </p:style>
        </p:cxnSp>
      </p:grpSp>
      <p:grpSp>
        <p:nvGrpSpPr>
          <p:cNvPr id="6" name="Group 5"/>
          <p:cNvGrpSpPr/>
          <p:nvPr/>
        </p:nvGrpSpPr>
        <p:grpSpPr>
          <a:xfrm>
            <a:off x="4340992" y="2027140"/>
            <a:ext cx="1542569" cy="1471778"/>
            <a:chOff x="4835491" y="1724079"/>
            <a:chExt cx="2056758" cy="1962371"/>
          </a:xfrm>
        </p:grpSpPr>
        <p:grpSp>
          <p:nvGrpSpPr>
            <p:cNvPr id="34" name="Group 33"/>
            <p:cNvGrpSpPr/>
            <p:nvPr/>
          </p:nvGrpSpPr>
          <p:grpSpPr>
            <a:xfrm>
              <a:off x="5416134" y="1724079"/>
              <a:ext cx="1476115" cy="1630997"/>
              <a:chOff x="762000" y="1295400"/>
              <a:chExt cx="2728575" cy="1905000"/>
            </a:xfrm>
          </p:grpSpPr>
          <p:sp>
            <p:nvSpPr>
              <p:cNvPr id="35" name="Freeform 34"/>
              <p:cNvSpPr>
                <a:spLocks/>
              </p:cNvSpPr>
              <p:nvPr/>
            </p:nvSpPr>
            <p:spPr bwMode="auto">
              <a:xfrm rot="5400000">
                <a:off x="1652886" y="1392245"/>
                <a:ext cx="696455" cy="1373333"/>
              </a:xfrm>
              <a:custGeom>
                <a:avLst/>
                <a:gdLst/>
                <a:ahLst/>
                <a:cxnLst>
                  <a:cxn ang="0">
                    <a:pos x="0" y="312"/>
                  </a:cxn>
                  <a:cxn ang="0">
                    <a:pos x="720" y="24"/>
                  </a:cxn>
                  <a:cxn ang="0">
                    <a:pos x="432" y="456"/>
                  </a:cxn>
                  <a:cxn ang="0">
                    <a:pos x="624" y="600"/>
                  </a:cxn>
                  <a:cxn ang="0">
                    <a:pos x="720" y="360"/>
                  </a:cxn>
                  <a:cxn ang="0">
                    <a:pos x="816" y="648"/>
                  </a:cxn>
                  <a:cxn ang="0">
                    <a:pos x="432" y="792"/>
                  </a:cxn>
                  <a:cxn ang="0">
                    <a:pos x="336" y="648"/>
                  </a:cxn>
                  <a:cxn ang="0">
                    <a:pos x="240" y="888"/>
                  </a:cxn>
                  <a:cxn ang="0">
                    <a:pos x="624" y="984"/>
                  </a:cxn>
                  <a:cxn ang="0">
                    <a:pos x="864" y="888"/>
                  </a:cxn>
                  <a:cxn ang="0">
                    <a:pos x="960" y="1176"/>
                  </a:cxn>
                  <a:cxn ang="0">
                    <a:pos x="624" y="1272"/>
                  </a:cxn>
                  <a:cxn ang="0">
                    <a:pos x="384" y="1224"/>
                  </a:cxn>
                  <a:cxn ang="0">
                    <a:pos x="192" y="1512"/>
                  </a:cxn>
                  <a:cxn ang="0">
                    <a:pos x="624" y="1512"/>
                  </a:cxn>
                  <a:cxn ang="0">
                    <a:pos x="960" y="1368"/>
                  </a:cxn>
                  <a:cxn ang="0">
                    <a:pos x="960" y="1704"/>
                  </a:cxn>
                </a:cxnLst>
                <a:rect l="0" t="0" r="r" b="b"/>
                <a:pathLst>
                  <a:path w="1016" h="1704">
                    <a:moveTo>
                      <a:pt x="0" y="312"/>
                    </a:moveTo>
                    <a:cubicBezTo>
                      <a:pt x="324" y="156"/>
                      <a:pt x="648" y="0"/>
                      <a:pt x="720" y="24"/>
                    </a:cubicBezTo>
                    <a:cubicBezTo>
                      <a:pt x="792" y="48"/>
                      <a:pt x="448" y="360"/>
                      <a:pt x="432" y="456"/>
                    </a:cubicBezTo>
                    <a:cubicBezTo>
                      <a:pt x="416" y="552"/>
                      <a:pt x="576" y="616"/>
                      <a:pt x="624" y="600"/>
                    </a:cubicBezTo>
                    <a:cubicBezTo>
                      <a:pt x="672" y="584"/>
                      <a:pt x="688" y="352"/>
                      <a:pt x="720" y="360"/>
                    </a:cubicBezTo>
                    <a:cubicBezTo>
                      <a:pt x="752" y="368"/>
                      <a:pt x="864" y="576"/>
                      <a:pt x="816" y="648"/>
                    </a:cubicBezTo>
                    <a:cubicBezTo>
                      <a:pt x="768" y="720"/>
                      <a:pt x="512" y="792"/>
                      <a:pt x="432" y="792"/>
                    </a:cubicBezTo>
                    <a:cubicBezTo>
                      <a:pt x="352" y="792"/>
                      <a:pt x="368" y="632"/>
                      <a:pt x="336" y="648"/>
                    </a:cubicBezTo>
                    <a:cubicBezTo>
                      <a:pt x="304" y="664"/>
                      <a:pt x="192" y="832"/>
                      <a:pt x="240" y="888"/>
                    </a:cubicBezTo>
                    <a:cubicBezTo>
                      <a:pt x="288" y="944"/>
                      <a:pt x="520" y="984"/>
                      <a:pt x="624" y="984"/>
                    </a:cubicBezTo>
                    <a:cubicBezTo>
                      <a:pt x="728" y="984"/>
                      <a:pt x="808" y="856"/>
                      <a:pt x="864" y="888"/>
                    </a:cubicBezTo>
                    <a:cubicBezTo>
                      <a:pt x="920" y="920"/>
                      <a:pt x="1000" y="1112"/>
                      <a:pt x="960" y="1176"/>
                    </a:cubicBezTo>
                    <a:cubicBezTo>
                      <a:pt x="920" y="1240"/>
                      <a:pt x="720" y="1264"/>
                      <a:pt x="624" y="1272"/>
                    </a:cubicBezTo>
                    <a:cubicBezTo>
                      <a:pt x="528" y="1280"/>
                      <a:pt x="456" y="1184"/>
                      <a:pt x="384" y="1224"/>
                    </a:cubicBezTo>
                    <a:cubicBezTo>
                      <a:pt x="312" y="1264"/>
                      <a:pt x="152" y="1464"/>
                      <a:pt x="192" y="1512"/>
                    </a:cubicBezTo>
                    <a:cubicBezTo>
                      <a:pt x="232" y="1560"/>
                      <a:pt x="496" y="1536"/>
                      <a:pt x="624" y="1512"/>
                    </a:cubicBezTo>
                    <a:cubicBezTo>
                      <a:pt x="752" y="1488"/>
                      <a:pt x="904" y="1336"/>
                      <a:pt x="960" y="1368"/>
                    </a:cubicBezTo>
                    <a:cubicBezTo>
                      <a:pt x="1016" y="1400"/>
                      <a:pt x="988" y="1552"/>
                      <a:pt x="960" y="1704"/>
                    </a:cubicBezTo>
                  </a:path>
                </a:pathLst>
              </a:custGeom>
              <a:noFill/>
              <a:ln w="57150" cmpd="sng">
                <a:solidFill>
                  <a:srgbClr val="FF3300"/>
                </a:solidFill>
                <a:round/>
                <a:headEnd/>
                <a:tailEnd/>
              </a:ln>
              <a:effectLst/>
            </p:spPr>
            <p:txBody>
              <a:bodyPr/>
              <a:lstStyle/>
              <a:p>
                <a:endParaRPr lang="en-US" sz="1013" dirty="0">
                  <a:solidFill>
                    <a:prstClr val="black"/>
                  </a:solidFill>
                </a:endParaRPr>
              </a:p>
            </p:txBody>
          </p:sp>
          <p:sp>
            <p:nvSpPr>
              <p:cNvPr id="36" name="Freeform 35"/>
              <p:cNvSpPr>
                <a:spLocks/>
              </p:cNvSpPr>
              <p:nvPr/>
            </p:nvSpPr>
            <p:spPr bwMode="auto">
              <a:xfrm rot="12420000">
                <a:off x="1333811" y="1452433"/>
                <a:ext cx="849631" cy="1267513"/>
              </a:xfrm>
              <a:custGeom>
                <a:avLst/>
                <a:gdLst/>
                <a:ahLst/>
                <a:cxnLst>
                  <a:cxn ang="0">
                    <a:pos x="0" y="360"/>
                  </a:cxn>
                  <a:cxn ang="0">
                    <a:pos x="768" y="24"/>
                  </a:cxn>
                  <a:cxn ang="0">
                    <a:pos x="384" y="504"/>
                  </a:cxn>
                  <a:cxn ang="0">
                    <a:pos x="528" y="696"/>
                  </a:cxn>
                  <a:cxn ang="0">
                    <a:pos x="816" y="216"/>
                  </a:cxn>
                  <a:cxn ang="0">
                    <a:pos x="1200" y="552"/>
                  </a:cxn>
                  <a:cxn ang="0">
                    <a:pos x="432" y="840"/>
                  </a:cxn>
                  <a:cxn ang="0">
                    <a:pos x="288" y="696"/>
                  </a:cxn>
                  <a:cxn ang="0">
                    <a:pos x="144" y="984"/>
                  </a:cxn>
                  <a:cxn ang="0">
                    <a:pos x="672" y="1128"/>
                  </a:cxn>
                  <a:cxn ang="0">
                    <a:pos x="1056" y="840"/>
                  </a:cxn>
                  <a:cxn ang="0">
                    <a:pos x="1296" y="1176"/>
                  </a:cxn>
                  <a:cxn ang="0">
                    <a:pos x="816" y="1272"/>
                  </a:cxn>
                  <a:cxn ang="0">
                    <a:pos x="384" y="1272"/>
                  </a:cxn>
                  <a:cxn ang="0">
                    <a:pos x="192" y="1320"/>
                  </a:cxn>
                  <a:cxn ang="0">
                    <a:pos x="96" y="1560"/>
                  </a:cxn>
                  <a:cxn ang="0">
                    <a:pos x="240" y="1704"/>
                  </a:cxn>
                  <a:cxn ang="0">
                    <a:pos x="576" y="1704"/>
                  </a:cxn>
                  <a:cxn ang="0">
                    <a:pos x="912" y="1512"/>
                  </a:cxn>
                  <a:cxn ang="0">
                    <a:pos x="864" y="1800"/>
                  </a:cxn>
                </a:cxnLst>
                <a:rect l="0" t="0" r="r" b="b"/>
                <a:pathLst>
                  <a:path w="1336" h="1800">
                    <a:moveTo>
                      <a:pt x="0" y="360"/>
                    </a:moveTo>
                    <a:cubicBezTo>
                      <a:pt x="352" y="180"/>
                      <a:pt x="704" y="0"/>
                      <a:pt x="768" y="24"/>
                    </a:cubicBezTo>
                    <a:cubicBezTo>
                      <a:pt x="832" y="48"/>
                      <a:pt x="424" y="392"/>
                      <a:pt x="384" y="504"/>
                    </a:cubicBezTo>
                    <a:cubicBezTo>
                      <a:pt x="344" y="616"/>
                      <a:pt x="456" y="744"/>
                      <a:pt x="528" y="696"/>
                    </a:cubicBezTo>
                    <a:cubicBezTo>
                      <a:pt x="600" y="648"/>
                      <a:pt x="704" y="240"/>
                      <a:pt x="816" y="216"/>
                    </a:cubicBezTo>
                    <a:cubicBezTo>
                      <a:pt x="928" y="192"/>
                      <a:pt x="1264" y="448"/>
                      <a:pt x="1200" y="552"/>
                    </a:cubicBezTo>
                    <a:cubicBezTo>
                      <a:pt x="1136" y="656"/>
                      <a:pt x="584" y="816"/>
                      <a:pt x="432" y="840"/>
                    </a:cubicBezTo>
                    <a:cubicBezTo>
                      <a:pt x="280" y="864"/>
                      <a:pt x="336" y="672"/>
                      <a:pt x="288" y="696"/>
                    </a:cubicBezTo>
                    <a:cubicBezTo>
                      <a:pt x="240" y="720"/>
                      <a:pt x="80" y="912"/>
                      <a:pt x="144" y="984"/>
                    </a:cubicBezTo>
                    <a:cubicBezTo>
                      <a:pt x="208" y="1056"/>
                      <a:pt x="520" y="1152"/>
                      <a:pt x="672" y="1128"/>
                    </a:cubicBezTo>
                    <a:cubicBezTo>
                      <a:pt x="824" y="1104"/>
                      <a:pt x="952" y="832"/>
                      <a:pt x="1056" y="840"/>
                    </a:cubicBezTo>
                    <a:cubicBezTo>
                      <a:pt x="1160" y="848"/>
                      <a:pt x="1336" y="1104"/>
                      <a:pt x="1296" y="1176"/>
                    </a:cubicBezTo>
                    <a:cubicBezTo>
                      <a:pt x="1256" y="1248"/>
                      <a:pt x="968" y="1256"/>
                      <a:pt x="816" y="1272"/>
                    </a:cubicBezTo>
                    <a:cubicBezTo>
                      <a:pt x="664" y="1288"/>
                      <a:pt x="488" y="1264"/>
                      <a:pt x="384" y="1272"/>
                    </a:cubicBezTo>
                    <a:cubicBezTo>
                      <a:pt x="280" y="1280"/>
                      <a:pt x="240" y="1272"/>
                      <a:pt x="192" y="1320"/>
                    </a:cubicBezTo>
                    <a:cubicBezTo>
                      <a:pt x="144" y="1368"/>
                      <a:pt x="88" y="1496"/>
                      <a:pt x="96" y="1560"/>
                    </a:cubicBezTo>
                    <a:cubicBezTo>
                      <a:pt x="104" y="1624"/>
                      <a:pt x="160" y="1680"/>
                      <a:pt x="240" y="1704"/>
                    </a:cubicBezTo>
                    <a:cubicBezTo>
                      <a:pt x="320" y="1728"/>
                      <a:pt x="464" y="1736"/>
                      <a:pt x="576" y="1704"/>
                    </a:cubicBezTo>
                    <a:cubicBezTo>
                      <a:pt x="688" y="1672"/>
                      <a:pt x="864" y="1496"/>
                      <a:pt x="912" y="1512"/>
                    </a:cubicBezTo>
                    <a:cubicBezTo>
                      <a:pt x="960" y="1528"/>
                      <a:pt x="872" y="1752"/>
                      <a:pt x="864" y="1800"/>
                    </a:cubicBezTo>
                  </a:path>
                </a:pathLst>
              </a:custGeom>
              <a:noFill/>
              <a:ln w="57150" cmpd="sng">
                <a:solidFill>
                  <a:schemeClr val="tx1"/>
                </a:solidFill>
                <a:round/>
                <a:headEnd/>
                <a:tailEnd/>
              </a:ln>
              <a:effectLst/>
            </p:spPr>
            <p:txBody>
              <a:bodyPr/>
              <a:lstStyle/>
              <a:p>
                <a:endParaRPr lang="en-US" sz="1013" dirty="0">
                  <a:solidFill>
                    <a:prstClr val="black"/>
                  </a:solidFill>
                </a:endParaRPr>
              </a:p>
            </p:txBody>
          </p:sp>
          <p:grpSp>
            <p:nvGrpSpPr>
              <p:cNvPr id="37" name="Group 21"/>
              <p:cNvGrpSpPr/>
              <p:nvPr/>
            </p:nvGrpSpPr>
            <p:grpSpPr>
              <a:xfrm>
                <a:off x="762000" y="1295400"/>
                <a:ext cx="2728575" cy="1905000"/>
                <a:chOff x="762000" y="1295400"/>
                <a:chExt cx="2728575" cy="1905000"/>
              </a:xfrm>
            </p:grpSpPr>
            <p:cxnSp>
              <p:nvCxnSpPr>
                <p:cNvPr id="38" name="Straight Connector 37"/>
                <p:cNvCxnSpPr/>
                <p:nvPr/>
              </p:nvCxnSpPr>
              <p:spPr>
                <a:xfrm>
                  <a:off x="914400" y="1295400"/>
                  <a:ext cx="0" cy="1905000"/>
                </a:xfrm>
                <a:prstGeom prst="line">
                  <a:avLst/>
                </a:prstGeom>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V="1">
                  <a:off x="762000" y="3045038"/>
                  <a:ext cx="2728575" cy="2962"/>
                </a:xfrm>
                <a:prstGeom prst="line">
                  <a:avLst/>
                </a:prstGeom>
              </p:spPr>
              <p:style>
                <a:lnRef idx="3">
                  <a:schemeClr val="dk1"/>
                </a:lnRef>
                <a:fillRef idx="0">
                  <a:schemeClr val="dk1"/>
                </a:fillRef>
                <a:effectRef idx="2">
                  <a:schemeClr val="dk1"/>
                </a:effectRef>
                <a:fontRef idx="minor">
                  <a:schemeClr val="tx1"/>
                </a:fontRef>
              </p:style>
            </p:cxnSp>
          </p:grpSp>
        </p:grpSp>
        <p:cxnSp>
          <p:nvCxnSpPr>
            <p:cNvPr id="69" name="Straight Connector 68"/>
            <p:cNvCxnSpPr/>
            <p:nvPr/>
          </p:nvCxnSpPr>
          <p:spPr>
            <a:xfrm flipH="1">
              <a:off x="4835491" y="3222060"/>
              <a:ext cx="653530" cy="464390"/>
            </a:xfrm>
            <a:prstGeom prst="line">
              <a:avLst/>
            </a:prstGeom>
          </p:spPr>
          <p:style>
            <a:lnRef idx="3">
              <a:schemeClr val="dk1"/>
            </a:lnRef>
            <a:fillRef idx="0">
              <a:schemeClr val="dk1"/>
            </a:fillRef>
            <a:effectRef idx="2">
              <a:schemeClr val="dk1"/>
            </a:effectRef>
            <a:fontRef idx="minor">
              <a:schemeClr val="tx1"/>
            </a:fontRef>
          </p:style>
        </p:cxnSp>
      </p:grpSp>
      <p:grpSp>
        <p:nvGrpSpPr>
          <p:cNvPr id="9" name="Group 8"/>
          <p:cNvGrpSpPr/>
          <p:nvPr/>
        </p:nvGrpSpPr>
        <p:grpSpPr>
          <a:xfrm>
            <a:off x="4628773" y="3465223"/>
            <a:ext cx="1548008" cy="1454576"/>
            <a:chOff x="4835491" y="4171949"/>
            <a:chExt cx="2064010" cy="2142512"/>
          </a:xfrm>
        </p:grpSpPr>
        <p:grpSp>
          <p:nvGrpSpPr>
            <p:cNvPr id="44" name="Group 43"/>
            <p:cNvGrpSpPr/>
            <p:nvPr/>
          </p:nvGrpSpPr>
          <p:grpSpPr>
            <a:xfrm>
              <a:off x="5416134" y="4171949"/>
              <a:ext cx="1483367" cy="1825271"/>
              <a:chOff x="762000" y="1295400"/>
              <a:chExt cx="2741981" cy="1905000"/>
            </a:xfrm>
          </p:grpSpPr>
          <p:sp>
            <p:nvSpPr>
              <p:cNvPr id="45" name="Freeform 44"/>
              <p:cNvSpPr>
                <a:spLocks/>
              </p:cNvSpPr>
              <p:nvPr/>
            </p:nvSpPr>
            <p:spPr bwMode="auto">
              <a:xfrm rot="2686830">
                <a:off x="1406758" y="1351205"/>
                <a:ext cx="990873" cy="1292953"/>
              </a:xfrm>
              <a:custGeom>
                <a:avLst/>
                <a:gdLst/>
                <a:ahLst/>
                <a:cxnLst>
                  <a:cxn ang="0">
                    <a:pos x="0" y="312"/>
                  </a:cxn>
                  <a:cxn ang="0">
                    <a:pos x="720" y="24"/>
                  </a:cxn>
                  <a:cxn ang="0">
                    <a:pos x="432" y="456"/>
                  </a:cxn>
                  <a:cxn ang="0">
                    <a:pos x="624" y="600"/>
                  </a:cxn>
                  <a:cxn ang="0">
                    <a:pos x="720" y="360"/>
                  </a:cxn>
                  <a:cxn ang="0">
                    <a:pos x="816" y="648"/>
                  </a:cxn>
                  <a:cxn ang="0">
                    <a:pos x="432" y="792"/>
                  </a:cxn>
                  <a:cxn ang="0">
                    <a:pos x="336" y="648"/>
                  </a:cxn>
                  <a:cxn ang="0">
                    <a:pos x="240" y="888"/>
                  </a:cxn>
                  <a:cxn ang="0">
                    <a:pos x="624" y="984"/>
                  </a:cxn>
                  <a:cxn ang="0">
                    <a:pos x="864" y="888"/>
                  </a:cxn>
                  <a:cxn ang="0">
                    <a:pos x="960" y="1176"/>
                  </a:cxn>
                  <a:cxn ang="0">
                    <a:pos x="624" y="1272"/>
                  </a:cxn>
                  <a:cxn ang="0">
                    <a:pos x="384" y="1224"/>
                  </a:cxn>
                  <a:cxn ang="0">
                    <a:pos x="192" y="1512"/>
                  </a:cxn>
                  <a:cxn ang="0">
                    <a:pos x="624" y="1512"/>
                  </a:cxn>
                  <a:cxn ang="0">
                    <a:pos x="960" y="1368"/>
                  </a:cxn>
                  <a:cxn ang="0">
                    <a:pos x="960" y="1704"/>
                  </a:cxn>
                </a:cxnLst>
                <a:rect l="0" t="0" r="r" b="b"/>
                <a:pathLst>
                  <a:path w="1016" h="1704">
                    <a:moveTo>
                      <a:pt x="0" y="312"/>
                    </a:moveTo>
                    <a:cubicBezTo>
                      <a:pt x="324" y="156"/>
                      <a:pt x="648" y="0"/>
                      <a:pt x="720" y="24"/>
                    </a:cubicBezTo>
                    <a:cubicBezTo>
                      <a:pt x="792" y="48"/>
                      <a:pt x="448" y="360"/>
                      <a:pt x="432" y="456"/>
                    </a:cubicBezTo>
                    <a:cubicBezTo>
                      <a:pt x="416" y="552"/>
                      <a:pt x="576" y="616"/>
                      <a:pt x="624" y="600"/>
                    </a:cubicBezTo>
                    <a:cubicBezTo>
                      <a:pt x="672" y="584"/>
                      <a:pt x="688" y="352"/>
                      <a:pt x="720" y="360"/>
                    </a:cubicBezTo>
                    <a:cubicBezTo>
                      <a:pt x="752" y="368"/>
                      <a:pt x="864" y="576"/>
                      <a:pt x="816" y="648"/>
                    </a:cubicBezTo>
                    <a:cubicBezTo>
                      <a:pt x="768" y="720"/>
                      <a:pt x="512" y="792"/>
                      <a:pt x="432" y="792"/>
                    </a:cubicBezTo>
                    <a:cubicBezTo>
                      <a:pt x="352" y="792"/>
                      <a:pt x="368" y="632"/>
                      <a:pt x="336" y="648"/>
                    </a:cubicBezTo>
                    <a:cubicBezTo>
                      <a:pt x="304" y="664"/>
                      <a:pt x="192" y="832"/>
                      <a:pt x="240" y="888"/>
                    </a:cubicBezTo>
                    <a:cubicBezTo>
                      <a:pt x="288" y="944"/>
                      <a:pt x="520" y="984"/>
                      <a:pt x="624" y="984"/>
                    </a:cubicBezTo>
                    <a:cubicBezTo>
                      <a:pt x="728" y="984"/>
                      <a:pt x="808" y="856"/>
                      <a:pt x="864" y="888"/>
                    </a:cubicBezTo>
                    <a:cubicBezTo>
                      <a:pt x="920" y="920"/>
                      <a:pt x="1000" y="1112"/>
                      <a:pt x="960" y="1176"/>
                    </a:cubicBezTo>
                    <a:cubicBezTo>
                      <a:pt x="920" y="1240"/>
                      <a:pt x="720" y="1264"/>
                      <a:pt x="624" y="1272"/>
                    </a:cubicBezTo>
                    <a:cubicBezTo>
                      <a:pt x="528" y="1280"/>
                      <a:pt x="456" y="1184"/>
                      <a:pt x="384" y="1224"/>
                    </a:cubicBezTo>
                    <a:cubicBezTo>
                      <a:pt x="312" y="1264"/>
                      <a:pt x="152" y="1464"/>
                      <a:pt x="192" y="1512"/>
                    </a:cubicBezTo>
                    <a:cubicBezTo>
                      <a:pt x="232" y="1560"/>
                      <a:pt x="496" y="1536"/>
                      <a:pt x="624" y="1512"/>
                    </a:cubicBezTo>
                    <a:cubicBezTo>
                      <a:pt x="752" y="1488"/>
                      <a:pt x="904" y="1336"/>
                      <a:pt x="960" y="1368"/>
                    </a:cubicBezTo>
                    <a:cubicBezTo>
                      <a:pt x="1016" y="1400"/>
                      <a:pt x="988" y="1552"/>
                      <a:pt x="960" y="1704"/>
                    </a:cubicBezTo>
                  </a:path>
                </a:pathLst>
              </a:custGeom>
              <a:noFill/>
              <a:ln w="57150" cmpd="sng">
                <a:solidFill>
                  <a:srgbClr val="FF3300"/>
                </a:solidFill>
                <a:round/>
                <a:headEnd/>
                <a:tailEnd/>
              </a:ln>
              <a:effectLst/>
            </p:spPr>
            <p:txBody>
              <a:bodyPr/>
              <a:lstStyle/>
              <a:p>
                <a:endParaRPr lang="en-US" sz="1013" dirty="0">
                  <a:solidFill>
                    <a:prstClr val="black"/>
                  </a:solidFill>
                </a:endParaRPr>
              </a:p>
            </p:txBody>
          </p:sp>
          <p:sp>
            <p:nvSpPr>
              <p:cNvPr id="46" name="Freeform 45"/>
              <p:cNvSpPr>
                <a:spLocks/>
              </p:cNvSpPr>
              <p:nvPr/>
            </p:nvSpPr>
            <p:spPr bwMode="auto">
              <a:xfrm rot="12420000">
                <a:off x="1333811" y="1452433"/>
                <a:ext cx="849631" cy="1267513"/>
              </a:xfrm>
              <a:custGeom>
                <a:avLst/>
                <a:gdLst/>
                <a:ahLst/>
                <a:cxnLst>
                  <a:cxn ang="0">
                    <a:pos x="0" y="360"/>
                  </a:cxn>
                  <a:cxn ang="0">
                    <a:pos x="768" y="24"/>
                  </a:cxn>
                  <a:cxn ang="0">
                    <a:pos x="384" y="504"/>
                  </a:cxn>
                  <a:cxn ang="0">
                    <a:pos x="528" y="696"/>
                  </a:cxn>
                  <a:cxn ang="0">
                    <a:pos x="816" y="216"/>
                  </a:cxn>
                  <a:cxn ang="0">
                    <a:pos x="1200" y="552"/>
                  </a:cxn>
                  <a:cxn ang="0">
                    <a:pos x="432" y="840"/>
                  </a:cxn>
                  <a:cxn ang="0">
                    <a:pos x="288" y="696"/>
                  </a:cxn>
                  <a:cxn ang="0">
                    <a:pos x="144" y="984"/>
                  </a:cxn>
                  <a:cxn ang="0">
                    <a:pos x="672" y="1128"/>
                  </a:cxn>
                  <a:cxn ang="0">
                    <a:pos x="1056" y="840"/>
                  </a:cxn>
                  <a:cxn ang="0">
                    <a:pos x="1296" y="1176"/>
                  </a:cxn>
                  <a:cxn ang="0">
                    <a:pos x="816" y="1272"/>
                  </a:cxn>
                  <a:cxn ang="0">
                    <a:pos x="384" y="1272"/>
                  </a:cxn>
                  <a:cxn ang="0">
                    <a:pos x="192" y="1320"/>
                  </a:cxn>
                  <a:cxn ang="0">
                    <a:pos x="96" y="1560"/>
                  </a:cxn>
                  <a:cxn ang="0">
                    <a:pos x="240" y="1704"/>
                  </a:cxn>
                  <a:cxn ang="0">
                    <a:pos x="576" y="1704"/>
                  </a:cxn>
                  <a:cxn ang="0">
                    <a:pos x="912" y="1512"/>
                  </a:cxn>
                  <a:cxn ang="0">
                    <a:pos x="864" y="1800"/>
                  </a:cxn>
                </a:cxnLst>
                <a:rect l="0" t="0" r="r" b="b"/>
                <a:pathLst>
                  <a:path w="1336" h="1800">
                    <a:moveTo>
                      <a:pt x="0" y="360"/>
                    </a:moveTo>
                    <a:cubicBezTo>
                      <a:pt x="352" y="180"/>
                      <a:pt x="704" y="0"/>
                      <a:pt x="768" y="24"/>
                    </a:cubicBezTo>
                    <a:cubicBezTo>
                      <a:pt x="832" y="48"/>
                      <a:pt x="424" y="392"/>
                      <a:pt x="384" y="504"/>
                    </a:cubicBezTo>
                    <a:cubicBezTo>
                      <a:pt x="344" y="616"/>
                      <a:pt x="456" y="744"/>
                      <a:pt x="528" y="696"/>
                    </a:cubicBezTo>
                    <a:cubicBezTo>
                      <a:pt x="600" y="648"/>
                      <a:pt x="704" y="240"/>
                      <a:pt x="816" y="216"/>
                    </a:cubicBezTo>
                    <a:cubicBezTo>
                      <a:pt x="928" y="192"/>
                      <a:pt x="1264" y="448"/>
                      <a:pt x="1200" y="552"/>
                    </a:cubicBezTo>
                    <a:cubicBezTo>
                      <a:pt x="1136" y="656"/>
                      <a:pt x="584" y="816"/>
                      <a:pt x="432" y="840"/>
                    </a:cubicBezTo>
                    <a:cubicBezTo>
                      <a:pt x="280" y="864"/>
                      <a:pt x="336" y="672"/>
                      <a:pt x="288" y="696"/>
                    </a:cubicBezTo>
                    <a:cubicBezTo>
                      <a:pt x="240" y="720"/>
                      <a:pt x="80" y="912"/>
                      <a:pt x="144" y="984"/>
                    </a:cubicBezTo>
                    <a:cubicBezTo>
                      <a:pt x="208" y="1056"/>
                      <a:pt x="520" y="1152"/>
                      <a:pt x="672" y="1128"/>
                    </a:cubicBezTo>
                    <a:cubicBezTo>
                      <a:pt x="824" y="1104"/>
                      <a:pt x="952" y="832"/>
                      <a:pt x="1056" y="840"/>
                    </a:cubicBezTo>
                    <a:cubicBezTo>
                      <a:pt x="1160" y="848"/>
                      <a:pt x="1336" y="1104"/>
                      <a:pt x="1296" y="1176"/>
                    </a:cubicBezTo>
                    <a:cubicBezTo>
                      <a:pt x="1256" y="1248"/>
                      <a:pt x="968" y="1256"/>
                      <a:pt x="816" y="1272"/>
                    </a:cubicBezTo>
                    <a:cubicBezTo>
                      <a:pt x="664" y="1288"/>
                      <a:pt x="488" y="1264"/>
                      <a:pt x="384" y="1272"/>
                    </a:cubicBezTo>
                    <a:cubicBezTo>
                      <a:pt x="280" y="1280"/>
                      <a:pt x="240" y="1272"/>
                      <a:pt x="192" y="1320"/>
                    </a:cubicBezTo>
                    <a:cubicBezTo>
                      <a:pt x="144" y="1368"/>
                      <a:pt x="88" y="1496"/>
                      <a:pt x="96" y="1560"/>
                    </a:cubicBezTo>
                    <a:cubicBezTo>
                      <a:pt x="104" y="1624"/>
                      <a:pt x="160" y="1680"/>
                      <a:pt x="240" y="1704"/>
                    </a:cubicBezTo>
                    <a:cubicBezTo>
                      <a:pt x="320" y="1728"/>
                      <a:pt x="464" y="1736"/>
                      <a:pt x="576" y="1704"/>
                    </a:cubicBezTo>
                    <a:cubicBezTo>
                      <a:pt x="688" y="1672"/>
                      <a:pt x="864" y="1496"/>
                      <a:pt x="912" y="1512"/>
                    </a:cubicBezTo>
                    <a:cubicBezTo>
                      <a:pt x="960" y="1528"/>
                      <a:pt x="872" y="1752"/>
                      <a:pt x="864" y="1800"/>
                    </a:cubicBezTo>
                  </a:path>
                </a:pathLst>
              </a:custGeom>
              <a:noFill/>
              <a:ln w="57150" cmpd="sng">
                <a:solidFill>
                  <a:schemeClr val="tx1"/>
                </a:solidFill>
                <a:round/>
                <a:headEnd/>
                <a:tailEnd/>
              </a:ln>
              <a:effectLst/>
            </p:spPr>
            <p:txBody>
              <a:bodyPr/>
              <a:lstStyle/>
              <a:p>
                <a:endParaRPr lang="en-US" sz="1013" dirty="0">
                  <a:solidFill>
                    <a:prstClr val="black"/>
                  </a:solidFill>
                </a:endParaRPr>
              </a:p>
            </p:txBody>
          </p:sp>
          <p:grpSp>
            <p:nvGrpSpPr>
              <p:cNvPr id="47" name="Group 21"/>
              <p:cNvGrpSpPr/>
              <p:nvPr/>
            </p:nvGrpSpPr>
            <p:grpSpPr>
              <a:xfrm>
                <a:off x="762000" y="1295400"/>
                <a:ext cx="2741981" cy="1905000"/>
                <a:chOff x="762000" y="1295400"/>
                <a:chExt cx="2741981" cy="1905000"/>
              </a:xfrm>
            </p:grpSpPr>
            <p:cxnSp>
              <p:nvCxnSpPr>
                <p:cNvPr id="48" name="Straight Connector 47"/>
                <p:cNvCxnSpPr/>
                <p:nvPr/>
              </p:nvCxnSpPr>
              <p:spPr>
                <a:xfrm>
                  <a:off x="914400" y="1295400"/>
                  <a:ext cx="0" cy="1905000"/>
                </a:xfrm>
                <a:prstGeom prst="line">
                  <a:avLst/>
                </a:prstGeom>
                <a:ln/>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flipV="1">
                  <a:off x="762000" y="3046823"/>
                  <a:ext cx="2741981" cy="1176"/>
                </a:xfrm>
                <a:prstGeom prst="line">
                  <a:avLst/>
                </a:prstGeom>
              </p:spPr>
              <p:style>
                <a:lnRef idx="3">
                  <a:schemeClr val="dk1"/>
                </a:lnRef>
                <a:fillRef idx="0">
                  <a:schemeClr val="dk1"/>
                </a:fillRef>
                <a:effectRef idx="2">
                  <a:schemeClr val="dk1"/>
                </a:effectRef>
                <a:fontRef idx="minor">
                  <a:schemeClr val="tx1"/>
                </a:fontRef>
              </p:style>
            </p:cxnSp>
          </p:grpSp>
        </p:grpSp>
        <p:cxnSp>
          <p:nvCxnSpPr>
            <p:cNvPr id="70" name="Straight Connector 69"/>
            <p:cNvCxnSpPr/>
            <p:nvPr/>
          </p:nvCxnSpPr>
          <p:spPr>
            <a:xfrm flipH="1">
              <a:off x="4835491" y="5850071"/>
              <a:ext cx="653530" cy="464390"/>
            </a:xfrm>
            <a:prstGeom prst="line">
              <a:avLst/>
            </a:prstGeom>
          </p:spPr>
          <p:style>
            <a:lnRef idx="3">
              <a:schemeClr val="dk1"/>
            </a:lnRef>
            <a:fillRef idx="0">
              <a:schemeClr val="dk1"/>
            </a:fillRef>
            <a:effectRef idx="2">
              <a:schemeClr val="dk1"/>
            </a:effectRef>
            <a:fontRef idx="minor">
              <a:schemeClr val="tx1"/>
            </a:fontRef>
          </p:style>
        </p:cxnSp>
      </p:grpSp>
      <p:sp>
        <p:nvSpPr>
          <p:cNvPr id="13" name="Footer Placeholder 12"/>
          <p:cNvSpPr>
            <a:spLocks noGrp="1"/>
          </p:cNvSpPr>
          <p:nvPr>
            <p:ph type="ftr" sz="quarter" idx="11"/>
          </p:nvPr>
        </p:nvSpPr>
        <p:spPr/>
        <p:txBody>
          <a:bodyPr/>
          <a:lstStyle/>
          <a:p>
            <a:r>
              <a:rPr lang="en-US" dirty="0" smtClean="0"/>
              <a:t>The Center for Advanced Computer Studies</a:t>
            </a:r>
            <a:endParaRPr lang="en-US" dirty="0"/>
          </a:p>
        </p:txBody>
      </p:sp>
      <p:sp>
        <p:nvSpPr>
          <p:cNvPr id="14" name="Date Placeholder 13"/>
          <p:cNvSpPr>
            <a:spLocks noGrp="1"/>
          </p:cNvSpPr>
          <p:nvPr>
            <p:ph type="dt" sz="half" idx="10"/>
          </p:nvPr>
        </p:nvSpPr>
        <p:spPr/>
        <p:txBody>
          <a:bodyPr/>
          <a:lstStyle/>
          <a:p>
            <a:fld id="{29A5D72D-459C-A448-8D1E-B27085517F8D}" type="datetime1">
              <a:rPr lang="en-US" smtClean="0"/>
              <a:t>4/3/17</a:t>
            </a:fld>
            <a:endParaRPr lang="en-US" dirty="0"/>
          </a:p>
        </p:txBody>
      </p:sp>
      <p:sp>
        <p:nvSpPr>
          <p:cNvPr id="15" name="Slide Number Placeholder 14"/>
          <p:cNvSpPr>
            <a:spLocks noGrp="1"/>
          </p:cNvSpPr>
          <p:nvPr>
            <p:ph type="sldNum" sz="quarter" idx="12"/>
          </p:nvPr>
        </p:nvSpPr>
        <p:spPr/>
        <p:txBody>
          <a:bodyPr/>
          <a:lstStyle/>
          <a:p>
            <a:fld id="{1FCD904C-D1DC-4FA1-992A-F40497B59867}" type="slidenum">
              <a:rPr lang="en-US" smtClean="0"/>
              <a:pPr/>
              <a:t>24</a:t>
            </a:fld>
            <a:endParaRPr lang="en-US" dirty="0"/>
          </a:p>
        </p:txBody>
      </p:sp>
    </p:spTree>
    <p:extLst>
      <p:ext uri="{BB962C8B-B14F-4D97-AF65-F5344CB8AC3E}">
        <p14:creationId xmlns:p14="http://schemas.microsoft.com/office/powerpoint/2010/main" val="2006919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8" name="Title 1"/>
          <p:cNvSpPr>
            <a:spLocks noGrp="1"/>
          </p:cNvSpPr>
          <p:nvPr>
            <p:ph type="title"/>
          </p:nvPr>
        </p:nvSpPr>
        <p:spPr bwMode="auto">
          <a:xfrm>
            <a:off x="2743200" y="211642"/>
            <a:ext cx="4495800" cy="817398"/>
          </a:xfrm>
          <a:noFill/>
          <a:ln>
            <a:miter lim="800000"/>
            <a:headEnd/>
            <a:tailEnd/>
          </a:ln>
        </p:spPr>
        <p:txBody>
          <a:bodyPr vert="horz" wrap="square" numCol="1" anchor="t" anchorCtr="0" compatLnSpc="1">
            <a:prstTxWarp prst="textNoShape">
              <a:avLst/>
            </a:prstTxWarp>
          </a:bodyPr>
          <a:lstStyle/>
          <a:p>
            <a:pPr eaLnBrk="1" hangingPunct="1"/>
            <a:r>
              <a:rPr lang="en-US" sz="3600" dirty="0" smtClean="0"/>
              <a:t>Inter-atomic distance</a:t>
            </a:r>
          </a:p>
        </p:txBody>
      </p:sp>
      <p:sp>
        <p:nvSpPr>
          <p:cNvPr id="30829" name="AutoShape 17"/>
          <p:cNvSpPr>
            <a:spLocks noChangeArrowheads="1"/>
          </p:cNvSpPr>
          <p:nvPr/>
        </p:nvSpPr>
        <p:spPr bwMode="auto">
          <a:xfrm>
            <a:off x="228600" y="1371600"/>
            <a:ext cx="838200" cy="1371600"/>
          </a:xfrm>
          <a:prstGeom prst="moon">
            <a:avLst>
              <a:gd name="adj" fmla="val 50000"/>
            </a:avLst>
          </a:prstGeom>
          <a:gradFill rotWithShape="1">
            <a:gsLst>
              <a:gs pos="0">
                <a:srgbClr val="0000FF"/>
              </a:gs>
              <a:gs pos="100000">
                <a:srgbClr val="000076"/>
              </a:gs>
            </a:gsLst>
            <a:path path="rect">
              <a:fillToRect l="50000" t="50000" r="50000" b="50000"/>
            </a:path>
          </a:gradFill>
          <a:ln w="9525">
            <a:noFill/>
            <a:miter lim="800000"/>
            <a:headEnd/>
            <a:tailEnd/>
          </a:ln>
        </p:spPr>
        <p:txBody>
          <a:bodyPr wrap="none" anchor="ctr"/>
          <a:lstStyle/>
          <a:p>
            <a:endParaRPr lang="en-US" dirty="0"/>
          </a:p>
        </p:txBody>
      </p:sp>
      <p:sp>
        <p:nvSpPr>
          <p:cNvPr id="30830" name="AutoShape 18"/>
          <p:cNvSpPr>
            <a:spLocks noChangeArrowheads="1"/>
          </p:cNvSpPr>
          <p:nvPr/>
        </p:nvSpPr>
        <p:spPr bwMode="auto">
          <a:xfrm>
            <a:off x="1447800" y="1371600"/>
            <a:ext cx="1066800" cy="1371600"/>
          </a:xfrm>
          <a:prstGeom prst="moon">
            <a:avLst>
              <a:gd name="adj" fmla="val 50000"/>
            </a:avLst>
          </a:prstGeom>
          <a:gradFill rotWithShape="1">
            <a:gsLst>
              <a:gs pos="0">
                <a:srgbClr val="4EBE61"/>
              </a:gs>
              <a:gs pos="100000">
                <a:srgbClr val="24582D"/>
              </a:gs>
            </a:gsLst>
            <a:path path="rect">
              <a:fillToRect l="50000" t="50000" r="50000" b="50000"/>
            </a:path>
          </a:gradFill>
          <a:ln w="9525">
            <a:noFill/>
            <a:miter lim="800000"/>
            <a:headEnd/>
            <a:tailEnd/>
          </a:ln>
        </p:spPr>
        <p:txBody>
          <a:bodyPr wrap="none" anchor="ctr"/>
          <a:lstStyle/>
          <a:p>
            <a:endParaRPr lang="en-US" dirty="0"/>
          </a:p>
        </p:txBody>
      </p:sp>
      <p:sp>
        <p:nvSpPr>
          <p:cNvPr id="30831" name="AutoShape 19"/>
          <p:cNvSpPr>
            <a:spLocks noChangeArrowheads="1"/>
          </p:cNvSpPr>
          <p:nvPr/>
        </p:nvSpPr>
        <p:spPr bwMode="auto">
          <a:xfrm>
            <a:off x="2819400" y="1371600"/>
            <a:ext cx="1447800" cy="1371600"/>
          </a:xfrm>
          <a:prstGeom prst="moon">
            <a:avLst>
              <a:gd name="adj" fmla="val 50000"/>
            </a:avLst>
          </a:prstGeom>
          <a:gradFill rotWithShape="1">
            <a:gsLst>
              <a:gs pos="0">
                <a:srgbClr val="FF0000"/>
              </a:gs>
              <a:gs pos="100000">
                <a:srgbClr val="760000"/>
              </a:gs>
            </a:gsLst>
            <a:path path="rect">
              <a:fillToRect l="50000" t="50000" r="50000" b="50000"/>
            </a:path>
          </a:gradFill>
          <a:ln w="9525">
            <a:noFill/>
            <a:miter lim="800000"/>
            <a:headEnd/>
            <a:tailEnd/>
          </a:ln>
        </p:spPr>
        <p:txBody>
          <a:bodyPr wrap="none" anchor="ctr"/>
          <a:lstStyle/>
          <a:p>
            <a:endParaRPr lang="en-US" dirty="0"/>
          </a:p>
        </p:txBody>
      </p:sp>
      <p:sp>
        <p:nvSpPr>
          <p:cNvPr id="30832" name="Arc 22"/>
          <p:cNvSpPr>
            <a:spLocks/>
          </p:cNvSpPr>
          <p:nvPr/>
        </p:nvSpPr>
        <p:spPr bwMode="auto">
          <a:xfrm rot="11032409" flipV="1">
            <a:off x="2971800" y="3213100"/>
            <a:ext cx="1143000" cy="1219200"/>
          </a:xfrm>
          <a:custGeom>
            <a:avLst/>
            <a:gdLst>
              <a:gd name="T0" fmla="*/ 2147483647 w 22210"/>
              <a:gd name="T1" fmla="*/ 0 h 43200"/>
              <a:gd name="T2" fmla="*/ 0 w 22210"/>
              <a:gd name="T3" fmla="*/ 2147483647 h 43200"/>
              <a:gd name="T4" fmla="*/ 2147483647 w 22210"/>
              <a:gd name="T5" fmla="*/ 2147483647 h 43200"/>
              <a:gd name="T6" fmla="*/ 0 60000 65536"/>
              <a:gd name="T7" fmla="*/ 0 60000 65536"/>
              <a:gd name="T8" fmla="*/ 0 60000 65536"/>
              <a:gd name="T9" fmla="*/ 0 w 22210"/>
              <a:gd name="T10" fmla="*/ 0 h 43200"/>
              <a:gd name="T11" fmla="*/ 22210 w 22210"/>
              <a:gd name="T12" fmla="*/ 43200 h 43200"/>
            </a:gdLst>
            <a:ahLst/>
            <a:cxnLst>
              <a:cxn ang="T6">
                <a:pos x="T0" y="T1"/>
              </a:cxn>
              <a:cxn ang="T7">
                <a:pos x="T2" y="T3"/>
              </a:cxn>
              <a:cxn ang="T8">
                <a:pos x="T4" y="T5"/>
              </a:cxn>
            </a:cxnLst>
            <a:rect l="T9" t="T10" r="T11" b="T12"/>
            <a:pathLst>
              <a:path w="22210" h="43200" fill="none" extrusionOk="0">
                <a:moveTo>
                  <a:pt x="609" y="0"/>
                </a:moveTo>
                <a:cubicBezTo>
                  <a:pt x="12539" y="0"/>
                  <a:pt x="22210" y="9670"/>
                  <a:pt x="22210" y="21600"/>
                </a:cubicBezTo>
                <a:cubicBezTo>
                  <a:pt x="22210" y="33529"/>
                  <a:pt x="12539" y="43200"/>
                  <a:pt x="610" y="43200"/>
                </a:cubicBezTo>
                <a:cubicBezTo>
                  <a:pt x="406" y="43200"/>
                  <a:pt x="203" y="43197"/>
                  <a:pt x="-1" y="43191"/>
                </a:cubicBezTo>
              </a:path>
              <a:path w="22210" h="43200" stroke="0" extrusionOk="0">
                <a:moveTo>
                  <a:pt x="609" y="0"/>
                </a:moveTo>
                <a:cubicBezTo>
                  <a:pt x="12539" y="0"/>
                  <a:pt x="22210" y="9670"/>
                  <a:pt x="22210" y="21600"/>
                </a:cubicBezTo>
                <a:cubicBezTo>
                  <a:pt x="22210" y="33529"/>
                  <a:pt x="12539" y="43200"/>
                  <a:pt x="610" y="43200"/>
                </a:cubicBezTo>
                <a:cubicBezTo>
                  <a:pt x="406" y="43200"/>
                  <a:pt x="203" y="43197"/>
                  <a:pt x="-1" y="43191"/>
                </a:cubicBezTo>
                <a:lnTo>
                  <a:pt x="610" y="21600"/>
                </a:lnTo>
                <a:close/>
              </a:path>
            </a:pathLst>
          </a:custGeom>
          <a:noFill/>
          <a:ln w="28575">
            <a:solidFill>
              <a:srgbClr val="FF0000"/>
            </a:solidFill>
            <a:round/>
            <a:headEnd/>
            <a:tailEnd/>
          </a:ln>
        </p:spPr>
        <p:txBody>
          <a:bodyPr wrap="none" anchor="ctr"/>
          <a:lstStyle/>
          <a:p>
            <a:endParaRPr lang="en-US" dirty="0"/>
          </a:p>
        </p:txBody>
      </p:sp>
      <p:sp>
        <p:nvSpPr>
          <p:cNvPr id="30833" name="Arc 23"/>
          <p:cNvSpPr>
            <a:spLocks/>
          </p:cNvSpPr>
          <p:nvPr/>
        </p:nvSpPr>
        <p:spPr bwMode="auto">
          <a:xfrm rot="11032409" flipV="1">
            <a:off x="1524000" y="3197225"/>
            <a:ext cx="685800" cy="1219200"/>
          </a:xfrm>
          <a:custGeom>
            <a:avLst/>
            <a:gdLst>
              <a:gd name="T0" fmla="*/ 2147483647 w 22210"/>
              <a:gd name="T1" fmla="*/ 0 h 43200"/>
              <a:gd name="T2" fmla="*/ 0 w 22210"/>
              <a:gd name="T3" fmla="*/ 2147483647 h 43200"/>
              <a:gd name="T4" fmla="*/ 2147483647 w 22210"/>
              <a:gd name="T5" fmla="*/ 2147483647 h 43200"/>
              <a:gd name="T6" fmla="*/ 0 60000 65536"/>
              <a:gd name="T7" fmla="*/ 0 60000 65536"/>
              <a:gd name="T8" fmla="*/ 0 60000 65536"/>
              <a:gd name="T9" fmla="*/ 0 w 22210"/>
              <a:gd name="T10" fmla="*/ 0 h 43200"/>
              <a:gd name="T11" fmla="*/ 22210 w 22210"/>
              <a:gd name="T12" fmla="*/ 43200 h 43200"/>
            </a:gdLst>
            <a:ahLst/>
            <a:cxnLst>
              <a:cxn ang="T6">
                <a:pos x="T0" y="T1"/>
              </a:cxn>
              <a:cxn ang="T7">
                <a:pos x="T2" y="T3"/>
              </a:cxn>
              <a:cxn ang="T8">
                <a:pos x="T4" y="T5"/>
              </a:cxn>
            </a:cxnLst>
            <a:rect l="T9" t="T10" r="T11" b="T12"/>
            <a:pathLst>
              <a:path w="22210" h="43200" fill="none" extrusionOk="0">
                <a:moveTo>
                  <a:pt x="609" y="0"/>
                </a:moveTo>
                <a:cubicBezTo>
                  <a:pt x="12539" y="0"/>
                  <a:pt x="22210" y="9670"/>
                  <a:pt x="22210" y="21600"/>
                </a:cubicBezTo>
                <a:cubicBezTo>
                  <a:pt x="22210" y="33529"/>
                  <a:pt x="12539" y="43200"/>
                  <a:pt x="610" y="43200"/>
                </a:cubicBezTo>
                <a:cubicBezTo>
                  <a:pt x="406" y="43200"/>
                  <a:pt x="203" y="43197"/>
                  <a:pt x="-1" y="43191"/>
                </a:cubicBezTo>
              </a:path>
              <a:path w="22210" h="43200" stroke="0" extrusionOk="0">
                <a:moveTo>
                  <a:pt x="609" y="0"/>
                </a:moveTo>
                <a:cubicBezTo>
                  <a:pt x="12539" y="0"/>
                  <a:pt x="22210" y="9670"/>
                  <a:pt x="22210" y="21600"/>
                </a:cubicBezTo>
                <a:cubicBezTo>
                  <a:pt x="22210" y="33529"/>
                  <a:pt x="12539" y="43200"/>
                  <a:pt x="610" y="43200"/>
                </a:cubicBezTo>
                <a:cubicBezTo>
                  <a:pt x="406" y="43200"/>
                  <a:pt x="203" y="43197"/>
                  <a:pt x="-1" y="43191"/>
                </a:cubicBezTo>
                <a:lnTo>
                  <a:pt x="610" y="21600"/>
                </a:lnTo>
                <a:close/>
              </a:path>
            </a:pathLst>
          </a:custGeom>
          <a:noFill/>
          <a:ln w="28575">
            <a:solidFill>
              <a:srgbClr val="007000"/>
            </a:solidFill>
            <a:round/>
            <a:headEnd/>
            <a:tailEnd/>
          </a:ln>
        </p:spPr>
        <p:txBody>
          <a:bodyPr wrap="none" anchor="ctr"/>
          <a:lstStyle/>
          <a:p>
            <a:endParaRPr lang="en-US" dirty="0"/>
          </a:p>
        </p:txBody>
      </p:sp>
      <p:sp>
        <p:nvSpPr>
          <p:cNvPr id="30834" name="Arc 24"/>
          <p:cNvSpPr>
            <a:spLocks/>
          </p:cNvSpPr>
          <p:nvPr/>
        </p:nvSpPr>
        <p:spPr bwMode="auto">
          <a:xfrm rot="11032409" flipV="1">
            <a:off x="381000" y="3184525"/>
            <a:ext cx="304800" cy="1219200"/>
          </a:xfrm>
          <a:custGeom>
            <a:avLst/>
            <a:gdLst>
              <a:gd name="T0" fmla="*/ 2147483647 w 22210"/>
              <a:gd name="T1" fmla="*/ 0 h 43200"/>
              <a:gd name="T2" fmla="*/ 0 w 22210"/>
              <a:gd name="T3" fmla="*/ 2147483647 h 43200"/>
              <a:gd name="T4" fmla="*/ 2147483647 w 22210"/>
              <a:gd name="T5" fmla="*/ 2147483647 h 43200"/>
              <a:gd name="T6" fmla="*/ 0 60000 65536"/>
              <a:gd name="T7" fmla="*/ 0 60000 65536"/>
              <a:gd name="T8" fmla="*/ 0 60000 65536"/>
              <a:gd name="T9" fmla="*/ 0 w 22210"/>
              <a:gd name="T10" fmla="*/ 0 h 43200"/>
              <a:gd name="T11" fmla="*/ 22210 w 22210"/>
              <a:gd name="T12" fmla="*/ 43200 h 43200"/>
            </a:gdLst>
            <a:ahLst/>
            <a:cxnLst>
              <a:cxn ang="T6">
                <a:pos x="T0" y="T1"/>
              </a:cxn>
              <a:cxn ang="T7">
                <a:pos x="T2" y="T3"/>
              </a:cxn>
              <a:cxn ang="T8">
                <a:pos x="T4" y="T5"/>
              </a:cxn>
            </a:cxnLst>
            <a:rect l="T9" t="T10" r="T11" b="T12"/>
            <a:pathLst>
              <a:path w="22210" h="43200" fill="none" extrusionOk="0">
                <a:moveTo>
                  <a:pt x="609" y="0"/>
                </a:moveTo>
                <a:cubicBezTo>
                  <a:pt x="12539" y="0"/>
                  <a:pt x="22210" y="9670"/>
                  <a:pt x="22210" y="21600"/>
                </a:cubicBezTo>
                <a:cubicBezTo>
                  <a:pt x="22210" y="33529"/>
                  <a:pt x="12539" y="43200"/>
                  <a:pt x="610" y="43200"/>
                </a:cubicBezTo>
                <a:cubicBezTo>
                  <a:pt x="406" y="43200"/>
                  <a:pt x="203" y="43197"/>
                  <a:pt x="-1" y="43191"/>
                </a:cubicBezTo>
              </a:path>
              <a:path w="22210" h="43200" stroke="0" extrusionOk="0">
                <a:moveTo>
                  <a:pt x="609" y="0"/>
                </a:moveTo>
                <a:cubicBezTo>
                  <a:pt x="12539" y="0"/>
                  <a:pt x="22210" y="9670"/>
                  <a:pt x="22210" y="21600"/>
                </a:cubicBezTo>
                <a:cubicBezTo>
                  <a:pt x="22210" y="33529"/>
                  <a:pt x="12539" y="43200"/>
                  <a:pt x="610" y="43200"/>
                </a:cubicBezTo>
                <a:cubicBezTo>
                  <a:pt x="406" y="43200"/>
                  <a:pt x="203" y="43197"/>
                  <a:pt x="-1" y="43191"/>
                </a:cubicBezTo>
                <a:lnTo>
                  <a:pt x="610" y="21600"/>
                </a:lnTo>
                <a:close/>
              </a:path>
            </a:pathLst>
          </a:custGeom>
          <a:noFill/>
          <a:ln w="28575">
            <a:solidFill>
              <a:srgbClr val="0000FF"/>
            </a:solidFill>
            <a:round/>
            <a:headEnd/>
            <a:tailEnd/>
          </a:ln>
        </p:spPr>
        <p:txBody>
          <a:bodyPr wrap="none" anchor="ctr"/>
          <a:lstStyle/>
          <a:p>
            <a:endParaRPr lang="en-US" dirty="0"/>
          </a:p>
        </p:txBody>
      </p:sp>
      <p:grpSp>
        <p:nvGrpSpPr>
          <p:cNvPr id="30835" name="Group 68"/>
          <p:cNvGrpSpPr>
            <a:grpSpLocks/>
          </p:cNvGrpSpPr>
          <p:nvPr/>
        </p:nvGrpSpPr>
        <p:grpSpPr bwMode="auto">
          <a:xfrm>
            <a:off x="381000" y="4953000"/>
            <a:ext cx="304800" cy="1219200"/>
            <a:chOff x="192" y="3024"/>
            <a:chExt cx="192" cy="768"/>
          </a:xfrm>
        </p:grpSpPr>
        <p:sp>
          <p:nvSpPr>
            <p:cNvPr id="30898" name="Oval 25"/>
            <p:cNvSpPr>
              <a:spLocks noChangeArrowheads="1"/>
            </p:cNvSpPr>
            <p:nvPr/>
          </p:nvSpPr>
          <p:spPr bwMode="auto">
            <a:xfrm>
              <a:off x="336" y="3024"/>
              <a:ext cx="48" cy="48"/>
            </a:xfrm>
            <a:prstGeom prst="ellipse">
              <a:avLst/>
            </a:prstGeom>
            <a:solidFill>
              <a:srgbClr val="0000FF"/>
            </a:solidFill>
            <a:ln w="9525">
              <a:noFill/>
              <a:round/>
              <a:headEnd/>
              <a:tailEnd/>
            </a:ln>
          </p:spPr>
          <p:txBody>
            <a:bodyPr wrap="none" anchor="ctr"/>
            <a:lstStyle/>
            <a:p>
              <a:endParaRPr lang="en-US" dirty="0"/>
            </a:p>
          </p:txBody>
        </p:sp>
        <p:sp>
          <p:nvSpPr>
            <p:cNvPr id="30899" name="Oval 27"/>
            <p:cNvSpPr>
              <a:spLocks noChangeArrowheads="1"/>
            </p:cNvSpPr>
            <p:nvPr/>
          </p:nvSpPr>
          <p:spPr bwMode="auto">
            <a:xfrm>
              <a:off x="192" y="3360"/>
              <a:ext cx="48" cy="48"/>
            </a:xfrm>
            <a:prstGeom prst="ellipse">
              <a:avLst/>
            </a:prstGeom>
            <a:solidFill>
              <a:srgbClr val="0000FF"/>
            </a:solidFill>
            <a:ln w="9525">
              <a:noFill/>
              <a:round/>
              <a:headEnd/>
              <a:tailEnd/>
            </a:ln>
          </p:spPr>
          <p:txBody>
            <a:bodyPr wrap="none" anchor="ctr"/>
            <a:lstStyle/>
            <a:p>
              <a:endParaRPr lang="en-US" dirty="0"/>
            </a:p>
          </p:txBody>
        </p:sp>
        <p:sp>
          <p:nvSpPr>
            <p:cNvPr id="30900" name="Oval 28"/>
            <p:cNvSpPr>
              <a:spLocks noChangeArrowheads="1"/>
            </p:cNvSpPr>
            <p:nvPr/>
          </p:nvSpPr>
          <p:spPr bwMode="auto">
            <a:xfrm>
              <a:off x="336" y="3744"/>
              <a:ext cx="48" cy="48"/>
            </a:xfrm>
            <a:prstGeom prst="ellipse">
              <a:avLst/>
            </a:prstGeom>
            <a:solidFill>
              <a:srgbClr val="0000FF"/>
            </a:solidFill>
            <a:ln w="9525">
              <a:noFill/>
              <a:round/>
              <a:headEnd/>
              <a:tailEnd/>
            </a:ln>
          </p:spPr>
          <p:txBody>
            <a:bodyPr wrap="none" anchor="ctr"/>
            <a:lstStyle/>
            <a:p>
              <a:endParaRPr lang="en-US" dirty="0"/>
            </a:p>
          </p:txBody>
        </p:sp>
        <p:sp>
          <p:nvSpPr>
            <p:cNvPr id="30901" name="Oval 62"/>
            <p:cNvSpPr>
              <a:spLocks noChangeArrowheads="1"/>
            </p:cNvSpPr>
            <p:nvPr/>
          </p:nvSpPr>
          <p:spPr bwMode="auto">
            <a:xfrm>
              <a:off x="240" y="3168"/>
              <a:ext cx="48" cy="48"/>
            </a:xfrm>
            <a:prstGeom prst="ellipse">
              <a:avLst/>
            </a:prstGeom>
            <a:solidFill>
              <a:srgbClr val="0000FF"/>
            </a:solidFill>
            <a:ln w="9525">
              <a:noFill/>
              <a:round/>
              <a:headEnd/>
              <a:tailEnd/>
            </a:ln>
          </p:spPr>
          <p:txBody>
            <a:bodyPr wrap="none" anchor="ctr"/>
            <a:lstStyle/>
            <a:p>
              <a:endParaRPr lang="en-US" dirty="0"/>
            </a:p>
          </p:txBody>
        </p:sp>
        <p:sp>
          <p:nvSpPr>
            <p:cNvPr id="30902" name="Oval 63"/>
            <p:cNvSpPr>
              <a:spLocks noChangeArrowheads="1"/>
            </p:cNvSpPr>
            <p:nvPr/>
          </p:nvSpPr>
          <p:spPr bwMode="auto">
            <a:xfrm>
              <a:off x="240" y="3552"/>
              <a:ext cx="48" cy="48"/>
            </a:xfrm>
            <a:prstGeom prst="ellipse">
              <a:avLst/>
            </a:prstGeom>
            <a:solidFill>
              <a:srgbClr val="0000FF"/>
            </a:solidFill>
            <a:ln w="9525">
              <a:noFill/>
              <a:round/>
              <a:headEnd/>
              <a:tailEnd/>
            </a:ln>
          </p:spPr>
          <p:txBody>
            <a:bodyPr wrap="none" anchor="ctr"/>
            <a:lstStyle/>
            <a:p>
              <a:endParaRPr lang="en-US" dirty="0"/>
            </a:p>
          </p:txBody>
        </p:sp>
      </p:grpSp>
      <p:grpSp>
        <p:nvGrpSpPr>
          <p:cNvPr id="30836" name="Group 69"/>
          <p:cNvGrpSpPr>
            <a:grpSpLocks/>
          </p:cNvGrpSpPr>
          <p:nvPr/>
        </p:nvGrpSpPr>
        <p:grpSpPr bwMode="auto">
          <a:xfrm>
            <a:off x="1676400" y="4953000"/>
            <a:ext cx="533400" cy="1219200"/>
            <a:chOff x="1008" y="3024"/>
            <a:chExt cx="336" cy="768"/>
          </a:xfrm>
        </p:grpSpPr>
        <p:sp>
          <p:nvSpPr>
            <p:cNvPr id="30893" name="Oval 29"/>
            <p:cNvSpPr>
              <a:spLocks noChangeArrowheads="1"/>
            </p:cNvSpPr>
            <p:nvPr/>
          </p:nvSpPr>
          <p:spPr bwMode="auto">
            <a:xfrm>
              <a:off x="1296" y="3024"/>
              <a:ext cx="48" cy="48"/>
            </a:xfrm>
            <a:prstGeom prst="ellipse">
              <a:avLst/>
            </a:prstGeom>
            <a:solidFill>
              <a:srgbClr val="007000"/>
            </a:solidFill>
            <a:ln w="9525">
              <a:noFill/>
              <a:round/>
              <a:headEnd/>
              <a:tailEnd/>
            </a:ln>
          </p:spPr>
          <p:txBody>
            <a:bodyPr wrap="none" anchor="ctr"/>
            <a:lstStyle/>
            <a:p>
              <a:endParaRPr lang="en-US" dirty="0"/>
            </a:p>
          </p:txBody>
        </p:sp>
        <p:sp>
          <p:nvSpPr>
            <p:cNvPr id="30894" name="Oval 30"/>
            <p:cNvSpPr>
              <a:spLocks noChangeArrowheads="1"/>
            </p:cNvSpPr>
            <p:nvPr/>
          </p:nvSpPr>
          <p:spPr bwMode="auto">
            <a:xfrm>
              <a:off x="1008" y="3360"/>
              <a:ext cx="48" cy="48"/>
            </a:xfrm>
            <a:prstGeom prst="ellipse">
              <a:avLst/>
            </a:prstGeom>
            <a:solidFill>
              <a:srgbClr val="007000"/>
            </a:solidFill>
            <a:ln w="9525">
              <a:noFill/>
              <a:round/>
              <a:headEnd/>
              <a:tailEnd/>
            </a:ln>
          </p:spPr>
          <p:txBody>
            <a:bodyPr wrap="none" anchor="ctr"/>
            <a:lstStyle/>
            <a:p>
              <a:endParaRPr lang="en-US" dirty="0"/>
            </a:p>
          </p:txBody>
        </p:sp>
        <p:sp>
          <p:nvSpPr>
            <p:cNvPr id="30895" name="Oval 31"/>
            <p:cNvSpPr>
              <a:spLocks noChangeArrowheads="1"/>
            </p:cNvSpPr>
            <p:nvPr/>
          </p:nvSpPr>
          <p:spPr bwMode="auto">
            <a:xfrm>
              <a:off x="1296" y="3744"/>
              <a:ext cx="48" cy="48"/>
            </a:xfrm>
            <a:prstGeom prst="ellipse">
              <a:avLst/>
            </a:prstGeom>
            <a:solidFill>
              <a:srgbClr val="007000"/>
            </a:solidFill>
            <a:ln w="9525">
              <a:noFill/>
              <a:round/>
              <a:headEnd/>
              <a:tailEnd/>
            </a:ln>
          </p:spPr>
          <p:txBody>
            <a:bodyPr wrap="none" anchor="ctr"/>
            <a:lstStyle/>
            <a:p>
              <a:endParaRPr lang="en-US" dirty="0"/>
            </a:p>
          </p:txBody>
        </p:sp>
        <p:sp>
          <p:nvSpPr>
            <p:cNvPr id="30896" name="Oval 64"/>
            <p:cNvSpPr>
              <a:spLocks noChangeArrowheads="1"/>
            </p:cNvSpPr>
            <p:nvPr/>
          </p:nvSpPr>
          <p:spPr bwMode="auto">
            <a:xfrm>
              <a:off x="1104" y="3168"/>
              <a:ext cx="48" cy="48"/>
            </a:xfrm>
            <a:prstGeom prst="ellipse">
              <a:avLst/>
            </a:prstGeom>
            <a:solidFill>
              <a:srgbClr val="007000"/>
            </a:solidFill>
            <a:ln w="9525">
              <a:noFill/>
              <a:round/>
              <a:headEnd/>
              <a:tailEnd/>
            </a:ln>
          </p:spPr>
          <p:txBody>
            <a:bodyPr wrap="none" anchor="ctr"/>
            <a:lstStyle/>
            <a:p>
              <a:endParaRPr lang="en-US" dirty="0"/>
            </a:p>
          </p:txBody>
        </p:sp>
        <p:sp>
          <p:nvSpPr>
            <p:cNvPr id="30897" name="Oval 65"/>
            <p:cNvSpPr>
              <a:spLocks noChangeArrowheads="1"/>
            </p:cNvSpPr>
            <p:nvPr/>
          </p:nvSpPr>
          <p:spPr bwMode="auto">
            <a:xfrm>
              <a:off x="1104" y="3552"/>
              <a:ext cx="48" cy="48"/>
            </a:xfrm>
            <a:prstGeom prst="ellipse">
              <a:avLst/>
            </a:prstGeom>
            <a:solidFill>
              <a:srgbClr val="007000"/>
            </a:solidFill>
            <a:ln w="9525">
              <a:noFill/>
              <a:round/>
              <a:headEnd/>
              <a:tailEnd/>
            </a:ln>
          </p:spPr>
          <p:txBody>
            <a:bodyPr wrap="none" anchor="ctr"/>
            <a:lstStyle/>
            <a:p>
              <a:endParaRPr lang="en-US" dirty="0"/>
            </a:p>
          </p:txBody>
        </p:sp>
      </p:grpSp>
      <p:grpSp>
        <p:nvGrpSpPr>
          <p:cNvPr id="30837" name="Group 183"/>
          <p:cNvGrpSpPr>
            <a:grpSpLocks/>
          </p:cNvGrpSpPr>
          <p:nvPr/>
        </p:nvGrpSpPr>
        <p:grpSpPr bwMode="auto">
          <a:xfrm>
            <a:off x="3048000" y="4953000"/>
            <a:ext cx="838200" cy="1219200"/>
            <a:chOff x="1968" y="3120"/>
            <a:chExt cx="528" cy="768"/>
          </a:xfrm>
        </p:grpSpPr>
        <p:sp>
          <p:nvSpPr>
            <p:cNvPr id="30888" name="Oval 32"/>
            <p:cNvSpPr>
              <a:spLocks noChangeArrowheads="1"/>
            </p:cNvSpPr>
            <p:nvPr/>
          </p:nvSpPr>
          <p:spPr bwMode="auto">
            <a:xfrm>
              <a:off x="2448" y="3120"/>
              <a:ext cx="48" cy="48"/>
            </a:xfrm>
            <a:prstGeom prst="ellipse">
              <a:avLst/>
            </a:prstGeom>
            <a:solidFill>
              <a:srgbClr val="FF0000"/>
            </a:solidFill>
            <a:ln w="9525">
              <a:noFill/>
              <a:round/>
              <a:headEnd/>
              <a:tailEnd/>
            </a:ln>
          </p:spPr>
          <p:txBody>
            <a:bodyPr wrap="none" anchor="ctr"/>
            <a:lstStyle/>
            <a:p>
              <a:endParaRPr lang="en-US" dirty="0"/>
            </a:p>
          </p:txBody>
        </p:sp>
        <p:sp>
          <p:nvSpPr>
            <p:cNvPr id="30889" name="Oval 33"/>
            <p:cNvSpPr>
              <a:spLocks noChangeArrowheads="1"/>
            </p:cNvSpPr>
            <p:nvPr/>
          </p:nvSpPr>
          <p:spPr bwMode="auto">
            <a:xfrm>
              <a:off x="1968" y="3456"/>
              <a:ext cx="48" cy="48"/>
            </a:xfrm>
            <a:prstGeom prst="ellipse">
              <a:avLst/>
            </a:prstGeom>
            <a:solidFill>
              <a:srgbClr val="FF0000"/>
            </a:solidFill>
            <a:ln w="9525">
              <a:noFill/>
              <a:round/>
              <a:headEnd/>
              <a:tailEnd/>
            </a:ln>
          </p:spPr>
          <p:txBody>
            <a:bodyPr wrap="none" anchor="ctr"/>
            <a:lstStyle/>
            <a:p>
              <a:endParaRPr lang="en-US" dirty="0"/>
            </a:p>
          </p:txBody>
        </p:sp>
        <p:sp>
          <p:nvSpPr>
            <p:cNvPr id="30890" name="Oval 34"/>
            <p:cNvSpPr>
              <a:spLocks noChangeArrowheads="1"/>
            </p:cNvSpPr>
            <p:nvPr/>
          </p:nvSpPr>
          <p:spPr bwMode="auto">
            <a:xfrm>
              <a:off x="2448" y="3840"/>
              <a:ext cx="48" cy="48"/>
            </a:xfrm>
            <a:prstGeom prst="ellipse">
              <a:avLst/>
            </a:prstGeom>
            <a:solidFill>
              <a:srgbClr val="FF0000"/>
            </a:solidFill>
            <a:ln w="9525">
              <a:noFill/>
              <a:round/>
              <a:headEnd/>
              <a:tailEnd/>
            </a:ln>
          </p:spPr>
          <p:txBody>
            <a:bodyPr wrap="none" anchor="ctr"/>
            <a:lstStyle/>
            <a:p>
              <a:endParaRPr lang="en-US" dirty="0"/>
            </a:p>
          </p:txBody>
        </p:sp>
        <p:sp>
          <p:nvSpPr>
            <p:cNvPr id="30891" name="Oval 66"/>
            <p:cNvSpPr>
              <a:spLocks noChangeArrowheads="1"/>
            </p:cNvSpPr>
            <p:nvPr/>
          </p:nvSpPr>
          <p:spPr bwMode="auto">
            <a:xfrm>
              <a:off x="2160" y="3648"/>
              <a:ext cx="48" cy="48"/>
            </a:xfrm>
            <a:prstGeom prst="ellipse">
              <a:avLst/>
            </a:prstGeom>
            <a:solidFill>
              <a:srgbClr val="FF0000"/>
            </a:solidFill>
            <a:ln w="9525">
              <a:noFill/>
              <a:round/>
              <a:headEnd/>
              <a:tailEnd/>
            </a:ln>
          </p:spPr>
          <p:txBody>
            <a:bodyPr wrap="none" anchor="ctr"/>
            <a:lstStyle/>
            <a:p>
              <a:endParaRPr lang="en-US" dirty="0"/>
            </a:p>
          </p:txBody>
        </p:sp>
        <p:sp>
          <p:nvSpPr>
            <p:cNvPr id="30892" name="Oval 67"/>
            <p:cNvSpPr>
              <a:spLocks noChangeArrowheads="1"/>
            </p:cNvSpPr>
            <p:nvPr/>
          </p:nvSpPr>
          <p:spPr bwMode="auto">
            <a:xfrm>
              <a:off x="2160" y="3264"/>
              <a:ext cx="48" cy="48"/>
            </a:xfrm>
            <a:prstGeom prst="ellipse">
              <a:avLst/>
            </a:prstGeom>
            <a:solidFill>
              <a:srgbClr val="FF0000"/>
            </a:solidFill>
            <a:ln w="9525">
              <a:noFill/>
              <a:round/>
              <a:headEnd/>
              <a:tailEnd/>
            </a:ln>
          </p:spPr>
          <p:txBody>
            <a:bodyPr wrap="none" anchor="ctr"/>
            <a:lstStyle/>
            <a:p>
              <a:endParaRPr lang="en-US" dirty="0"/>
            </a:p>
          </p:txBody>
        </p:sp>
      </p:grpSp>
      <p:grpSp>
        <p:nvGrpSpPr>
          <p:cNvPr id="30838" name="Group 102"/>
          <p:cNvGrpSpPr>
            <a:grpSpLocks/>
          </p:cNvGrpSpPr>
          <p:nvPr/>
        </p:nvGrpSpPr>
        <p:grpSpPr bwMode="auto">
          <a:xfrm>
            <a:off x="5257800" y="4800600"/>
            <a:ext cx="990600" cy="1371600"/>
            <a:chOff x="3744" y="3024"/>
            <a:chExt cx="624" cy="864"/>
          </a:xfrm>
        </p:grpSpPr>
        <p:sp>
          <p:nvSpPr>
            <p:cNvPr id="30870" name="Oval 53"/>
            <p:cNvSpPr>
              <a:spLocks noChangeArrowheads="1"/>
            </p:cNvSpPr>
            <p:nvPr/>
          </p:nvSpPr>
          <p:spPr bwMode="auto">
            <a:xfrm>
              <a:off x="3792" y="3024"/>
              <a:ext cx="576" cy="240"/>
            </a:xfrm>
            <a:prstGeom prst="ellipse">
              <a:avLst/>
            </a:prstGeom>
            <a:noFill/>
            <a:ln w="9525">
              <a:solidFill>
                <a:srgbClr val="FF0000"/>
              </a:solidFill>
              <a:round/>
              <a:headEnd/>
              <a:tailEnd/>
            </a:ln>
          </p:spPr>
          <p:txBody>
            <a:bodyPr wrap="none" anchor="ctr"/>
            <a:lstStyle/>
            <a:p>
              <a:endParaRPr lang="en-US" dirty="0"/>
            </a:p>
          </p:txBody>
        </p:sp>
        <p:grpSp>
          <p:nvGrpSpPr>
            <p:cNvPr id="30871" name="Group 71"/>
            <p:cNvGrpSpPr>
              <a:grpSpLocks/>
            </p:cNvGrpSpPr>
            <p:nvPr/>
          </p:nvGrpSpPr>
          <p:grpSpPr bwMode="auto">
            <a:xfrm>
              <a:off x="3744" y="3120"/>
              <a:ext cx="192" cy="768"/>
              <a:chOff x="192" y="3024"/>
              <a:chExt cx="192" cy="768"/>
            </a:xfrm>
          </p:grpSpPr>
          <p:sp>
            <p:nvSpPr>
              <p:cNvPr id="30883" name="Oval 72"/>
              <p:cNvSpPr>
                <a:spLocks noChangeArrowheads="1"/>
              </p:cNvSpPr>
              <p:nvPr/>
            </p:nvSpPr>
            <p:spPr bwMode="auto">
              <a:xfrm>
                <a:off x="336" y="3024"/>
                <a:ext cx="48" cy="48"/>
              </a:xfrm>
              <a:prstGeom prst="ellipse">
                <a:avLst/>
              </a:prstGeom>
              <a:solidFill>
                <a:srgbClr val="0000FF"/>
              </a:solidFill>
              <a:ln w="9525">
                <a:noFill/>
                <a:round/>
                <a:headEnd/>
                <a:tailEnd/>
              </a:ln>
            </p:spPr>
            <p:txBody>
              <a:bodyPr wrap="none" anchor="ctr"/>
              <a:lstStyle/>
              <a:p>
                <a:endParaRPr lang="en-US" dirty="0"/>
              </a:p>
            </p:txBody>
          </p:sp>
          <p:sp>
            <p:nvSpPr>
              <p:cNvPr id="30884" name="Oval 73"/>
              <p:cNvSpPr>
                <a:spLocks noChangeArrowheads="1"/>
              </p:cNvSpPr>
              <p:nvPr/>
            </p:nvSpPr>
            <p:spPr bwMode="auto">
              <a:xfrm>
                <a:off x="192" y="3360"/>
                <a:ext cx="48" cy="48"/>
              </a:xfrm>
              <a:prstGeom prst="ellipse">
                <a:avLst/>
              </a:prstGeom>
              <a:solidFill>
                <a:srgbClr val="0000FF"/>
              </a:solidFill>
              <a:ln w="9525">
                <a:noFill/>
                <a:round/>
                <a:headEnd/>
                <a:tailEnd/>
              </a:ln>
            </p:spPr>
            <p:txBody>
              <a:bodyPr wrap="none" anchor="ctr"/>
              <a:lstStyle/>
              <a:p>
                <a:endParaRPr lang="en-US" dirty="0"/>
              </a:p>
            </p:txBody>
          </p:sp>
          <p:sp>
            <p:nvSpPr>
              <p:cNvPr id="30885" name="Oval 74"/>
              <p:cNvSpPr>
                <a:spLocks noChangeArrowheads="1"/>
              </p:cNvSpPr>
              <p:nvPr/>
            </p:nvSpPr>
            <p:spPr bwMode="auto">
              <a:xfrm>
                <a:off x="336" y="3744"/>
                <a:ext cx="48" cy="48"/>
              </a:xfrm>
              <a:prstGeom prst="ellipse">
                <a:avLst/>
              </a:prstGeom>
              <a:solidFill>
                <a:srgbClr val="0000FF"/>
              </a:solidFill>
              <a:ln w="9525">
                <a:noFill/>
                <a:round/>
                <a:headEnd/>
                <a:tailEnd/>
              </a:ln>
            </p:spPr>
            <p:txBody>
              <a:bodyPr wrap="none" anchor="ctr"/>
              <a:lstStyle/>
              <a:p>
                <a:endParaRPr lang="en-US" dirty="0"/>
              </a:p>
            </p:txBody>
          </p:sp>
          <p:sp>
            <p:nvSpPr>
              <p:cNvPr id="30886" name="Oval 75"/>
              <p:cNvSpPr>
                <a:spLocks noChangeArrowheads="1"/>
              </p:cNvSpPr>
              <p:nvPr/>
            </p:nvSpPr>
            <p:spPr bwMode="auto">
              <a:xfrm>
                <a:off x="240" y="3168"/>
                <a:ext cx="48" cy="48"/>
              </a:xfrm>
              <a:prstGeom prst="ellipse">
                <a:avLst/>
              </a:prstGeom>
              <a:solidFill>
                <a:srgbClr val="0000FF"/>
              </a:solidFill>
              <a:ln w="9525">
                <a:noFill/>
                <a:round/>
                <a:headEnd/>
                <a:tailEnd/>
              </a:ln>
            </p:spPr>
            <p:txBody>
              <a:bodyPr wrap="none" anchor="ctr"/>
              <a:lstStyle/>
              <a:p>
                <a:endParaRPr lang="en-US" dirty="0"/>
              </a:p>
            </p:txBody>
          </p:sp>
          <p:sp>
            <p:nvSpPr>
              <p:cNvPr id="30887" name="Oval 76"/>
              <p:cNvSpPr>
                <a:spLocks noChangeArrowheads="1"/>
              </p:cNvSpPr>
              <p:nvPr/>
            </p:nvSpPr>
            <p:spPr bwMode="auto">
              <a:xfrm>
                <a:off x="240" y="3552"/>
                <a:ext cx="48" cy="48"/>
              </a:xfrm>
              <a:prstGeom prst="ellipse">
                <a:avLst/>
              </a:prstGeom>
              <a:solidFill>
                <a:srgbClr val="0000FF"/>
              </a:solidFill>
              <a:ln w="9525">
                <a:noFill/>
                <a:round/>
                <a:headEnd/>
                <a:tailEnd/>
              </a:ln>
            </p:spPr>
            <p:txBody>
              <a:bodyPr wrap="none" anchor="ctr"/>
              <a:lstStyle/>
              <a:p>
                <a:endParaRPr lang="en-US" dirty="0"/>
              </a:p>
            </p:txBody>
          </p:sp>
        </p:grpSp>
        <p:grpSp>
          <p:nvGrpSpPr>
            <p:cNvPr id="30872" name="Group 77"/>
            <p:cNvGrpSpPr>
              <a:grpSpLocks/>
            </p:cNvGrpSpPr>
            <p:nvPr/>
          </p:nvGrpSpPr>
          <p:grpSpPr bwMode="auto">
            <a:xfrm>
              <a:off x="3744" y="3120"/>
              <a:ext cx="336" cy="768"/>
              <a:chOff x="1008" y="3024"/>
              <a:chExt cx="336" cy="768"/>
            </a:xfrm>
          </p:grpSpPr>
          <p:sp>
            <p:nvSpPr>
              <p:cNvPr id="30878" name="Oval 78"/>
              <p:cNvSpPr>
                <a:spLocks noChangeArrowheads="1"/>
              </p:cNvSpPr>
              <p:nvPr/>
            </p:nvSpPr>
            <p:spPr bwMode="auto">
              <a:xfrm>
                <a:off x="1296" y="3024"/>
                <a:ext cx="48" cy="48"/>
              </a:xfrm>
              <a:prstGeom prst="ellipse">
                <a:avLst/>
              </a:prstGeom>
              <a:solidFill>
                <a:srgbClr val="007000"/>
              </a:solidFill>
              <a:ln w="9525">
                <a:noFill/>
                <a:round/>
                <a:headEnd/>
                <a:tailEnd/>
              </a:ln>
            </p:spPr>
            <p:txBody>
              <a:bodyPr wrap="none" anchor="ctr"/>
              <a:lstStyle/>
              <a:p>
                <a:endParaRPr lang="en-US" dirty="0"/>
              </a:p>
            </p:txBody>
          </p:sp>
          <p:sp>
            <p:nvSpPr>
              <p:cNvPr id="30879" name="Oval 79"/>
              <p:cNvSpPr>
                <a:spLocks noChangeArrowheads="1"/>
              </p:cNvSpPr>
              <p:nvPr/>
            </p:nvSpPr>
            <p:spPr bwMode="auto">
              <a:xfrm>
                <a:off x="1008" y="3360"/>
                <a:ext cx="48" cy="48"/>
              </a:xfrm>
              <a:prstGeom prst="ellipse">
                <a:avLst/>
              </a:prstGeom>
              <a:solidFill>
                <a:srgbClr val="007000"/>
              </a:solidFill>
              <a:ln w="9525">
                <a:noFill/>
                <a:round/>
                <a:headEnd/>
                <a:tailEnd/>
              </a:ln>
            </p:spPr>
            <p:txBody>
              <a:bodyPr wrap="none" anchor="ctr"/>
              <a:lstStyle/>
              <a:p>
                <a:endParaRPr lang="en-US" dirty="0"/>
              </a:p>
            </p:txBody>
          </p:sp>
          <p:sp>
            <p:nvSpPr>
              <p:cNvPr id="30880" name="Oval 80"/>
              <p:cNvSpPr>
                <a:spLocks noChangeArrowheads="1"/>
              </p:cNvSpPr>
              <p:nvPr/>
            </p:nvSpPr>
            <p:spPr bwMode="auto">
              <a:xfrm>
                <a:off x="1296" y="3744"/>
                <a:ext cx="48" cy="48"/>
              </a:xfrm>
              <a:prstGeom prst="ellipse">
                <a:avLst/>
              </a:prstGeom>
              <a:solidFill>
                <a:srgbClr val="007000"/>
              </a:solidFill>
              <a:ln w="9525">
                <a:noFill/>
                <a:round/>
                <a:headEnd/>
                <a:tailEnd/>
              </a:ln>
            </p:spPr>
            <p:txBody>
              <a:bodyPr wrap="none" anchor="ctr"/>
              <a:lstStyle/>
              <a:p>
                <a:endParaRPr lang="en-US" dirty="0"/>
              </a:p>
            </p:txBody>
          </p:sp>
          <p:sp>
            <p:nvSpPr>
              <p:cNvPr id="30881" name="Oval 81"/>
              <p:cNvSpPr>
                <a:spLocks noChangeArrowheads="1"/>
              </p:cNvSpPr>
              <p:nvPr/>
            </p:nvSpPr>
            <p:spPr bwMode="auto">
              <a:xfrm>
                <a:off x="1104" y="3168"/>
                <a:ext cx="48" cy="48"/>
              </a:xfrm>
              <a:prstGeom prst="ellipse">
                <a:avLst/>
              </a:prstGeom>
              <a:solidFill>
                <a:srgbClr val="007000"/>
              </a:solidFill>
              <a:ln w="9525">
                <a:noFill/>
                <a:round/>
                <a:headEnd/>
                <a:tailEnd/>
              </a:ln>
            </p:spPr>
            <p:txBody>
              <a:bodyPr wrap="none" anchor="ctr"/>
              <a:lstStyle/>
              <a:p>
                <a:endParaRPr lang="en-US" dirty="0"/>
              </a:p>
            </p:txBody>
          </p:sp>
          <p:sp>
            <p:nvSpPr>
              <p:cNvPr id="30882" name="Oval 82"/>
              <p:cNvSpPr>
                <a:spLocks noChangeArrowheads="1"/>
              </p:cNvSpPr>
              <p:nvPr/>
            </p:nvSpPr>
            <p:spPr bwMode="auto">
              <a:xfrm>
                <a:off x="1104" y="3552"/>
                <a:ext cx="48" cy="48"/>
              </a:xfrm>
              <a:prstGeom prst="ellipse">
                <a:avLst/>
              </a:prstGeom>
              <a:solidFill>
                <a:srgbClr val="007000"/>
              </a:solidFill>
              <a:ln w="9525">
                <a:noFill/>
                <a:round/>
                <a:headEnd/>
                <a:tailEnd/>
              </a:ln>
            </p:spPr>
            <p:txBody>
              <a:bodyPr wrap="none" anchor="ctr"/>
              <a:lstStyle/>
              <a:p>
                <a:endParaRPr lang="en-US" dirty="0"/>
              </a:p>
            </p:txBody>
          </p:sp>
        </p:grpSp>
        <p:sp>
          <p:nvSpPr>
            <p:cNvPr id="30873" name="Oval 84"/>
            <p:cNvSpPr>
              <a:spLocks noChangeArrowheads="1"/>
            </p:cNvSpPr>
            <p:nvPr/>
          </p:nvSpPr>
          <p:spPr bwMode="auto">
            <a:xfrm>
              <a:off x="4224" y="3120"/>
              <a:ext cx="48" cy="48"/>
            </a:xfrm>
            <a:prstGeom prst="ellipse">
              <a:avLst/>
            </a:prstGeom>
            <a:solidFill>
              <a:srgbClr val="FF0000"/>
            </a:solidFill>
            <a:ln w="9525">
              <a:noFill/>
              <a:round/>
              <a:headEnd/>
              <a:tailEnd/>
            </a:ln>
          </p:spPr>
          <p:txBody>
            <a:bodyPr wrap="none" anchor="ctr"/>
            <a:lstStyle/>
            <a:p>
              <a:endParaRPr lang="en-US" dirty="0"/>
            </a:p>
          </p:txBody>
        </p:sp>
        <p:sp>
          <p:nvSpPr>
            <p:cNvPr id="30874" name="Oval 85"/>
            <p:cNvSpPr>
              <a:spLocks noChangeArrowheads="1"/>
            </p:cNvSpPr>
            <p:nvPr/>
          </p:nvSpPr>
          <p:spPr bwMode="auto">
            <a:xfrm>
              <a:off x="3744" y="3456"/>
              <a:ext cx="48" cy="48"/>
            </a:xfrm>
            <a:prstGeom prst="ellipse">
              <a:avLst/>
            </a:prstGeom>
            <a:solidFill>
              <a:schemeClr val="accent2"/>
            </a:solidFill>
            <a:ln w="9525">
              <a:noFill/>
              <a:round/>
              <a:headEnd/>
              <a:tailEnd/>
            </a:ln>
          </p:spPr>
          <p:txBody>
            <a:bodyPr wrap="none" anchor="ctr"/>
            <a:lstStyle/>
            <a:p>
              <a:endParaRPr lang="en-US" dirty="0"/>
            </a:p>
          </p:txBody>
        </p:sp>
        <p:sp>
          <p:nvSpPr>
            <p:cNvPr id="30875" name="Oval 86"/>
            <p:cNvSpPr>
              <a:spLocks noChangeArrowheads="1"/>
            </p:cNvSpPr>
            <p:nvPr/>
          </p:nvSpPr>
          <p:spPr bwMode="auto">
            <a:xfrm>
              <a:off x="4224" y="3840"/>
              <a:ext cx="48" cy="48"/>
            </a:xfrm>
            <a:prstGeom prst="ellipse">
              <a:avLst/>
            </a:prstGeom>
            <a:solidFill>
              <a:srgbClr val="FF0000"/>
            </a:solidFill>
            <a:ln w="9525">
              <a:noFill/>
              <a:round/>
              <a:headEnd/>
              <a:tailEnd/>
            </a:ln>
          </p:spPr>
          <p:txBody>
            <a:bodyPr wrap="none" anchor="ctr"/>
            <a:lstStyle/>
            <a:p>
              <a:endParaRPr lang="en-US" dirty="0"/>
            </a:p>
          </p:txBody>
        </p:sp>
        <p:sp>
          <p:nvSpPr>
            <p:cNvPr id="30876" name="Oval 87"/>
            <p:cNvSpPr>
              <a:spLocks noChangeArrowheads="1"/>
            </p:cNvSpPr>
            <p:nvPr/>
          </p:nvSpPr>
          <p:spPr bwMode="auto">
            <a:xfrm>
              <a:off x="3936" y="3648"/>
              <a:ext cx="48" cy="48"/>
            </a:xfrm>
            <a:prstGeom prst="ellipse">
              <a:avLst/>
            </a:prstGeom>
            <a:solidFill>
              <a:srgbClr val="FF0000"/>
            </a:solidFill>
            <a:ln w="9525">
              <a:noFill/>
              <a:round/>
              <a:headEnd/>
              <a:tailEnd/>
            </a:ln>
          </p:spPr>
          <p:txBody>
            <a:bodyPr wrap="none" anchor="ctr"/>
            <a:lstStyle/>
            <a:p>
              <a:endParaRPr lang="en-US" dirty="0"/>
            </a:p>
          </p:txBody>
        </p:sp>
        <p:sp>
          <p:nvSpPr>
            <p:cNvPr id="30877" name="Oval 88"/>
            <p:cNvSpPr>
              <a:spLocks noChangeArrowheads="1"/>
            </p:cNvSpPr>
            <p:nvPr/>
          </p:nvSpPr>
          <p:spPr bwMode="auto">
            <a:xfrm>
              <a:off x="3936" y="3264"/>
              <a:ext cx="48" cy="48"/>
            </a:xfrm>
            <a:prstGeom prst="ellipse">
              <a:avLst/>
            </a:prstGeom>
            <a:solidFill>
              <a:srgbClr val="FF0000"/>
            </a:solidFill>
            <a:ln w="9525">
              <a:noFill/>
              <a:round/>
              <a:headEnd/>
              <a:tailEnd/>
            </a:ln>
          </p:spPr>
          <p:txBody>
            <a:bodyPr wrap="none" anchor="ctr"/>
            <a:lstStyle/>
            <a:p>
              <a:endParaRPr lang="en-US" dirty="0"/>
            </a:p>
          </p:txBody>
        </p:sp>
      </p:grpSp>
      <p:grpSp>
        <p:nvGrpSpPr>
          <p:cNvPr id="30842" name="Group 103"/>
          <p:cNvGrpSpPr>
            <a:grpSpLocks/>
          </p:cNvGrpSpPr>
          <p:nvPr/>
        </p:nvGrpSpPr>
        <p:grpSpPr bwMode="auto">
          <a:xfrm>
            <a:off x="4953000" y="1371600"/>
            <a:ext cx="1600200" cy="1585913"/>
            <a:chOff x="3408" y="1161"/>
            <a:chExt cx="1008" cy="999"/>
          </a:xfrm>
        </p:grpSpPr>
        <p:sp>
          <p:nvSpPr>
            <p:cNvPr id="30860" name="Oval 50"/>
            <p:cNvSpPr>
              <a:spLocks noChangeArrowheads="1"/>
            </p:cNvSpPr>
            <p:nvPr/>
          </p:nvSpPr>
          <p:spPr bwMode="auto">
            <a:xfrm>
              <a:off x="3408" y="1584"/>
              <a:ext cx="144" cy="144"/>
            </a:xfrm>
            <a:prstGeom prst="ellipse">
              <a:avLst/>
            </a:prstGeom>
            <a:solidFill>
              <a:srgbClr val="0000FF"/>
            </a:solidFill>
            <a:ln w="9525">
              <a:noFill/>
              <a:round/>
              <a:headEnd/>
              <a:tailEnd/>
            </a:ln>
          </p:spPr>
          <p:txBody>
            <a:bodyPr wrap="none" anchor="ctr"/>
            <a:lstStyle/>
            <a:p>
              <a:endParaRPr lang="en-US" dirty="0"/>
            </a:p>
          </p:txBody>
        </p:sp>
        <p:sp>
          <p:nvSpPr>
            <p:cNvPr id="30861" name="Oval 51"/>
            <p:cNvSpPr>
              <a:spLocks noChangeArrowheads="1"/>
            </p:cNvSpPr>
            <p:nvPr/>
          </p:nvSpPr>
          <p:spPr bwMode="auto">
            <a:xfrm>
              <a:off x="3840" y="1584"/>
              <a:ext cx="144" cy="144"/>
            </a:xfrm>
            <a:prstGeom prst="ellipse">
              <a:avLst/>
            </a:prstGeom>
            <a:solidFill>
              <a:srgbClr val="007000"/>
            </a:solidFill>
            <a:ln w="9525">
              <a:noFill/>
              <a:round/>
              <a:headEnd/>
              <a:tailEnd/>
            </a:ln>
          </p:spPr>
          <p:txBody>
            <a:bodyPr wrap="none" anchor="ctr"/>
            <a:lstStyle/>
            <a:p>
              <a:endParaRPr lang="en-US" dirty="0"/>
            </a:p>
          </p:txBody>
        </p:sp>
        <p:sp>
          <p:nvSpPr>
            <p:cNvPr id="30862" name="Oval 52"/>
            <p:cNvSpPr>
              <a:spLocks noChangeArrowheads="1"/>
            </p:cNvSpPr>
            <p:nvPr/>
          </p:nvSpPr>
          <p:spPr bwMode="auto">
            <a:xfrm>
              <a:off x="4272" y="1584"/>
              <a:ext cx="144" cy="144"/>
            </a:xfrm>
            <a:prstGeom prst="ellipse">
              <a:avLst/>
            </a:prstGeom>
            <a:solidFill>
              <a:srgbClr val="FF0000"/>
            </a:solidFill>
            <a:ln w="9525">
              <a:noFill/>
              <a:round/>
              <a:headEnd/>
              <a:tailEnd/>
            </a:ln>
          </p:spPr>
          <p:txBody>
            <a:bodyPr wrap="none" anchor="ctr"/>
            <a:lstStyle/>
            <a:p>
              <a:endParaRPr lang="en-US" dirty="0"/>
            </a:p>
          </p:txBody>
        </p:sp>
        <p:sp>
          <p:nvSpPr>
            <p:cNvPr id="30863" name="Line 56"/>
            <p:cNvSpPr>
              <a:spLocks noChangeShapeType="1"/>
            </p:cNvSpPr>
            <p:nvPr/>
          </p:nvSpPr>
          <p:spPr bwMode="auto">
            <a:xfrm>
              <a:off x="3912" y="1200"/>
              <a:ext cx="0" cy="432"/>
            </a:xfrm>
            <a:prstGeom prst="line">
              <a:avLst/>
            </a:prstGeom>
            <a:noFill/>
            <a:ln w="9525">
              <a:solidFill>
                <a:srgbClr val="007000"/>
              </a:solidFill>
              <a:round/>
              <a:headEnd/>
              <a:tailEnd/>
            </a:ln>
          </p:spPr>
          <p:txBody>
            <a:bodyPr/>
            <a:lstStyle/>
            <a:p>
              <a:endParaRPr lang="en-US" dirty="0"/>
            </a:p>
          </p:txBody>
        </p:sp>
        <p:sp>
          <p:nvSpPr>
            <p:cNvPr id="30864" name="Line 57"/>
            <p:cNvSpPr>
              <a:spLocks noChangeShapeType="1"/>
            </p:cNvSpPr>
            <p:nvPr/>
          </p:nvSpPr>
          <p:spPr bwMode="auto">
            <a:xfrm>
              <a:off x="4344" y="1680"/>
              <a:ext cx="0" cy="480"/>
            </a:xfrm>
            <a:prstGeom prst="line">
              <a:avLst/>
            </a:prstGeom>
            <a:noFill/>
            <a:ln w="9525">
              <a:solidFill>
                <a:srgbClr val="FF0000"/>
              </a:solidFill>
              <a:round/>
              <a:headEnd/>
              <a:tailEnd/>
            </a:ln>
          </p:spPr>
          <p:txBody>
            <a:bodyPr/>
            <a:lstStyle/>
            <a:p>
              <a:endParaRPr lang="en-US" dirty="0"/>
            </a:p>
          </p:txBody>
        </p:sp>
        <p:sp>
          <p:nvSpPr>
            <p:cNvPr id="30865" name="Line 58"/>
            <p:cNvSpPr>
              <a:spLocks noChangeShapeType="1"/>
            </p:cNvSpPr>
            <p:nvPr/>
          </p:nvSpPr>
          <p:spPr bwMode="auto">
            <a:xfrm>
              <a:off x="3456" y="1392"/>
              <a:ext cx="480" cy="0"/>
            </a:xfrm>
            <a:prstGeom prst="line">
              <a:avLst/>
            </a:prstGeom>
            <a:noFill/>
            <a:ln w="9525">
              <a:solidFill>
                <a:schemeClr val="tx1"/>
              </a:solidFill>
              <a:round/>
              <a:headEnd type="triangle" w="med" len="med"/>
              <a:tailEnd type="triangle" w="med" len="med"/>
            </a:ln>
          </p:spPr>
          <p:txBody>
            <a:bodyPr/>
            <a:lstStyle/>
            <a:p>
              <a:endParaRPr lang="en-US" dirty="0"/>
            </a:p>
          </p:txBody>
        </p:sp>
        <p:sp>
          <p:nvSpPr>
            <p:cNvPr id="30866" name="Line 60"/>
            <p:cNvSpPr>
              <a:spLocks noChangeShapeType="1"/>
            </p:cNvSpPr>
            <p:nvPr/>
          </p:nvSpPr>
          <p:spPr bwMode="auto">
            <a:xfrm>
              <a:off x="3480" y="1200"/>
              <a:ext cx="0" cy="960"/>
            </a:xfrm>
            <a:prstGeom prst="line">
              <a:avLst/>
            </a:prstGeom>
            <a:noFill/>
            <a:ln w="9525">
              <a:solidFill>
                <a:srgbClr val="0000FF"/>
              </a:solidFill>
              <a:round/>
              <a:headEnd/>
              <a:tailEnd/>
            </a:ln>
          </p:spPr>
          <p:txBody>
            <a:bodyPr/>
            <a:lstStyle/>
            <a:p>
              <a:endParaRPr lang="en-US" dirty="0"/>
            </a:p>
          </p:txBody>
        </p:sp>
        <p:sp>
          <p:nvSpPr>
            <p:cNvPr id="30867" name="Line 61"/>
            <p:cNvSpPr>
              <a:spLocks noChangeShapeType="1"/>
            </p:cNvSpPr>
            <p:nvPr/>
          </p:nvSpPr>
          <p:spPr bwMode="auto">
            <a:xfrm>
              <a:off x="3456" y="1920"/>
              <a:ext cx="912" cy="0"/>
            </a:xfrm>
            <a:prstGeom prst="line">
              <a:avLst/>
            </a:prstGeom>
            <a:noFill/>
            <a:ln w="9525">
              <a:solidFill>
                <a:schemeClr val="tx1"/>
              </a:solidFill>
              <a:round/>
              <a:headEnd type="triangle" w="med" len="med"/>
              <a:tailEnd type="triangle" w="med" len="med"/>
            </a:ln>
          </p:spPr>
          <p:txBody>
            <a:bodyPr/>
            <a:lstStyle/>
            <a:p>
              <a:endParaRPr lang="en-US" dirty="0"/>
            </a:p>
          </p:txBody>
        </p:sp>
        <p:sp>
          <p:nvSpPr>
            <p:cNvPr id="30868" name="Text Box 92"/>
            <p:cNvSpPr txBox="1">
              <a:spLocks noChangeArrowheads="1"/>
            </p:cNvSpPr>
            <p:nvPr/>
          </p:nvSpPr>
          <p:spPr bwMode="auto">
            <a:xfrm>
              <a:off x="3504" y="1161"/>
              <a:ext cx="384" cy="231"/>
            </a:xfrm>
            <a:prstGeom prst="rect">
              <a:avLst/>
            </a:prstGeom>
            <a:noFill/>
            <a:ln w="9525">
              <a:noFill/>
              <a:miter lim="800000"/>
              <a:headEnd/>
              <a:tailEnd/>
            </a:ln>
          </p:spPr>
          <p:txBody>
            <a:bodyPr>
              <a:spAutoFit/>
            </a:bodyPr>
            <a:lstStyle/>
            <a:p>
              <a:pPr defTabSz="914400">
                <a:spcBef>
                  <a:spcPct val="50000"/>
                </a:spcBef>
              </a:pPr>
              <a:r>
                <a:rPr lang="en-US" dirty="0"/>
                <a:t>d</a:t>
              </a:r>
              <a:r>
                <a:rPr lang="en-US" baseline="-25000" dirty="0"/>
                <a:t>11</a:t>
              </a:r>
            </a:p>
          </p:txBody>
        </p:sp>
        <p:sp>
          <p:nvSpPr>
            <p:cNvPr id="30869" name="Text Box 93"/>
            <p:cNvSpPr txBox="1">
              <a:spLocks noChangeArrowheads="1"/>
            </p:cNvSpPr>
            <p:nvPr/>
          </p:nvSpPr>
          <p:spPr bwMode="auto">
            <a:xfrm>
              <a:off x="3792" y="1929"/>
              <a:ext cx="384" cy="231"/>
            </a:xfrm>
            <a:prstGeom prst="rect">
              <a:avLst/>
            </a:prstGeom>
            <a:noFill/>
            <a:ln w="9525">
              <a:noFill/>
              <a:miter lim="800000"/>
              <a:headEnd/>
              <a:tailEnd/>
            </a:ln>
          </p:spPr>
          <p:txBody>
            <a:bodyPr>
              <a:spAutoFit/>
            </a:bodyPr>
            <a:lstStyle/>
            <a:p>
              <a:pPr defTabSz="914400">
                <a:spcBef>
                  <a:spcPct val="50000"/>
                </a:spcBef>
              </a:pPr>
              <a:r>
                <a:rPr lang="en-US" dirty="0"/>
                <a:t>d</a:t>
              </a:r>
              <a:r>
                <a:rPr lang="en-US" baseline="-25000" dirty="0"/>
                <a:t>12</a:t>
              </a:r>
            </a:p>
          </p:txBody>
        </p:sp>
      </p:grpSp>
      <p:sp>
        <p:nvSpPr>
          <p:cNvPr id="30843" name="Line 94"/>
          <p:cNvSpPr>
            <a:spLocks noChangeShapeType="1"/>
          </p:cNvSpPr>
          <p:nvPr/>
        </p:nvSpPr>
        <p:spPr bwMode="auto">
          <a:xfrm>
            <a:off x="609600" y="2743200"/>
            <a:ext cx="0" cy="304800"/>
          </a:xfrm>
          <a:prstGeom prst="line">
            <a:avLst/>
          </a:prstGeom>
          <a:noFill/>
          <a:ln w="28575">
            <a:solidFill>
              <a:srgbClr val="0000FF"/>
            </a:solidFill>
            <a:round/>
            <a:headEnd/>
            <a:tailEnd type="triangle" w="med" len="med"/>
          </a:ln>
        </p:spPr>
        <p:txBody>
          <a:bodyPr/>
          <a:lstStyle/>
          <a:p>
            <a:endParaRPr lang="en-US" dirty="0"/>
          </a:p>
        </p:txBody>
      </p:sp>
      <p:sp>
        <p:nvSpPr>
          <p:cNvPr id="30844" name="Line 95"/>
          <p:cNvSpPr>
            <a:spLocks noChangeShapeType="1"/>
          </p:cNvSpPr>
          <p:nvPr/>
        </p:nvSpPr>
        <p:spPr bwMode="auto">
          <a:xfrm>
            <a:off x="609600" y="4495800"/>
            <a:ext cx="0" cy="304800"/>
          </a:xfrm>
          <a:prstGeom prst="line">
            <a:avLst/>
          </a:prstGeom>
          <a:noFill/>
          <a:ln w="28575">
            <a:solidFill>
              <a:srgbClr val="0000FF"/>
            </a:solidFill>
            <a:round/>
            <a:headEnd/>
            <a:tailEnd type="triangle" w="med" len="med"/>
          </a:ln>
        </p:spPr>
        <p:txBody>
          <a:bodyPr/>
          <a:lstStyle/>
          <a:p>
            <a:endParaRPr lang="en-US" dirty="0"/>
          </a:p>
        </p:txBody>
      </p:sp>
      <p:sp>
        <p:nvSpPr>
          <p:cNvPr id="30845" name="Line 96"/>
          <p:cNvSpPr>
            <a:spLocks noChangeShapeType="1"/>
          </p:cNvSpPr>
          <p:nvPr/>
        </p:nvSpPr>
        <p:spPr bwMode="auto">
          <a:xfrm>
            <a:off x="1981200" y="2743200"/>
            <a:ext cx="0" cy="304800"/>
          </a:xfrm>
          <a:prstGeom prst="line">
            <a:avLst/>
          </a:prstGeom>
          <a:noFill/>
          <a:ln w="28575">
            <a:solidFill>
              <a:srgbClr val="007000"/>
            </a:solidFill>
            <a:round/>
            <a:headEnd/>
            <a:tailEnd type="triangle" w="med" len="med"/>
          </a:ln>
        </p:spPr>
        <p:txBody>
          <a:bodyPr/>
          <a:lstStyle/>
          <a:p>
            <a:endParaRPr lang="en-US" dirty="0"/>
          </a:p>
        </p:txBody>
      </p:sp>
      <p:sp>
        <p:nvSpPr>
          <p:cNvPr id="30846" name="Line 97"/>
          <p:cNvSpPr>
            <a:spLocks noChangeShapeType="1"/>
          </p:cNvSpPr>
          <p:nvPr/>
        </p:nvSpPr>
        <p:spPr bwMode="auto">
          <a:xfrm>
            <a:off x="1981200" y="4495800"/>
            <a:ext cx="0" cy="304800"/>
          </a:xfrm>
          <a:prstGeom prst="line">
            <a:avLst/>
          </a:prstGeom>
          <a:noFill/>
          <a:ln w="28575">
            <a:solidFill>
              <a:srgbClr val="007000"/>
            </a:solidFill>
            <a:round/>
            <a:headEnd/>
            <a:tailEnd type="triangle" w="med" len="med"/>
          </a:ln>
        </p:spPr>
        <p:txBody>
          <a:bodyPr/>
          <a:lstStyle/>
          <a:p>
            <a:endParaRPr lang="en-US" dirty="0"/>
          </a:p>
        </p:txBody>
      </p:sp>
      <p:sp>
        <p:nvSpPr>
          <p:cNvPr id="30847" name="Line 98"/>
          <p:cNvSpPr>
            <a:spLocks noChangeShapeType="1"/>
          </p:cNvSpPr>
          <p:nvPr/>
        </p:nvSpPr>
        <p:spPr bwMode="auto">
          <a:xfrm>
            <a:off x="3505200" y="2743200"/>
            <a:ext cx="0" cy="304800"/>
          </a:xfrm>
          <a:prstGeom prst="line">
            <a:avLst/>
          </a:prstGeom>
          <a:noFill/>
          <a:ln w="28575">
            <a:solidFill>
              <a:srgbClr val="FF0000"/>
            </a:solidFill>
            <a:round/>
            <a:headEnd/>
            <a:tailEnd type="triangle" w="med" len="med"/>
          </a:ln>
        </p:spPr>
        <p:txBody>
          <a:bodyPr/>
          <a:lstStyle/>
          <a:p>
            <a:endParaRPr lang="en-US" dirty="0"/>
          </a:p>
        </p:txBody>
      </p:sp>
      <p:sp>
        <p:nvSpPr>
          <p:cNvPr id="30848" name="Line 99"/>
          <p:cNvSpPr>
            <a:spLocks noChangeShapeType="1"/>
          </p:cNvSpPr>
          <p:nvPr/>
        </p:nvSpPr>
        <p:spPr bwMode="auto">
          <a:xfrm>
            <a:off x="3505200" y="4495800"/>
            <a:ext cx="0" cy="304800"/>
          </a:xfrm>
          <a:prstGeom prst="line">
            <a:avLst/>
          </a:prstGeom>
          <a:noFill/>
          <a:ln w="28575">
            <a:solidFill>
              <a:srgbClr val="FF0000"/>
            </a:solidFill>
            <a:round/>
            <a:headEnd/>
            <a:tailEnd type="triangle" w="med" len="med"/>
          </a:ln>
        </p:spPr>
        <p:txBody>
          <a:bodyPr/>
          <a:lstStyle/>
          <a:p>
            <a:endParaRPr lang="en-US" dirty="0"/>
          </a:p>
        </p:txBody>
      </p:sp>
      <p:sp>
        <p:nvSpPr>
          <p:cNvPr id="30849" name="Line 100"/>
          <p:cNvSpPr>
            <a:spLocks noChangeShapeType="1"/>
          </p:cNvSpPr>
          <p:nvPr/>
        </p:nvSpPr>
        <p:spPr bwMode="auto">
          <a:xfrm>
            <a:off x="3962400" y="5562600"/>
            <a:ext cx="1066800" cy="0"/>
          </a:xfrm>
          <a:prstGeom prst="line">
            <a:avLst/>
          </a:prstGeom>
          <a:noFill/>
          <a:ln w="28575">
            <a:solidFill>
              <a:schemeClr val="accent2"/>
            </a:solidFill>
            <a:round/>
            <a:headEnd/>
            <a:tailEnd type="triangle" w="med" len="med"/>
          </a:ln>
        </p:spPr>
        <p:txBody>
          <a:bodyPr/>
          <a:lstStyle/>
          <a:p>
            <a:endParaRPr lang="en-US" dirty="0"/>
          </a:p>
        </p:txBody>
      </p:sp>
      <p:sp>
        <p:nvSpPr>
          <p:cNvPr id="30850" name="Text Box 101"/>
          <p:cNvSpPr txBox="1">
            <a:spLocks noChangeArrowheads="1"/>
          </p:cNvSpPr>
          <p:nvPr/>
        </p:nvSpPr>
        <p:spPr bwMode="auto">
          <a:xfrm>
            <a:off x="3733800" y="5181600"/>
            <a:ext cx="1524000" cy="779463"/>
          </a:xfrm>
          <a:prstGeom prst="rect">
            <a:avLst/>
          </a:prstGeom>
          <a:noFill/>
          <a:ln w="9525">
            <a:noFill/>
            <a:miter lim="800000"/>
            <a:headEnd/>
            <a:tailEnd/>
          </a:ln>
        </p:spPr>
        <p:txBody>
          <a:bodyPr>
            <a:spAutoFit/>
          </a:bodyPr>
          <a:lstStyle/>
          <a:p>
            <a:pPr algn="ctr" defTabSz="914400">
              <a:spcBef>
                <a:spcPct val="50000"/>
              </a:spcBef>
            </a:pPr>
            <a:r>
              <a:rPr lang="en-US" dirty="0"/>
              <a:t>Rotation</a:t>
            </a:r>
          </a:p>
          <a:p>
            <a:pPr algn="ctr" defTabSz="914400">
              <a:spcBef>
                <a:spcPct val="50000"/>
              </a:spcBef>
            </a:pPr>
            <a:r>
              <a:rPr lang="en-US" dirty="0"/>
              <a:t>Translation</a:t>
            </a:r>
          </a:p>
        </p:txBody>
      </p:sp>
      <p:sp>
        <p:nvSpPr>
          <p:cNvPr id="30851" name="Line 104"/>
          <p:cNvSpPr>
            <a:spLocks noChangeShapeType="1"/>
          </p:cNvSpPr>
          <p:nvPr/>
        </p:nvSpPr>
        <p:spPr bwMode="auto">
          <a:xfrm flipV="1">
            <a:off x="5791200" y="3200400"/>
            <a:ext cx="0" cy="1371600"/>
          </a:xfrm>
          <a:prstGeom prst="line">
            <a:avLst/>
          </a:prstGeom>
          <a:noFill/>
          <a:ln w="28575">
            <a:solidFill>
              <a:schemeClr val="folHlink"/>
            </a:solidFill>
            <a:round/>
            <a:headEnd/>
            <a:tailEnd type="triangle" w="med" len="med"/>
          </a:ln>
        </p:spPr>
        <p:txBody>
          <a:bodyPr/>
          <a:lstStyle/>
          <a:p>
            <a:endParaRPr lang="en-US" dirty="0"/>
          </a:p>
        </p:txBody>
      </p:sp>
      <p:sp>
        <p:nvSpPr>
          <p:cNvPr id="30855" name="Text Box 178"/>
          <p:cNvSpPr txBox="1">
            <a:spLocks noChangeArrowheads="1"/>
          </p:cNvSpPr>
          <p:nvPr/>
        </p:nvSpPr>
        <p:spPr bwMode="auto">
          <a:xfrm>
            <a:off x="1295400" y="990600"/>
            <a:ext cx="2438400" cy="366713"/>
          </a:xfrm>
          <a:prstGeom prst="rect">
            <a:avLst/>
          </a:prstGeom>
          <a:noFill/>
          <a:ln w="9525">
            <a:noFill/>
            <a:miter lim="800000"/>
            <a:headEnd/>
            <a:tailEnd/>
          </a:ln>
        </p:spPr>
        <p:txBody>
          <a:bodyPr>
            <a:spAutoFit/>
          </a:bodyPr>
          <a:lstStyle/>
          <a:p>
            <a:pPr defTabSz="914400">
              <a:spcBef>
                <a:spcPct val="50000"/>
              </a:spcBef>
            </a:pPr>
            <a:r>
              <a:rPr lang="en-US" dirty="0"/>
              <a:t>3-D structures</a:t>
            </a:r>
          </a:p>
        </p:txBody>
      </p:sp>
      <p:sp>
        <p:nvSpPr>
          <p:cNvPr id="30856" name="Text Box 179"/>
          <p:cNvSpPr txBox="1">
            <a:spLocks noChangeArrowheads="1"/>
          </p:cNvSpPr>
          <p:nvPr/>
        </p:nvSpPr>
        <p:spPr bwMode="auto">
          <a:xfrm>
            <a:off x="1752600" y="3657600"/>
            <a:ext cx="1295400" cy="366713"/>
          </a:xfrm>
          <a:prstGeom prst="rect">
            <a:avLst/>
          </a:prstGeom>
          <a:noFill/>
          <a:ln w="9525">
            <a:noFill/>
            <a:miter lim="800000"/>
            <a:headEnd/>
            <a:tailEnd/>
          </a:ln>
        </p:spPr>
        <p:txBody>
          <a:bodyPr>
            <a:spAutoFit/>
          </a:bodyPr>
          <a:lstStyle/>
          <a:p>
            <a:pPr defTabSz="914400">
              <a:spcBef>
                <a:spcPct val="50000"/>
              </a:spcBef>
            </a:pPr>
            <a:r>
              <a:rPr lang="en-US" dirty="0"/>
              <a:t>Skeletons</a:t>
            </a:r>
          </a:p>
        </p:txBody>
      </p:sp>
      <p:sp>
        <p:nvSpPr>
          <p:cNvPr id="30857" name="Text Box 180"/>
          <p:cNvSpPr txBox="1">
            <a:spLocks noChangeArrowheads="1"/>
          </p:cNvSpPr>
          <p:nvPr/>
        </p:nvSpPr>
        <p:spPr bwMode="auto">
          <a:xfrm>
            <a:off x="914400" y="6096000"/>
            <a:ext cx="2971800" cy="366713"/>
          </a:xfrm>
          <a:prstGeom prst="rect">
            <a:avLst/>
          </a:prstGeom>
          <a:noFill/>
          <a:ln w="9525">
            <a:noFill/>
            <a:miter lim="800000"/>
            <a:headEnd/>
            <a:tailEnd/>
          </a:ln>
        </p:spPr>
        <p:txBody>
          <a:bodyPr>
            <a:spAutoFit/>
          </a:bodyPr>
          <a:lstStyle/>
          <a:p>
            <a:pPr defTabSz="914400">
              <a:spcBef>
                <a:spcPct val="50000"/>
              </a:spcBef>
            </a:pPr>
            <a:r>
              <a:rPr lang="en-US" dirty="0"/>
              <a:t>Representative points</a:t>
            </a:r>
          </a:p>
        </p:txBody>
      </p:sp>
      <p:sp>
        <p:nvSpPr>
          <p:cNvPr id="30858" name="Text Box 181"/>
          <p:cNvSpPr txBox="1">
            <a:spLocks noChangeArrowheads="1"/>
          </p:cNvSpPr>
          <p:nvPr/>
        </p:nvSpPr>
        <p:spPr bwMode="auto">
          <a:xfrm>
            <a:off x="4495800" y="3581400"/>
            <a:ext cx="1295400" cy="641350"/>
          </a:xfrm>
          <a:prstGeom prst="rect">
            <a:avLst/>
          </a:prstGeom>
          <a:noFill/>
          <a:ln w="9525">
            <a:noFill/>
            <a:miter lim="800000"/>
            <a:headEnd/>
            <a:tailEnd/>
          </a:ln>
        </p:spPr>
        <p:txBody>
          <a:bodyPr>
            <a:spAutoFit/>
          </a:bodyPr>
          <a:lstStyle/>
          <a:p>
            <a:pPr algn="ctr" defTabSz="914400">
              <a:spcBef>
                <a:spcPct val="50000"/>
              </a:spcBef>
            </a:pPr>
            <a:r>
              <a:rPr lang="en-US" dirty="0"/>
              <a:t>Distance calculation</a:t>
            </a:r>
          </a:p>
        </p:txBody>
      </p:sp>
      <p:sp>
        <p:nvSpPr>
          <p:cNvPr id="30859" name="Text Box 181"/>
          <p:cNvSpPr txBox="1">
            <a:spLocks noChangeArrowheads="1"/>
          </p:cNvSpPr>
          <p:nvPr/>
        </p:nvSpPr>
        <p:spPr bwMode="auto">
          <a:xfrm>
            <a:off x="5715000" y="3352800"/>
            <a:ext cx="1524000" cy="1190625"/>
          </a:xfrm>
          <a:prstGeom prst="rect">
            <a:avLst/>
          </a:prstGeom>
          <a:noFill/>
          <a:ln w="9525">
            <a:noFill/>
            <a:miter lim="800000"/>
            <a:headEnd/>
            <a:tailEnd/>
          </a:ln>
        </p:spPr>
        <p:txBody>
          <a:bodyPr>
            <a:spAutoFit/>
          </a:bodyPr>
          <a:lstStyle/>
          <a:p>
            <a:pPr algn="ctr" defTabSz="914400">
              <a:spcBef>
                <a:spcPct val="50000"/>
              </a:spcBef>
            </a:pPr>
            <a:r>
              <a:rPr lang="en-US" dirty="0"/>
              <a:t>Root-mean-square deviation (RMSD)</a:t>
            </a:r>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4" name="Date Placeholder 3"/>
          <p:cNvSpPr>
            <a:spLocks noGrp="1"/>
          </p:cNvSpPr>
          <p:nvPr>
            <p:ph type="dt" sz="half" idx="10"/>
          </p:nvPr>
        </p:nvSpPr>
        <p:spPr/>
        <p:txBody>
          <a:bodyPr/>
          <a:lstStyle/>
          <a:p>
            <a:fld id="{D73B79BC-7FA2-B447-AE18-C633D942349B}" type="datetime1">
              <a:rPr lang="en-US" smtClean="0"/>
              <a:t>4/3/17</a:t>
            </a:fld>
            <a:endParaRPr lang="en-US" dirty="0"/>
          </a:p>
        </p:txBody>
      </p:sp>
      <p:sp>
        <p:nvSpPr>
          <p:cNvPr id="5" name="Slide Number Placeholder 4"/>
          <p:cNvSpPr>
            <a:spLocks noGrp="1"/>
          </p:cNvSpPr>
          <p:nvPr>
            <p:ph type="sldNum" sz="quarter" idx="12"/>
          </p:nvPr>
        </p:nvSpPr>
        <p:spPr/>
        <p:txBody>
          <a:bodyPr/>
          <a:lstStyle/>
          <a:p>
            <a:fld id="{1FCD904C-D1DC-4FA1-992A-F40497B59867}" type="slidenum">
              <a:rPr lang="en-US" smtClean="0"/>
              <a:pPr/>
              <a:t>25</a:t>
            </a:fld>
            <a:endParaRPr lang="en-US" dirty="0"/>
          </a:p>
        </p:txBody>
      </p:sp>
    </p:spTree>
    <p:extLst>
      <p:ext uri="{BB962C8B-B14F-4D97-AF65-F5344CB8AC3E}">
        <p14:creationId xmlns:p14="http://schemas.microsoft.com/office/powerpoint/2010/main" val="28005035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idx="4294967295"/>
          </p:nvPr>
        </p:nvSpPr>
        <p:spPr bwMode="auto">
          <a:xfrm>
            <a:off x="2667000" y="76200"/>
            <a:ext cx="4806129" cy="1143000"/>
          </a:xfrm>
          <a:prstGeom prst="rect">
            <a:avLst/>
          </a:prstGeom>
          <a:noFill/>
          <a:ln>
            <a:miter lim="800000"/>
            <a:headEnd/>
            <a:tailEnd/>
          </a:ln>
        </p:spPr>
        <p:txBody>
          <a:bodyPr lIns="91425" tIns="45713" rIns="91425" bIns="45713"/>
          <a:lstStyle/>
          <a:p>
            <a:pPr eaLnBrk="1" hangingPunct="1"/>
            <a:r>
              <a:rPr lang="en-US" sz="3600" dirty="0" smtClean="0"/>
              <a:t>Intra-atomic distance</a:t>
            </a:r>
          </a:p>
        </p:txBody>
      </p:sp>
      <p:sp>
        <p:nvSpPr>
          <p:cNvPr id="38914" name="AutoShape 3"/>
          <p:cNvSpPr>
            <a:spLocks noChangeArrowheads="1"/>
          </p:cNvSpPr>
          <p:nvPr/>
        </p:nvSpPr>
        <p:spPr bwMode="auto">
          <a:xfrm>
            <a:off x="381000" y="1614488"/>
            <a:ext cx="838200" cy="1371600"/>
          </a:xfrm>
          <a:prstGeom prst="moon">
            <a:avLst>
              <a:gd name="adj" fmla="val 50000"/>
            </a:avLst>
          </a:prstGeom>
          <a:gradFill rotWithShape="1">
            <a:gsLst>
              <a:gs pos="0">
                <a:srgbClr val="0000FF"/>
              </a:gs>
              <a:gs pos="100000">
                <a:srgbClr val="000076"/>
              </a:gs>
            </a:gsLst>
            <a:path path="rect">
              <a:fillToRect l="50000" t="50000" r="50000" b="50000"/>
            </a:path>
          </a:gradFill>
          <a:ln w="9525">
            <a:noFill/>
            <a:miter lim="800000"/>
            <a:headEnd/>
            <a:tailEnd/>
          </a:ln>
        </p:spPr>
        <p:txBody>
          <a:bodyPr wrap="none" anchor="ctr"/>
          <a:lstStyle/>
          <a:p>
            <a:endParaRPr lang="en-US" dirty="0"/>
          </a:p>
        </p:txBody>
      </p:sp>
      <p:sp>
        <p:nvSpPr>
          <p:cNvPr id="38915" name="AutoShape 4"/>
          <p:cNvSpPr>
            <a:spLocks noChangeArrowheads="1"/>
          </p:cNvSpPr>
          <p:nvPr/>
        </p:nvSpPr>
        <p:spPr bwMode="auto">
          <a:xfrm>
            <a:off x="381000" y="3371850"/>
            <a:ext cx="1066800" cy="1371600"/>
          </a:xfrm>
          <a:prstGeom prst="moon">
            <a:avLst>
              <a:gd name="adj" fmla="val 50000"/>
            </a:avLst>
          </a:prstGeom>
          <a:gradFill rotWithShape="1">
            <a:gsLst>
              <a:gs pos="0">
                <a:srgbClr val="4EBE61"/>
              </a:gs>
              <a:gs pos="100000">
                <a:srgbClr val="24582D"/>
              </a:gs>
            </a:gsLst>
            <a:path path="rect">
              <a:fillToRect l="50000" t="50000" r="50000" b="50000"/>
            </a:path>
          </a:gradFill>
          <a:ln w="9525">
            <a:noFill/>
            <a:miter lim="800000"/>
            <a:headEnd/>
            <a:tailEnd/>
          </a:ln>
        </p:spPr>
        <p:txBody>
          <a:bodyPr wrap="none" anchor="ctr"/>
          <a:lstStyle/>
          <a:p>
            <a:endParaRPr lang="en-US" dirty="0"/>
          </a:p>
        </p:txBody>
      </p:sp>
      <p:sp>
        <p:nvSpPr>
          <p:cNvPr id="38916" name="AutoShape 5"/>
          <p:cNvSpPr>
            <a:spLocks noChangeArrowheads="1"/>
          </p:cNvSpPr>
          <p:nvPr/>
        </p:nvSpPr>
        <p:spPr bwMode="auto">
          <a:xfrm>
            <a:off x="381000" y="5029200"/>
            <a:ext cx="1447800" cy="1371600"/>
          </a:xfrm>
          <a:prstGeom prst="moon">
            <a:avLst>
              <a:gd name="adj" fmla="val 50000"/>
            </a:avLst>
          </a:prstGeom>
          <a:gradFill rotWithShape="1">
            <a:gsLst>
              <a:gs pos="0">
                <a:srgbClr val="FF0000"/>
              </a:gs>
              <a:gs pos="100000">
                <a:srgbClr val="760000"/>
              </a:gs>
            </a:gsLst>
            <a:path path="rect">
              <a:fillToRect l="50000" t="50000" r="50000" b="50000"/>
            </a:path>
          </a:gradFill>
          <a:ln w="9525">
            <a:noFill/>
            <a:miter lim="800000"/>
            <a:headEnd/>
            <a:tailEnd/>
          </a:ln>
        </p:spPr>
        <p:txBody>
          <a:bodyPr wrap="none" anchor="ctr"/>
          <a:lstStyle/>
          <a:p>
            <a:endParaRPr lang="en-US" dirty="0"/>
          </a:p>
        </p:txBody>
      </p:sp>
      <p:sp>
        <p:nvSpPr>
          <p:cNvPr id="38917" name="Arc 6"/>
          <p:cNvSpPr>
            <a:spLocks/>
          </p:cNvSpPr>
          <p:nvPr/>
        </p:nvSpPr>
        <p:spPr bwMode="auto">
          <a:xfrm rot="11032409" flipV="1">
            <a:off x="1905000" y="5105400"/>
            <a:ext cx="1143000" cy="1219200"/>
          </a:xfrm>
          <a:custGeom>
            <a:avLst/>
            <a:gdLst>
              <a:gd name="T0" fmla="*/ 2147483647 w 22210"/>
              <a:gd name="T1" fmla="*/ 0 h 43200"/>
              <a:gd name="T2" fmla="*/ 0 w 22210"/>
              <a:gd name="T3" fmla="*/ 2147483647 h 43200"/>
              <a:gd name="T4" fmla="*/ 2147483647 w 22210"/>
              <a:gd name="T5" fmla="*/ 2147483647 h 43200"/>
              <a:gd name="T6" fmla="*/ 0 60000 65536"/>
              <a:gd name="T7" fmla="*/ 0 60000 65536"/>
              <a:gd name="T8" fmla="*/ 0 60000 65536"/>
              <a:gd name="T9" fmla="*/ 0 w 22210"/>
              <a:gd name="T10" fmla="*/ 0 h 43200"/>
              <a:gd name="T11" fmla="*/ 22210 w 22210"/>
              <a:gd name="T12" fmla="*/ 43200 h 43200"/>
            </a:gdLst>
            <a:ahLst/>
            <a:cxnLst>
              <a:cxn ang="T6">
                <a:pos x="T0" y="T1"/>
              </a:cxn>
              <a:cxn ang="T7">
                <a:pos x="T2" y="T3"/>
              </a:cxn>
              <a:cxn ang="T8">
                <a:pos x="T4" y="T5"/>
              </a:cxn>
            </a:cxnLst>
            <a:rect l="T9" t="T10" r="T11" b="T12"/>
            <a:pathLst>
              <a:path w="22210" h="43200" fill="none" extrusionOk="0">
                <a:moveTo>
                  <a:pt x="609" y="0"/>
                </a:moveTo>
                <a:cubicBezTo>
                  <a:pt x="12539" y="0"/>
                  <a:pt x="22210" y="9670"/>
                  <a:pt x="22210" y="21600"/>
                </a:cubicBezTo>
                <a:cubicBezTo>
                  <a:pt x="22210" y="33529"/>
                  <a:pt x="12539" y="43200"/>
                  <a:pt x="610" y="43200"/>
                </a:cubicBezTo>
                <a:cubicBezTo>
                  <a:pt x="406" y="43200"/>
                  <a:pt x="203" y="43197"/>
                  <a:pt x="-1" y="43191"/>
                </a:cubicBezTo>
              </a:path>
              <a:path w="22210" h="43200" stroke="0" extrusionOk="0">
                <a:moveTo>
                  <a:pt x="609" y="0"/>
                </a:moveTo>
                <a:cubicBezTo>
                  <a:pt x="12539" y="0"/>
                  <a:pt x="22210" y="9670"/>
                  <a:pt x="22210" y="21600"/>
                </a:cubicBezTo>
                <a:cubicBezTo>
                  <a:pt x="22210" y="33529"/>
                  <a:pt x="12539" y="43200"/>
                  <a:pt x="610" y="43200"/>
                </a:cubicBezTo>
                <a:cubicBezTo>
                  <a:pt x="406" y="43200"/>
                  <a:pt x="203" y="43197"/>
                  <a:pt x="-1" y="43191"/>
                </a:cubicBezTo>
                <a:lnTo>
                  <a:pt x="610" y="21600"/>
                </a:lnTo>
                <a:close/>
              </a:path>
            </a:pathLst>
          </a:custGeom>
          <a:noFill/>
          <a:ln w="28575">
            <a:solidFill>
              <a:srgbClr val="FF0000"/>
            </a:solidFill>
            <a:round/>
            <a:headEnd/>
            <a:tailEnd/>
          </a:ln>
        </p:spPr>
        <p:txBody>
          <a:bodyPr wrap="none" anchor="ctr"/>
          <a:lstStyle/>
          <a:p>
            <a:endParaRPr lang="en-US" dirty="0"/>
          </a:p>
        </p:txBody>
      </p:sp>
      <p:sp>
        <p:nvSpPr>
          <p:cNvPr id="38918" name="Arc 7"/>
          <p:cNvSpPr>
            <a:spLocks/>
          </p:cNvSpPr>
          <p:nvPr/>
        </p:nvSpPr>
        <p:spPr bwMode="auto">
          <a:xfrm rot="11032409" flipV="1">
            <a:off x="2057400" y="3448050"/>
            <a:ext cx="685800" cy="1219200"/>
          </a:xfrm>
          <a:custGeom>
            <a:avLst/>
            <a:gdLst>
              <a:gd name="T0" fmla="*/ 2147483647 w 22210"/>
              <a:gd name="T1" fmla="*/ 0 h 43200"/>
              <a:gd name="T2" fmla="*/ 0 w 22210"/>
              <a:gd name="T3" fmla="*/ 2147483647 h 43200"/>
              <a:gd name="T4" fmla="*/ 2147483647 w 22210"/>
              <a:gd name="T5" fmla="*/ 2147483647 h 43200"/>
              <a:gd name="T6" fmla="*/ 0 60000 65536"/>
              <a:gd name="T7" fmla="*/ 0 60000 65536"/>
              <a:gd name="T8" fmla="*/ 0 60000 65536"/>
              <a:gd name="T9" fmla="*/ 0 w 22210"/>
              <a:gd name="T10" fmla="*/ 0 h 43200"/>
              <a:gd name="T11" fmla="*/ 22210 w 22210"/>
              <a:gd name="T12" fmla="*/ 43200 h 43200"/>
            </a:gdLst>
            <a:ahLst/>
            <a:cxnLst>
              <a:cxn ang="T6">
                <a:pos x="T0" y="T1"/>
              </a:cxn>
              <a:cxn ang="T7">
                <a:pos x="T2" y="T3"/>
              </a:cxn>
              <a:cxn ang="T8">
                <a:pos x="T4" y="T5"/>
              </a:cxn>
            </a:cxnLst>
            <a:rect l="T9" t="T10" r="T11" b="T12"/>
            <a:pathLst>
              <a:path w="22210" h="43200" fill="none" extrusionOk="0">
                <a:moveTo>
                  <a:pt x="609" y="0"/>
                </a:moveTo>
                <a:cubicBezTo>
                  <a:pt x="12539" y="0"/>
                  <a:pt x="22210" y="9670"/>
                  <a:pt x="22210" y="21600"/>
                </a:cubicBezTo>
                <a:cubicBezTo>
                  <a:pt x="22210" y="33529"/>
                  <a:pt x="12539" y="43200"/>
                  <a:pt x="610" y="43200"/>
                </a:cubicBezTo>
                <a:cubicBezTo>
                  <a:pt x="406" y="43200"/>
                  <a:pt x="203" y="43197"/>
                  <a:pt x="-1" y="43191"/>
                </a:cubicBezTo>
              </a:path>
              <a:path w="22210" h="43200" stroke="0" extrusionOk="0">
                <a:moveTo>
                  <a:pt x="609" y="0"/>
                </a:moveTo>
                <a:cubicBezTo>
                  <a:pt x="12539" y="0"/>
                  <a:pt x="22210" y="9670"/>
                  <a:pt x="22210" y="21600"/>
                </a:cubicBezTo>
                <a:cubicBezTo>
                  <a:pt x="22210" y="33529"/>
                  <a:pt x="12539" y="43200"/>
                  <a:pt x="610" y="43200"/>
                </a:cubicBezTo>
                <a:cubicBezTo>
                  <a:pt x="406" y="43200"/>
                  <a:pt x="203" y="43197"/>
                  <a:pt x="-1" y="43191"/>
                </a:cubicBezTo>
                <a:lnTo>
                  <a:pt x="610" y="21600"/>
                </a:lnTo>
                <a:close/>
              </a:path>
            </a:pathLst>
          </a:custGeom>
          <a:noFill/>
          <a:ln w="28575">
            <a:solidFill>
              <a:srgbClr val="007000"/>
            </a:solidFill>
            <a:round/>
            <a:headEnd/>
            <a:tailEnd/>
          </a:ln>
        </p:spPr>
        <p:txBody>
          <a:bodyPr wrap="none" anchor="ctr"/>
          <a:lstStyle/>
          <a:p>
            <a:endParaRPr lang="en-US" dirty="0"/>
          </a:p>
        </p:txBody>
      </p:sp>
      <p:sp>
        <p:nvSpPr>
          <p:cNvPr id="38919" name="Arc 8"/>
          <p:cNvSpPr>
            <a:spLocks/>
          </p:cNvSpPr>
          <p:nvPr/>
        </p:nvSpPr>
        <p:spPr bwMode="auto">
          <a:xfrm rot="11032409" flipV="1">
            <a:off x="2171700" y="1690688"/>
            <a:ext cx="304800" cy="1219200"/>
          </a:xfrm>
          <a:custGeom>
            <a:avLst/>
            <a:gdLst>
              <a:gd name="T0" fmla="*/ 2147483647 w 22210"/>
              <a:gd name="T1" fmla="*/ 0 h 43200"/>
              <a:gd name="T2" fmla="*/ 0 w 22210"/>
              <a:gd name="T3" fmla="*/ 2147483647 h 43200"/>
              <a:gd name="T4" fmla="*/ 2147483647 w 22210"/>
              <a:gd name="T5" fmla="*/ 2147483647 h 43200"/>
              <a:gd name="T6" fmla="*/ 0 60000 65536"/>
              <a:gd name="T7" fmla="*/ 0 60000 65536"/>
              <a:gd name="T8" fmla="*/ 0 60000 65536"/>
              <a:gd name="T9" fmla="*/ 0 w 22210"/>
              <a:gd name="T10" fmla="*/ 0 h 43200"/>
              <a:gd name="T11" fmla="*/ 22210 w 22210"/>
              <a:gd name="T12" fmla="*/ 43200 h 43200"/>
            </a:gdLst>
            <a:ahLst/>
            <a:cxnLst>
              <a:cxn ang="T6">
                <a:pos x="T0" y="T1"/>
              </a:cxn>
              <a:cxn ang="T7">
                <a:pos x="T2" y="T3"/>
              </a:cxn>
              <a:cxn ang="T8">
                <a:pos x="T4" y="T5"/>
              </a:cxn>
            </a:cxnLst>
            <a:rect l="T9" t="T10" r="T11" b="T12"/>
            <a:pathLst>
              <a:path w="22210" h="43200" fill="none" extrusionOk="0">
                <a:moveTo>
                  <a:pt x="609" y="0"/>
                </a:moveTo>
                <a:cubicBezTo>
                  <a:pt x="12539" y="0"/>
                  <a:pt x="22210" y="9670"/>
                  <a:pt x="22210" y="21600"/>
                </a:cubicBezTo>
                <a:cubicBezTo>
                  <a:pt x="22210" y="33529"/>
                  <a:pt x="12539" y="43200"/>
                  <a:pt x="610" y="43200"/>
                </a:cubicBezTo>
                <a:cubicBezTo>
                  <a:pt x="406" y="43200"/>
                  <a:pt x="203" y="43197"/>
                  <a:pt x="-1" y="43191"/>
                </a:cubicBezTo>
              </a:path>
              <a:path w="22210" h="43200" stroke="0" extrusionOk="0">
                <a:moveTo>
                  <a:pt x="609" y="0"/>
                </a:moveTo>
                <a:cubicBezTo>
                  <a:pt x="12539" y="0"/>
                  <a:pt x="22210" y="9670"/>
                  <a:pt x="22210" y="21600"/>
                </a:cubicBezTo>
                <a:cubicBezTo>
                  <a:pt x="22210" y="33529"/>
                  <a:pt x="12539" y="43200"/>
                  <a:pt x="610" y="43200"/>
                </a:cubicBezTo>
                <a:cubicBezTo>
                  <a:pt x="406" y="43200"/>
                  <a:pt x="203" y="43197"/>
                  <a:pt x="-1" y="43191"/>
                </a:cubicBezTo>
                <a:lnTo>
                  <a:pt x="610" y="21600"/>
                </a:lnTo>
                <a:close/>
              </a:path>
            </a:pathLst>
          </a:custGeom>
          <a:noFill/>
          <a:ln w="28575">
            <a:solidFill>
              <a:srgbClr val="0000FF"/>
            </a:solidFill>
            <a:round/>
            <a:headEnd/>
            <a:tailEnd/>
          </a:ln>
        </p:spPr>
        <p:txBody>
          <a:bodyPr wrap="none" anchor="ctr"/>
          <a:lstStyle/>
          <a:p>
            <a:endParaRPr lang="en-US" dirty="0"/>
          </a:p>
        </p:txBody>
      </p:sp>
      <p:grpSp>
        <p:nvGrpSpPr>
          <p:cNvPr id="38920" name="Group 140"/>
          <p:cNvGrpSpPr>
            <a:grpSpLocks/>
          </p:cNvGrpSpPr>
          <p:nvPr/>
        </p:nvGrpSpPr>
        <p:grpSpPr bwMode="auto">
          <a:xfrm>
            <a:off x="3467100" y="1690688"/>
            <a:ext cx="304800" cy="1219200"/>
            <a:chOff x="192" y="3024"/>
            <a:chExt cx="192" cy="768"/>
          </a:xfrm>
        </p:grpSpPr>
        <p:sp>
          <p:nvSpPr>
            <p:cNvPr id="39033" name="Oval 20"/>
            <p:cNvSpPr>
              <a:spLocks noChangeArrowheads="1"/>
            </p:cNvSpPr>
            <p:nvPr/>
          </p:nvSpPr>
          <p:spPr bwMode="auto">
            <a:xfrm>
              <a:off x="336" y="3024"/>
              <a:ext cx="48" cy="48"/>
            </a:xfrm>
            <a:prstGeom prst="ellipse">
              <a:avLst/>
            </a:prstGeom>
            <a:solidFill>
              <a:srgbClr val="0000FF"/>
            </a:solidFill>
            <a:ln w="9525">
              <a:noFill/>
              <a:round/>
              <a:headEnd/>
              <a:tailEnd/>
            </a:ln>
          </p:spPr>
          <p:txBody>
            <a:bodyPr wrap="none" anchor="ctr"/>
            <a:lstStyle/>
            <a:p>
              <a:endParaRPr lang="en-US" dirty="0"/>
            </a:p>
          </p:txBody>
        </p:sp>
        <p:sp>
          <p:nvSpPr>
            <p:cNvPr id="39034" name="Oval 21"/>
            <p:cNvSpPr>
              <a:spLocks noChangeArrowheads="1"/>
            </p:cNvSpPr>
            <p:nvPr/>
          </p:nvSpPr>
          <p:spPr bwMode="auto">
            <a:xfrm>
              <a:off x="192" y="3360"/>
              <a:ext cx="48" cy="48"/>
            </a:xfrm>
            <a:prstGeom prst="ellipse">
              <a:avLst/>
            </a:prstGeom>
            <a:solidFill>
              <a:srgbClr val="0000FF"/>
            </a:solidFill>
            <a:ln w="9525">
              <a:noFill/>
              <a:round/>
              <a:headEnd/>
              <a:tailEnd/>
            </a:ln>
          </p:spPr>
          <p:txBody>
            <a:bodyPr wrap="none" anchor="ctr"/>
            <a:lstStyle/>
            <a:p>
              <a:endParaRPr lang="en-US" dirty="0"/>
            </a:p>
          </p:txBody>
        </p:sp>
        <p:sp>
          <p:nvSpPr>
            <p:cNvPr id="39035" name="Oval 22"/>
            <p:cNvSpPr>
              <a:spLocks noChangeArrowheads="1"/>
            </p:cNvSpPr>
            <p:nvPr/>
          </p:nvSpPr>
          <p:spPr bwMode="auto">
            <a:xfrm>
              <a:off x="336" y="3744"/>
              <a:ext cx="48" cy="48"/>
            </a:xfrm>
            <a:prstGeom prst="ellipse">
              <a:avLst/>
            </a:prstGeom>
            <a:solidFill>
              <a:srgbClr val="0000FF"/>
            </a:solidFill>
            <a:ln w="9525">
              <a:noFill/>
              <a:round/>
              <a:headEnd/>
              <a:tailEnd/>
            </a:ln>
          </p:spPr>
          <p:txBody>
            <a:bodyPr wrap="none" anchor="ctr"/>
            <a:lstStyle/>
            <a:p>
              <a:endParaRPr lang="en-US" dirty="0"/>
            </a:p>
          </p:txBody>
        </p:sp>
        <p:sp>
          <p:nvSpPr>
            <p:cNvPr id="39036" name="Oval 23"/>
            <p:cNvSpPr>
              <a:spLocks noChangeArrowheads="1"/>
            </p:cNvSpPr>
            <p:nvPr/>
          </p:nvSpPr>
          <p:spPr bwMode="auto">
            <a:xfrm>
              <a:off x="240" y="3120"/>
              <a:ext cx="48" cy="48"/>
            </a:xfrm>
            <a:prstGeom prst="ellipse">
              <a:avLst/>
            </a:prstGeom>
            <a:solidFill>
              <a:srgbClr val="0000FF"/>
            </a:solidFill>
            <a:ln w="9525">
              <a:noFill/>
              <a:round/>
              <a:headEnd/>
              <a:tailEnd/>
            </a:ln>
          </p:spPr>
          <p:txBody>
            <a:bodyPr wrap="none" anchor="ctr"/>
            <a:lstStyle/>
            <a:p>
              <a:endParaRPr lang="en-US" dirty="0"/>
            </a:p>
          </p:txBody>
        </p:sp>
        <p:sp>
          <p:nvSpPr>
            <p:cNvPr id="39037" name="Oval 24"/>
            <p:cNvSpPr>
              <a:spLocks noChangeArrowheads="1"/>
            </p:cNvSpPr>
            <p:nvPr/>
          </p:nvSpPr>
          <p:spPr bwMode="auto">
            <a:xfrm>
              <a:off x="240" y="3600"/>
              <a:ext cx="48" cy="48"/>
            </a:xfrm>
            <a:prstGeom prst="ellipse">
              <a:avLst/>
            </a:prstGeom>
            <a:solidFill>
              <a:srgbClr val="0000FF"/>
            </a:solidFill>
            <a:ln w="9525">
              <a:noFill/>
              <a:round/>
              <a:headEnd/>
              <a:tailEnd/>
            </a:ln>
          </p:spPr>
          <p:txBody>
            <a:bodyPr wrap="none" anchor="ctr"/>
            <a:lstStyle/>
            <a:p>
              <a:endParaRPr lang="en-US" dirty="0"/>
            </a:p>
          </p:txBody>
        </p:sp>
        <p:sp>
          <p:nvSpPr>
            <p:cNvPr id="39038" name="Line 53"/>
            <p:cNvSpPr>
              <a:spLocks noChangeShapeType="1"/>
            </p:cNvSpPr>
            <p:nvPr/>
          </p:nvSpPr>
          <p:spPr bwMode="auto">
            <a:xfrm flipV="1">
              <a:off x="240" y="3072"/>
              <a:ext cx="96" cy="288"/>
            </a:xfrm>
            <a:prstGeom prst="line">
              <a:avLst/>
            </a:prstGeom>
            <a:noFill/>
            <a:ln w="9525">
              <a:solidFill>
                <a:srgbClr val="0000FF"/>
              </a:solidFill>
              <a:round/>
              <a:headEnd/>
              <a:tailEnd type="triangle" w="med" len="med"/>
            </a:ln>
          </p:spPr>
          <p:txBody>
            <a:bodyPr/>
            <a:lstStyle/>
            <a:p>
              <a:endParaRPr lang="en-US" dirty="0"/>
            </a:p>
          </p:txBody>
        </p:sp>
        <p:sp>
          <p:nvSpPr>
            <p:cNvPr id="39039" name="Line 54"/>
            <p:cNvSpPr>
              <a:spLocks noChangeShapeType="1"/>
            </p:cNvSpPr>
            <p:nvPr/>
          </p:nvSpPr>
          <p:spPr bwMode="auto">
            <a:xfrm flipV="1">
              <a:off x="240" y="3168"/>
              <a:ext cx="0" cy="192"/>
            </a:xfrm>
            <a:prstGeom prst="line">
              <a:avLst/>
            </a:prstGeom>
            <a:noFill/>
            <a:ln w="9525">
              <a:solidFill>
                <a:srgbClr val="0000FF"/>
              </a:solidFill>
              <a:round/>
              <a:headEnd/>
              <a:tailEnd type="triangle" w="med" len="med"/>
            </a:ln>
          </p:spPr>
          <p:txBody>
            <a:bodyPr/>
            <a:lstStyle/>
            <a:p>
              <a:endParaRPr lang="en-US" dirty="0"/>
            </a:p>
          </p:txBody>
        </p:sp>
        <p:sp>
          <p:nvSpPr>
            <p:cNvPr id="39040" name="Line 55"/>
            <p:cNvSpPr>
              <a:spLocks noChangeShapeType="1"/>
            </p:cNvSpPr>
            <p:nvPr/>
          </p:nvSpPr>
          <p:spPr bwMode="auto">
            <a:xfrm>
              <a:off x="240" y="3360"/>
              <a:ext cx="0" cy="240"/>
            </a:xfrm>
            <a:prstGeom prst="line">
              <a:avLst/>
            </a:prstGeom>
            <a:noFill/>
            <a:ln w="9525">
              <a:solidFill>
                <a:srgbClr val="0000FF"/>
              </a:solidFill>
              <a:round/>
              <a:headEnd/>
              <a:tailEnd type="triangle" w="med" len="med"/>
            </a:ln>
          </p:spPr>
          <p:txBody>
            <a:bodyPr/>
            <a:lstStyle/>
            <a:p>
              <a:endParaRPr lang="en-US" dirty="0"/>
            </a:p>
          </p:txBody>
        </p:sp>
        <p:sp>
          <p:nvSpPr>
            <p:cNvPr id="39041" name="Line 56"/>
            <p:cNvSpPr>
              <a:spLocks noChangeShapeType="1"/>
            </p:cNvSpPr>
            <p:nvPr/>
          </p:nvSpPr>
          <p:spPr bwMode="auto">
            <a:xfrm>
              <a:off x="240" y="3360"/>
              <a:ext cx="96" cy="384"/>
            </a:xfrm>
            <a:prstGeom prst="line">
              <a:avLst/>
            </a:prstGeom>
            <a:noFill/>
            <a:ln w="9525">
              <a:solidFill>
                <a:srgbClr val="0000FF"/>
              </a:solidFill>
              <a:round/>
              <a:headEnd/>
              <a:tailEnd type="triangle" w="med" len="med"/>
            </a:ln>
          </p:spPr>
          <p:txBody>
            <a:bodyPr/>
            <a:lstStyle/>
            <a:p>
              <a:endParaRPr lang="en-US" dirty="0"/>
            </a:p>
          </p:txBody>
        </p:sp>
      </p:grpSp>
      <p:grpSp>
        <p:nvGrpSpPr>
          <p:cNvPr id="38921" name="Group 141"/>
          <p:cNvGrpSpPr>
            <a:grpSpLocks/>
          </p:cNvGrpSpPr>
          <p:nvPr/>
        </p:nvGrpSpPr>
        <p:grpSpPr bwMode="auto">
          <a:xfrm>
            <a:off x="3429000" y="3448050"/>
            <a:ext cx="533400" cy="1219200"/>
            <a:chOff x="1008" y="3024"/>
            <a:chExt cx="336" cy="768"/>
          </a:xfrm>
        </p:grpSpPr>
        <p:sp>
          <p:nvSpPr>
            <p:cNvPr id="39024" name="Oval 26"/>
            <p:cNvSpPr>
              <a:spLocks noChangeArrowheads="1"/>
            </p:cNvSpPr>
            <p:nvPr/>
          </p:nvSpPr>
          <p:spPr bwMode="auto">
            <a:xfrm>
              <a:off x="1296" y="3024"/>
              <a:ext cx="48" cy="48"/>
            </a:xfrm>
            <a:prstGeom prst="ellipse">
              <a:avLst/>
            </a:prstGeom>
            <a:solidFill>
              <a:srgbClr val="007000"/>
            </a:solidFill>
            <a:ln w="9525">
              <a:noFill/>
              <a:round/>
              <a:headEnd/>
              <a:tailEnd/>
            </a:ln>
          </p:spPr>
          <p:txBody>
            <a:bodyPr wrap="none" anchor="ctr"/>
            <a:lstStyle/>
            <a:p>
              <a:endParaRPr lang="en-US" dirty="0"/>
            </a:p>
          </p:txBody>
        </p:sp>
        <p:sp>
          <p:nvSpPr>
            <p:cNvPr id="39025" name="Oval 27"/>
            <p:cNvSpPr>
              <a:spLocks noChangeArrowheads="1"/>
            </p:cNvSpPr>
            <p:nvPr/>
          </p:nvSpPr>
          <p:spPr bwMode="auto">
            <a:xfrm>
              <a:off x="1008" y="3360"/>
              <a:ext cx="48" cy="48"/>
            </a:xfrm>
            <a:prstGeom prst="ellipse">
              <a:avLst/>
            </a:prstGeom>
            <a:solidFill>
              <a:srgbClr val="007000"/>
            </a:solidFill>
            <a:ln w="9525">
              <a:noFill/>
              <a:round/>
              <a:headEnd/>
              <a:tailEnd/>
            </a:ln>
          </p:spPr>
          <p:txBody>
            <a:bodyPr wrap="none" anchor="ctr"/>
            <a:lstStyle/>
            <a:p>
              <a:endParaRPr lang="en-US" dirty="0"/>
            </a:p>
          </p:txBody>
        </p:sp>
        <p:sp>
          <p:nvSpPr>
            <p:cNvPr id="39026" name="Oval 28"/>
            <p:cNvSpPr>
              <a:spLocks noChangeArrowheads="1"/>
            </p:cNvSpPr>
            <p:nvPr/>
          </p:nvSpPr>
          <p:spPr bwMode="auto">
            <a:xfrm>
              <a:off x="1296" y="3744"/>
              <a:ext cx="48" cy="48"/>
            </a:xfrm>
            <a:prstGeom prst="ellipse">
              <a:avLst/>
            </a:prstGeom>
            <a:solidFill>
              <a:srgbClr val="007000"/>
            </a:solidFill>
            <a:ln w="9525">
              <a:noFill/>
              <a:round/>
              <a:headEnd/>
              <a:tailEnd/>
            </a:ln>
          </p:spPr>
          <p:txBody>
            <a:bodyPr wrap="none" anchor="ctr"/>
            <a:lstStyle/>
            <a:p>
              <a:endParaRPr lang="en-US" dirty="0"/>
            </a:p>
          </p:txBody>
        </p:sp>
        <p:sp>
          <p:nvSpPr>
            <p:cNvPr id="39027" name="Oval 29"/>
            <p:cNvSpPr>
              <a:spLocks noChangeArrowheads="1"/>
            </p:cNvSpPr>
            <p:nvPr/>
          </p:nvSpPr>
          <p:spPr bwMode="auto">
            <a:xfrm>
              <a:off x="1104" y="3120"/>
              <a:ext cx="48" cy="48"/>
            </a:xfrm>
            <a:prstGeom prst="ellipse">
              <a:avLst/>
            </a:prstGeom>
            <a:solidFill>
              <a:srgbClr val="007000"/>
            </a:solidFill>
            <a:ln w="9525">
              <a:noFill/>
              <a:round/>
              <a:headEnd/>
              <a:tailEnd/>
            </a:ln>
          </p:spPr>
          <p:txBody>
            <a:bodyPr wrap="none" anchor="ctr"/>
            <a:lstStyle/>
            <a:p>
              <a:endParaRPr lang="en-US" dirty="0"/>
            </a:p>
          </p:txBody>
        </p:sp>
        <p:sp>
          <p:nvSpPr>
            <p:cNvPr id="39028" name="Oval 30"/>
            <p:cNvSpPr>
              <a:spLocks noChangeArrowheads="1"/>
            </p:cNvSpPr>
            <p:nvPr/>
          </p:nvSpPr>
          <p:spPr bwMode="auto">
            <a:xfrm>
              <a:off x="1104" y="3600"/>
              <a:ext cx="48" cy="48"/>
            </a:xfrm>
            <a:prstGeom prst="ellipse">
              <a:avLst/>
            </a:prstGeom>
            <a:solidFill>
              <a:srgbClr val="007000"/>
            </a:solidFill>
            <a:ln w="9525">
              <a:noFill/>
              <a:round/>
              <a:headEnd/>
              <a:tailEnd/>
            </a:ln>
          </p:spPr>
          <p:txBody>
            <a:bodyPr wrap="none" anchor="ctr"/>
            <a:lstStyle/>
            <a:p>
              <a:endParaRPr lang="en-US" dirty="0"/>
            </a:p>
          </p:txBody>
        </p:sp>
        <p:sp>
          <p:nvSpPr>
            <p:cNvPr id="39029" name="Line 57"/>
            <p:cNvSpPr>
              <a:spLocks noChangeShapeType="1"/>
            </p:cNvSpPr>
            <p:nvPr/>
          </p:nvSpPr>
          <p:spPr bwMode="auto">
            <a:xfrm flipV="1">
              <a:off x="1056" y="3168"/>
              <a:ext cx="48" cy="192"/>
            </a:xfrm>
            <a:prstGeom prst="line">
              <a:avLst/>
            </a:prstGeom>
            <a:noFill/>
            <a:ln w="9525">
              <a:solidFill>
                <a:srgbClr val="007000"/>
              </a:solidFill>
              <a:round/>
              <a:headEnd/>
              <a:tailEnd type="triangle" w="med" len="med"/>
            </a:ln>
          </p:spPr>
          <p:txBody>
            <a:bodyPr/>
            <a:lstStyle/>
            <a:p>
              <a:endParaRPr lang="en-US" dirty="0"/>
            </a:p>
          </p:txBody>
        </p:sp>
        <p:sp>
          <p:nvSpPr>
            <p:cNvPr id="39030" name="Line 58"/>
            <p:cNvSpPr>
              <a:spLocks noChangeShapeType="1"/>
            </p:cNvSpPr>
            <p:nvPr/>
          </p:nvSpPr>
          <p:spPr bwMode="auto">
            <a:xfrm flipV="1">
              <a:off x="1056" y="3072"/>
              <a:ext cx="240" cy="288"/>
            </a:xfrm>
            <a:prstGeom prst="line">
              <a:avLst/>
            </a:prstGeom>
            <a:noFill/>
            <a:ln w="9525">
              <a:solidFill>
                <a:srgbClr val="007000"/>
              </a:solidFill>
              <a:round/>
              <a:headEnd/>
              <a:tailEnd type="triangle" w="med" len="med"/>
            </a:ln>
          </p:spPr>
          <p:txBody>
            <a:bodyPr/>
            <a:lstStyle/>
            <a:p>
              <a:endParaRPr lang="en-US" dirty="0"/>
            </a:p>
          </p:txBody>
        </p:sp>
        <p:sp>
          <p:nvSpPr>
            <p:cNvPr id="39031" name="Line 59"/>
            <p:cNvSpPr>
              <a:spLocks noChangeShapeType="1"/>
            </p:cNvSpPr>
            <p:nvPr/>
          </p:nvSpPr>
          <p:spPr bwMode="auto">
            <a:xfrm>
              <a:off x="1056" y="3408"/>
              <a:ext cx="48" cy="192"/>
            </a:xfrm>
            <a:prstGeom prst="line">
              <a:avLst/>
            </a:prstGeom>
            <a:noFill/>
            <a:ln w="9525">
              <a:solidFill>
                <a:srgbClr val="007000"/>
              </a:solidFill>
              <a:round/>
              <a:headEnd/>
              <a:tailEnd type="triangle" w="med" len="med"/>
            </a:ln>
          </p:spPr>
          <p:txBody>
            <a:bodyPr/>
            <a:lstStyle/>
            <a:p>
              <a:endParaRPr lang="en-US" dirty="0"/>
            </a:p>
          </p:txBody>
        </p:sp>
        <p:sp>
          <p:nvSpPr>
            <p:cNvPr id="39032" name="Line 60"/>
            <p:cNvSpPr>
              <a:spLocks noChangeShapeType="1"/>
            </p:cNvSpPr>
            <p:nvPr/>
          </p:nvSpPr>
          <p:spPr bwMode="auto">
            <a:xfrm>
              <a:off x="1056" y="3408"/>
              <a:ext cx="240" cy="336"/>
            </a:xfrm>
            <a:prstGeom prst="line">
              <a:avLst/>
            </a:prstGeom>
            <a:noFill/>
            <a:ln w="9525">
              <a:solidFill>
                <a:srgbClr val="007000"/>
              </a:solidFill>
              <a:round/>
              <a:headEnd/>
              <a:tailEnd type="triangle" w="med" len="med"/>
            </a:ln>
          </p:spPr>
          <p:txBody>
            <a:bodyPr/>
            <a:lstStyle/>
            <a:p>
              <a:endParaRPr lang="en-US" dirty="0"/>
            </a:p>
          </p:txBody>
        </p:sp>
      </p:grpSp>
      <p:grpSp>
        <p:nvGrpSpPr>
          <p:cNvPr id="38922" name="Group 142"/>
          <p:cNvGrpSpPr>
            <a:grpSpLocks/>
          </p:cNvGrpSpPr>
          <p:nvPr/>
        </p:nvGrpSpPr>
        <p:grpSpPr bwMode="auto">
          <a:xfrm>
            <a:off x="3276600" y="5105400"/>
            <a:ext cx="838200" cy="1219200"/>
            <a:chOff x="1824" y="3024"/>
            <a:chExt cx="528" cy="768"/>
          </a:xfrm>
        </p:grpSpPr>
        <p:sp>
          <p:nvSpPr>
            <p:cNvPr id="39015" name="Oval 31"/>
            <p:cNvSpPr>
              <a:spLocks noChangeArrowheads="1"/>
            </p:cNvSpPr>
            <p:nvPr/>
          </p:nvSpPr>
          <p:spPr bwMode="auto">
            <a:xfrm>
              <a:off x="2304" y="3024"/>
              <a:ext cx="48" cy="48"/>
            </a:xfrm>
            <a:prstGeom prst="ellipse">
              <a:avLst/>
            </a:prstGeom>
            <a:solidFill>
              <a:srgbClr val="FF0000"/>
            </a:solidFill>
            <a:ln w="9525">
              <a:noFill/>
              <a:round/>
              <a:headEnd/>
              <a:tailEnd/>
            </a:ln>
          </p:spPr>
          <p:txBody>
            <a:bodyPr wrap="none" anchor="ctr"/>
            <a:lstStyle/>
            <a:p>
              <a:endParaRPr lang="en-US" dirty="0"/>
            </a:p>
          </p:txBody>
        </p:sp>
        <p:sp>
          <p:nvSpPr>
            <p:cNvPr id="39016" name="Oval 32"/>
            <p:cNvSpPr>
              <a:spLocks noChangeArrowheads="1"/>
            </p:cNvSpPr>
            <p:nvPr/>
          </p:nvSpPr>
          <p:spPr bwMode="auto">
            <a:xfrm>
              <a:off x="1824" y="3360"/>
              <a:ext cx="48" cy="48"/>
            </a:xfrm>
            <a:prstGeom prst="ellipse">
              <a:avLst/>
            </a:prstGeom>
            <a:solidFill>
              <a:srgbClr val="FF0000"/>
            </a:solidFill>
            <a:ln w="9525">
              <a:noFill/>
              <a:round/>
              <a:headEnd/>
              <a:tailEnd/>
            </a:ln>
          </p:spPr>
          <p:txBody>
            <a:bodyPr wrap="none" anchor="ctr"/>
            <a:lstStyle/>
            <a:p>
              <a:endParaRPr lang="en-US" dirty="0"/>
            </a:p>
          </p:txBody>
        </p:sp>
        <p:sp>
          <p:nvSpPr>
            <p:cNvPr id="39017" name="Oval 33"/>
            <p:cNvSpPr>
              <a:spLocks noChangeArrowheads="1"/>
            </p:cNvSpPr>
            <p:nvPr/>
          </p:nvSpPr>
          <p:spPr bwMode="auto">
            <a:xfrm>
              <a:off x="2304" y="3744"/>
              <a:ext cx="48" cy="48"/>
            </a:xfrm>
            <a:prstGeom prst="ellipse">
              <a:avLst/>
            </a:prstGeom>
            <a:solidFill>
              <a:srgbClr val="FF0000"/>
            </a:solidFill>
            <a:ln w="9525">
              <a:noFill/>
              <a:round/>
              <a:headEnd/>
              <a:tailEnd/>
            </a:ln>
          </p:spPr>
          <p:txBody>
            <a:bodyPr wrap="none" anchor="ctr"/>
            <a:lstStyle/>
            <a:p>
              <a:endParaRPr lang="en-US" dirty="0"/>
            </a:p>
          </p:txBody>
        </p:sp>
        <p:sp>
          <p:nvSpPr>
            <p:cNvPr id="39018" name="Oval 34"/>
            <p:cNvSpPr>
              <a:spLocks noChangeArrowheads="1"/>
            </p:cNvSpPr>
            <p:nvPr/>
          </p:nvSpPr>
          <p:spPr bwMode="auto">
            <a:xfrm>
              <a:off x="2016" y="3600"/>
              <a:ext cx="48" cy="48"/>
            </a:xfrm>
            <a:prstGeom prst="ellipse">
              <a:avLst/>
            </a:prstGeom>
            <a:solidFill>
              <a:srgbClr val="FF0000"/>
            </a:solidFill>
            <a:ln w="9525">
              <a:noFill/>
              <a:round/>
              <a:headEnd/>
              <a:tailEnd/>
            </a:ln>
          </p:spPr>
          <p:txBody>
            <a:bodyPr wrap="none" anchor="ctr"/>
            <a:lstStyle/>
            <a:p>
              <a:endParaRPr lang="en-US" dirty="0"/>
            </a:p>
          </p:txBody>
        </p:sp>
        <p:sp>
          <p:nvSpPr>
            <p:cNvPr id="39019" name="Oval 35"/>
            <p:cNvSpPr>
              <a:spLocks noChangeArrowheads="1"/>
            </p:cNvSpPr>
            <p:nvPr/>
          </p:nvSpPr>
          <p:spPr bwMode="auto">
            <a:xfrm>
              <a:off x="2016" y="3120"/>
              <a:ext cx="48" cy="48"/>
            </a:xfrm>
            <a:prstGeom prst="ellipse">
              <a:avLst/>
            </a:prstGeom>
            <a:solidFill>
              <a:srgbClr val="FF0000"/>
            </a:solidFill>
            <a:ln w="9525">
              <a:noFill/>
              <a:round/>
              <a:headEnd/>
              <a:tailEnd/>
            </a:ln>
          </p:spPr>
          <p:txBody>
            <a:bodyPr wrap="none" anchor="ctr"/>
            <a:lstStyle/>
            <a:p>
              <a:endParaRPr lang="en-US" dirty="0"/>
            </a:p>
          </p:txBody>
        </p:sp>
        <p:sp>
          <p:nvSpPr>
            <p:cNvPr id="39020" name="Line 61"/>
            <p:cNvSpPr>
              <a:spLocks noChangeShapeType="1"/>
            </p:cNvSpPr>
            <p:nvPr/>
          </p:nvSpPr>
          <p:spPr bwMode="auto">
            <a:xfrm flipV="1">
              <a:off x="1872" y="3168"/>
              <a:ext cx="144" cy="192"/>
            </a:xfrm>
            <a:prstGeom prst="line">
              <a:avLst/>
            </a:prstGeom>
            <a:noFill/>
            <a:ln w="9525">
              <a:solidFill>
                <a:srgbClr val="FF0000"/>
              </a:solidFill>
              <a:round/>
              <a:headEnd/>
              <a:tailEnd type="triangle" w="med" len="med"/>
            </a:ln>
          </p:spPr>
          <p:txBody>
            <a:bodyPr/>
            <a:lstStyle/>
            <a:p>
              <a:endParaRPr lang="en-US" dirty="0"/>
            </a:p>
          </p:txBody>
        </p:sp>
        <p:sp>
          <p:nvSpPr>
            <p:cNvPr id="39021" name="Line 62"/>
            <p:cNvSpPr>
              <a:spLocks noChangeShapeType="1"/>
            </p:cNvSpPr>
            <p:nvPr/>
          </p:nvSpPr>
          <p:spPr bwMode="auto">
            <a:xfrm flipV="1">
              <a:off x="1872" y="3072"/>
              <a:ext cx="432" cy="288"/>
            </a:xfrm>
            <a:prstGeom prst="line">
              <a:avLst/>
            </a:prstGeom>
            <a:noFill/>
            <a:ln w="9525">
              <a:solidFill>
                <a:srgbClr val="FF0000"/>
              </a:solidFill>
              <a:round/>
              <a:headEnd/>
              <a:tailEnd type="triangle" w="med" len="med"/>
            </a:ln>
          </p:spPr>
          <p:txBody>
            <a:bodyPr/>
            <a:lstStyle/>
            <a:p>
              <a:endParaRPr lang="en-US" dirty="0"/>
            </a:p>
          </p:txBody>
        </p:sp>
        <p:sp>
          <p:nvSpPr>
            <p:cNvPr id="39022" name="Line 63"/>
            <p:cNvSpPr>
              <a:spLocks noChangeShapeType="1"/>
            </p:cNvSpPr>
            <p:nvPr/>
          </p:nvSpPr>
          <p:spPr bwMode="auto">
            <a:xfrm>
              <a:off x="1872" y="3408"/>
              <a:ext cx="144" cy="192"/>
            </a:xfrm>
            <a:prstGeom prst="line">
              <a:avLst/>
            </a:prstGeom>
            <a:noFill/>
            <a:ln w="9525">
              <a:solidFill>
                <a:srgbClr val="FF0000"/>
              </a:solidFill>
              <a:round/>
              <a:headEnd/>
              <a:tailEnd type="triangle" w="med" len="med"/>
            </a:ln>
          </p:spPr>
          <p:txBody>
            <a:bodyPr/>
            <a:lstStyle/>
            <a:p>
              <a:endParaRPr lang="en-US" dirty="0"/>
            </a:p>
          </p:txBody>
        </p:sp>
        <p:sp>
          <p:nvSpPr>
            <p:cNvPr id="39023" name="Line 64"/>
            <p:cNvSpPr>
              <a:spLocks noChangeShapeType="1"/>
            </p:cNvSpPr>
            <p:nvPr/>
          </p:nvSpPr>
          <p:spPr bwMode="auto">
            <a:xfrm>
              <a:off x="1872" y="3408"/>
              <a:ext cx="432" cy="336"/>
            </a:xfrm>
            <a:prstGeom prst="line">
              <a:avLst/>
            </a:prstGeom>
            <a:noFill/>
            <a:ln w="9525">
              <a:solidFill>
                <a:srgbClr val="FF0000"/>
              </a:solidFill>
              <a:round/>
              <a:headEnd/>
              <a:tailEnd type="triangle" w="med" len="med"/>
            </a:ln>
          </p:spPr>
          <p:txBody>
            <a:bodyPr/>
            <a:lstStyle/>
            <a:p>
              <a:endParaRPr lang="en-US" dirty="0"/>
            </a:p>
          </p:txBody>
        </p:sp>
      </p:grpSp>
      <p:grpSp>
        <p:nvGrpSpPr>
          <p:cNvPr id="38923" name="Group 143"/>
          <p:cNvGrpSpPr>
            <a:grpSpLocks/>
          </p:cNvGrpSpPr>
          <p:nvPr/>
        </p:nvGrpSpPr>
        <p:grpSpPr bwMode="auto">
          <a:xfrm>
            <a:off x="4724400" y="1728788"/>
            <a:ext cx="1143000" cy="1143000"/>
            <a:chOff x="2784" y="3072"/>
            <a:chExt cx="720" cy="720"/>
          </a:xfrm>
        </p:grpSpPr>
        <p:sp>
          <p:nvSpPr>
            <p:cNvPr id="38990" name="Rectangle 65"/>
            <p:cNvSpPr>
              <a:spLocks noChangeArrowheads="1"/>
            </p:cNvSpPr>
            <p:nvPr/>
          </p:nvSpPr>
          <p:spPr bwMode="auto">
            <a:xfrm>
              <a:off x="2784" y="3072"/>
              <a:ext cx="144" cy="144"/>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38991" name="Rectangle 66"/>
            <p:cNvSpPr>
              <a:spLocks noChangeArrowheads="1"/>
            </p:cNvSpPr>
            <p:nvPr/>
          </p:nvSpPr>
          <p:spPr bwMode="auto">
            <a:xfrm>
              <a:off x="2928" y="3072"/>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8992" name="Rectangle 67"/>
            <p:cNvSpPr>
              <a:spLocks noChangeArrowheads="1"/>
            </p:cNvSpPr>
            <p:nvPr/>
          </p:nvSpPr>
          <p:spPr bwMode="auto">
            <a:xfrm>
              <a:off x="3072" y="3072"/>
              <a:ext cx="144" cy="144"/>
            </a:xfrm>
            <a:prstGeom prst="rect">
              <a:avLst/>
            </a:prstGeom>
            <a:solidFill>
              <a:srgbClr val="3399FF"/>
            </a:solidFill>
            <a:ln w="9525">
              <a:solidFill>
                <a:schemeClr val="tx1"/>
              </a:solidFill>
              <a:miter lim="800000"/>
              <a:headEnd/>
              <a:tailEnd/>
            </a:ln>
          </p:spPr>
          <p:txBody>
            <a:bodyPr wrap="none" anchor="ctr"/>
            <a:lstStyle/>
            <a:p>
              <a:endParaRPr lang="en-US" dirty="0"/>
            </a:p>
          </p:txBody>
        </p:sp>
        <p:sp>
          <p:nvSpPr>
            <p:cNvPr id="38993" name="Rectangle 68"/>
            <p:cNvSpPr>
              <a:spLocks noChangeArrowheads="1"/>
            </p:cNvSpPr>
            <p:nvPr/>
          </p:nvSpPr>
          <p:spPr bwMode="auto">
            <a:xfrm>
              <a:off x="3216" y="3072"/>
              <a:ext cx="144" cy="144"/>
            </a:xfrm>
            <a:prstGeom prst="rect">
              <a:avLst/>
            </a:prstGeom>
            <a:solidFill>
              <a:srgbClr val="66CCFF"/>
            </a:solidFill>
            <a:ln w="9525">
              <a:solidFill>
                <a:schemeClr val="tx1"/>
              </a:solidFill>
              <a:miter lim="800000"/>
              <a:headEnd/>
              <a:tailEnd/>
            </a:ln>
          </p:spPr>
          <p:txBody>
            <a:bodyPr wrap="none" anchor="ctr"/>
            <a:lstStyle/>
            <a:p>
              <a:endParaRPr lang="en-US" dirty="0"/>
            </a:p>
          </p:txBody>
        </p:sp>
        <p:sp>
          <p:nvSpPr>
            <p:cNvPr id="38994" name="Rectangle 69"/>
            <p:cNvSpPr>
              <a:spLocks noChangeArrowheads="1"/>
            </p:cNvSpPr>
            <p:nvPr/>
          </p:nvSpPr>
          <p:spPr bwMode="auto">
            <a:xfrm>
              <a:off x="3360" y="3072"/>
              <a:ext cx="144" cy="144"/>
            </a:xfrm>
            <a:prstGeom prst="rect">
              <a:avLst/>
            </a:prstGeom>
            <a:solidFill>
              <a:srgbClr val="66CCFF"/>
            </a:solidFill>
            <a:ln w="9525">
              <a:solidFill>
                <a:schemeClr val="tx1"/>
              </a:solidFill>
              <a:miter lim="800000"/>
              <a:headEnd/>
              <a:tailEnd/>
            </a:ln>
          </p:spPr>
          <p:txBody>
            <a:bodyPr wrap="none" anchor="ctr"/>
            <a:lstStyle/>
            <a:p>
              <a:endParaRPr lang="en-US" dirty="0"/>
            </a:p>
          </p:txBody>
        </p:sp>
        <p:sp>
          <p:nvSpPr>
            <p:cNvPr id="38995" name="Rectangle 70"/>
            <p:cNvSpPr>
              <a:spLocks noChangeArrowheads="1"/>
            </p:cNvSpPr>
            <p:nvPr/>
          </p:nvSpPr>
          <p:spPr bwMode="auto">
            <a:xfrm>
              <a:off x="2784" y="3216"/>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8996" name="Rectangle 71"/>
            <p:cNvSpPr>
              <a:spLocks noChangeArrowheads="1"/>
            </p:cNvSpPr>
            <p:nvPr/>
          </p:nvSpPr>
          <p:spPr bwMode="auto">
            <a:xfrm>
              <a:off x="2928" y="3216"/>
              <a:ext cx="144" cy="144"/>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38997" name="Rectangle 72"/>
            <p:cNvSpPr>
              <a:spLocks noChangeArrowheads="1"/>
            </p:cNvSpPr>
            <p:nvPr/>
          </p:nvSpPr>
          <p:spPr bwMode="auto">
            <a:xfrm>
              <a:off x="3072" y="3216"/>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8998" name="Rectangle 73"/>
            <p:cNvSpPr>
              <a:spLocks noChangeArrowheads="1"/>
            </p:cNvSpPr>
            <p:nvPr/>
          </p:nvSpPr>
          <p:spPr bwMode="auto">
            <a:xfrm>
              <a:off x="3216" y="3216"/>
              <a:ext cx="144" cy="144"/>
            </a:xfrm>
            <a:prstGeom prst="rect">
              <a:avLst/>
            </a:prstGeom>
            <a:solidFill>
              <a:srgbClr val="3399FF"/>
            </a:solidFill>
            <a:ln w="9525">
              <a:solidFill>
                <a:schemeClr val="tx1"/>
              </a:solidFill>
              <a:miter lim="800000"/>
              <a:headEnd/>
              <a:tailEnd/>
            </a:ln>
          </p:spPr>
          <p:txBody>
            <a:bodyPr wrap="none" anchor="ctr"/>
            <a:lstStyle/>
            <a:p>
              <a:endParaRPr lang="en-US" dirty="0"/>
            </a:p>
          </p:txBody>
        </p:sp>
        <p:sp>
          <p:nvSpPr>
            <p:cNvPr id="38999" name="Rectangle 74"/>
            <p:cNvSpPr>
              <a:spLocks noChangeArrowheads="1"/>
            </p:cNvSpPr>
            <p:nvPr/>
          </p:nvSpPr>
          <p:spPr bwMode="auto">
            <a:xfrm>
              <a:off x="3360" y="3216"/>
              <a:ext cx="144" cy="144"/>
            </a:xfrm>
            <a:prstGeom prst="rect">
              <a:avLst/>
            </a:prstGeom>
            <a:solidFill>
              <a:srgbClr val="66CCFF"/>
            </a:solidFill>
            <a:ln w="9525">
              <a:solidFill>
                <a:schemeClr val="tx1"/>
              </a:solidFill>
              <a:miter lim="800000"/>
              <a:headEnd/>
              <a:tailEnd/>
            </a:ln>
          </p:spPr>
          <p:txBody>
            <a:bodyPr wrap="none" anchor="ctr"/>
            <a:lstStyle/>
            <a:p>
              <a:endParaRPr lang="en-US" dirty="0"/>
            </a:p>
          </p:txBody>
        </p:sp>
        <p:sp>
          <p:nvSpPr>
            <p:cNvPr id="39000" name="Rectangle 75"/>
            <p:cNvSpPr>
              <a:spLocks noChangeArrowheads="1"/>
            </p:cNvSpPr>
            <p:nvPr/>
          </p:nvSpPr>
          <p:spPr bwMode="auto">
            <a:xfrm>
              <a:off x="2784" y="3360"/>
              <a:ext cx="144" cy="144"/>
            </a:xfrm>
            <a:prstGeom prst="rect">
              <a:avLst/>
            </a:prstGeom>
            <a:solidFill>
              <a:srgbClr val="3399FF"/>
            </a:solidFill>
            <a:ln w="9525">
              <a:solidFill>
                <a:schemeClr val="tx1"/>
              </a:solidFill>
              <a:miter lim="800000"/>
              <a:headEnd/>
              <a:tailEnd/>
            </a:ln>
          </p:spPr>
          <p:txBody>
            <a:bodyPr wrap="none" anchor="ctr"/>
            <a:lstStyle/>
            <a:p>
              <a:endParaRPr lang="en-US" dirty="0"/>
            </a:p>
          </p:txBody>
        </p:sp>
        <p:sp>
          <p:nvSpPr>
            <p:cNvPr id="39001" name="Rectangle 76"/>
            <p:cNvSpPr>
              <a:spLocks noChangeArrowheads="1"/>
            </p:cNvSpPr>
            <p:nvPr/>
          </p:nvSpPr>
          <p:spPr bwMode="auto">
            <a:xfrm>
              <a:off x="2928" y="3360"/>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9002" name="Rectangle 77"/>
            <p:cNvSpPr>
              <a:spLocks noChangeArrowheads="1"/>
            </p:cNvSpPr>
            <p:nvPr/>
          </p:nvSpPr>
          <p:spPr bwMode="auto">
            <a:xfrm>
              <a:off x="3072" y="3360"/>
              <a:ext cx="144" cy="144"/>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39003" name="Rectangle 78"/>
            <p:cNvSpPr>
              <a:spLocks noChangeArrowheads="1"/>
            </p:cNvSpPr>
            <p:nvPr/>
          </p:nvSpPr>
          <p:spPr bwMode="auto">
            <a:xfrm>
              <a:off x="3216" y="3360"/>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9004" name="Rectangle 79"/>
            <p:cNvSpPr>
              <a:spLocks noChangeArrowheads="1"/>
            </p:cNvSpPr>
            <p:nvPr/>
          </p:nvSpPr>
          <p:spPr bwMode="auto">
            <a:xfrm>
              <a:off x="3360" y="3360"/>
              <a:ext cx="144" cy="144"/>
            </a:xfrm>
            <a:prstGeom prst="rect">
              <a:avLst/>
            </a:prstGeom>
            <a:solidFill>
              <a:srgbClr val="3399FF"/>
            </a:solidFill>
            <a:ln w="9525">
              <a:solidFill>
                <a:schemeClr val="tx1"/>
              </a:solidFill>
              <a:miter lim="800000"/>
              <a:headEnd/>
              <a:tailEnd/>
            </a:ln>
          </p:spPr>
          <p:txBody>
            <a:bodyPr wrap="none" anchor="ctr"/>
            <a:lstStyle/>
            <a:p>
              <a:endParaRPr lang="en-US" dirty="0"/>
            </a:p>
          </p:txBody>
        </p:sp>
        <p:sp>
          <p:nvSpPr>
            <p:cNvPr id="39005" name="Rectangle 80"/>
            <p:cNvSpPr>
              <a:spLocks noChangeArrowheads="1"/>
            </p:cNvSpPr>
            <p:nvPr/>
          </p:nvSpPr>
          <p:spPr bwMode="auto">
            <a:xfrm>
              <a:off x="2784" y="3504"/>
              <a:ext cx="144" cy="144"/>
            </a:xfrm>
            <a:prstGeom prst="rect">
              <a:avLst/>
            </a:prstGeom>
            <a:solidFill>
              <a:srgbClr val="66CCFF"/>
            </a:solidFill>
            <a:ln w="9525">
              <a:solidFill>
                <a:schemeClr val="tx1"/>
              </a:solidFill>
              <a:miter lim="800000"/>
              <a:headEnd/>
              <a:tailEnd/>
            </a:ln>
          </p:spPr>
          <p:txBody>
            <a:bodyPr wrap="none" anchor="ctr"/>
            <a:lstStyle/>
            <a:p>
              <a:endParaRPr lang="en-US" dirty="0"/>
            </a:p>
          </p:txBody>
        </p:sp>
        <p:sp>
          <p:nvSpPr>
            <p:cNvPr id="39006" name="Rectangle 81"/>
            <p:cNvSpPr>
              <a:spLocks noChangeArrowheads="1"/>
            </p:cNvSpPr>
            <p:nvPr/>
          </p:nvSpPr>
          <p:spPr bwMode="auto">
            <a:xfrm>
              <a:off x="2928" y="3504"/>
              <a:ext cx="144" cy="144"/>
            </a:xfrm>
            <a:prstGeom prst="rect">
              <a:avLst/>
            </a:prstGeom>
            <a:solidFill>
              <a:srgbClr val="3399FF"/>
            </a:solidFill>
            <a:ln w="9525">
              <a:solidFill>
                <a:schemeClr val="tx1"/>
              </a:solidFill>
              <a:miter lim="800000"/>
              <a:headEnd/>
              <a:tailEnd/>
            </a:ln>
          </p:spPr>
          <p:txBody>
            <a:bodyPr wrap="none" anchor="ctr"/>
            <a:lstStyle/>
            <a:p>
              <a:endParaRPr lang="en-US" dirty="0"/>
            </a:p>
          </p:txBody>
        </p:sp>
        <p:sp>
          <p:nvSpPr>
            <p:cNvPr id="39007" name="Rectangle 82"/>
            <p:cNvSpPr>
              <a:spLocks noChangeArrowheads="1"/>
            </p:cNvSpPr>
            <p:nvPr/>
          </p:nvSpPr>
          <p:spPr bwMode="auto">
            <a:xfrm>
              <a:off x="3072" y="3504"/>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9008" name="Rectangle 83"/>
            <p:cNvSpPr>
              <a:spLocks noChangeArrowheads="1"/>
            </p:cNvSpPr>
            <p:nvPr/>
          </p:nvSpPr>
          <p:spPr bwMode="auto">
            <a:xfrm>
              <a:off x="3216" y="3504"/>
              <a:ext cx="144" cy="144"/>
            </a:xfrm>
            <a:prstGeom prst="rect">
              <a:avLst/>
            </a:prstGeom>
            <a:solidFill>
              <a:srgbClr val="0000FF"/>
            </a:solidFill>
            <a:ln w="9525">
              <a:solidFill>
                <a:schemeClr val="tx1"/>
              </a:solidFill>
              <a:miter lim="800000"/>
              <a:headEnd/>
              <a:tailEnd/>
            </a:ln>
          </p:spPr>
          <p:txBody>
            <a:bodyPr wrap="none" anchor="ctr"/>
            <a:lstStyle/>
            <a:p>
              <a:endParaRPr lang="en-US" dirty="0"/>
            </a:p>
          </p:txBody>
        </p:sp>
        <p:sp>
          <p:nvSpPr>
            <p:cNvPr id="39009" name="Rectangle 84"/>
            <p:cNvSpPr>
              <a:spLocks noChangeArrowheads="1"/>
            </p:cNvSpPr>
            <p:nvPr/>
          </p:nvSpPr>
          <p:spPr bwMode="auto">
            <a:xfrm>
              <a:off x="3360" y="3504"/>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9010" name="Rectangle 85"/>
            <p:cNvSpPr>
              <a:spLocks noChangeArrowheads="1"/>
            </p:cNvSpPr>
            <p:nvPr/>
          </p:nvSpPr>
          <p:spPr bwMode="auto">
            <a:xfrm>
              <a:off x="2784" y="3648"/>
              <a:ext cx="144" cy="144"/>
            </a:xfrm>
            <a:prstGeom prst="rect">
              <a:avLst/>
            </a:prstGeom>
            <a:solidFill>
              <a:srgbClr val="66CCFF"/>
            </a:solidFill>
            <a:ln w="9525">
              <a:solidFill>
                <a:schemeClr val="tx1"/>
              </a:solidFill>
              <a:miter lim="800000"/>
              <a:headEnd/>
              <a:tailEnd/>
            </a:ln>
          </p:spPr>
          <p:txBody>
            <a:bodyPr wrap="none" anchor="ctr"/>
            <a:lstStyle/>
            <a:p>
              <a:endParaRPr lang="en-US" dirty="0"/>
            </a:p>
          </p:txBody>
        </p:sp>
        <p:sp>
          <p:nvSpPr>
            <p:cNvPr id="39011" name="Rectangle 86"/>
            <p:cNvSpPr>
              <a:spLocks noChangeArrowheads="1"/>
            </p:cNvSpPr>
            <p:nvPr/>
          </p:nvSpPr>
          <p:spPr bwMode="auto">
            <a:xfrm>
              <a:off x="2928" y="3648"/>
              <a:ext cx="144" cy="144"/>
            </a:xfrm>
            <a:prstGeom prst="rect">
              <a:avLst/>
            </a:prstGeom>
            <a:solidFill>
              <a:srgbClr val="66CCFF"/>
            </a:solidFill>
            <a:ln w="9525">
              <a:solidFill>
                <a:schemeClr val="tx1"/>
              </a:solidFill>
              <a:miter lim="800000"/>
              <a:headEnd/>
              <a:tailEnd/>
            </a:ln>
          </p:spPr>
          <p:txBody>
            <a:bodyPr wrap="none" anchor="ctr"/>
            <a:lstStyle/>
            <a:p>
              <a:endParaRPr lang="en-US" dirty="0"/>
            </a:p>
          </p:txBody>
        </p:sp>
        <p:sp>
          <p:nvSpPr>
            <p:cNvPr id="39012" name="Rectangle 87"/>
            <p:cNvSpPr>
              <a:spLocks noChangeArrowheads="1"/>
            </p:cNvSpPr>
            <p:nvPr/>
          </p:nvSpPr>
          <p:spPr bwMode="auto">
            <a:xfrm>
              <a:off x="3072" y="3648"/>
              <a:ext cx="144" cy="144"/>
            </a:xfrm>
            <a:prstGeom prst="rect">
              <a:avLst/>
            </a:prstGeom>
            <a:solidFill>
              <a:srgbClr val="3399FF"/>
            </a:solidFill>
            <a:ln w="9525">
              <a:solidFill>
                <a:schemeClr val="tx1"/>
              </a:solidFill>
              <a:miter lim="800000"/>
              <a:headEnd/>
              <a:tailEnd/>
            </a:ln>
          </p:spPr>
          <p:txBody>
            <a:bodyPr wrap="none" anchor="ctr"/>
            <a:lstStyle/>
            <a:p>
              <a:endParaRPr lang="en-US" dirty="0"/>
            </a:p>
          </p:txBody>
        </p:sp>
        <p:sp>
          <p:nvSpPr>
            <p:cNvPr id="39013" name="Rectangle 88"/>
            <p:cNvSpPr>
              <a:spLocks noChangeArrowheads="1"/>
            </p:cNvSpPr>
            <p:nvPr/>
          </p:nvSpPr>
          <p:spPr bwMode="auto">
            <a:xfrm>
              <a:off x="3216" y="3648"/>
              <a:ext cx="144" cy="144"/>
            </a:xfrm>
            <a:prstGeom prst="rect">
              <a:avLst/>
            </a:prstGeom>
            <a:solidFill>
              <a:srgbClr val="0066FF"/>
            </a:solidFill>
            <a:ln w="9525">
              <a:solidFill>
                <a:schemeClr val="tx1"/>
              </a:solidFill>
              <a:miter lim="800000"/>
              <a:headEnd/>
              <a:tailEnd/>
            </a:ln>
          </p:spPr>
          <p:txBody>
            <a:bodyPr wrap="none" anchor="ctr"/>
            <a:lstStyle/>
            <a:p>
              <a:endParaRPr lang="en-US" dirty="0"/>
            </a:p>
          </p:txBody>
        </p:sp>
        <p:sp>
          <p:nvSpPr>
            <p:cNvPr id="39014" name="Rectangle 89"/>
            <p:cNvSpPr>
              <a:spLocks noChangeArrowheads="1"/>
            </p:cNvSpPr>
            <p:nvPr/>
          </p:nvSpPr>
          <p:spPr bwMode="auto">
            <a:xfrm>
              <a:off x="3360" y="3648"/>
              <a:ext cx="144" cy="144"/>
            </a:xfrm>
            <a:prstGeom prst="rect">
              <a:avLst/>
            </a:prstGeom>
            <a:solidFill>
              <a:srgbClr val="0000FF"/>
            </a:solidFill>
            <a:ln w="9525">
              <a:solidFill>
                <a:schemeClr val="tx1"/>
              </a:solidFill>
              <a:miter lim="800000"/>
              <a:headEnd/>
              <a:tailEnd/>
            </a:ln>
          </p:spPr>
          <p:txBody>
            <a:bodyPr wrap="none" anchor="ctr"/>
            <a:lstStyle/>
            <a:p>
              <a:endParaRPr lang="en-US" dirty="0"/>
            </a:p>
          </p:txBody>
        </p:sp>
      </p:grpSp>
      <p:grpSp>
        <p:nvGrpSpPr>
          <p:cNvPr id="38924" name="Group 144"/>
          <p:cNvGrpSpPr>
            <a:grpSpLocks/>
          </p:cNvGrpSpPr>
          <p:nvPr/>
        </p:nvGrpSpPr>
        <p:grpSpPr bwMode="auto">
          <a:xfrm>
            <a:off x="4724400" y="3486150"/>
            <a:ext cx="1143000" cy="1143000"/>
            <a:chOff x="3840" y="3072"/>
            <a:chExt cx="720" cy="720"/>
          </a:xfrm>
        </p:grpSpPr>
        <p:sp>
          <p:nvSpPr>
            <p:cNvPr id="38965" name="Rectangle 90"/>
            <p:cNvSpPr>
              <a:spLocks noChangeArrowheads="1"/>
            </p:cNvSpPr>
            <p:nvPr/>
          </p:nvSpPr>
          <p:spPr bwMode="auto">
            <a:xfrm>
              <a:off x="3840" y="3072"/>
              <a:ext cx="144" cy="144"/>
            </a:xfrm>
            <a:prstGeom prst="rect">
              <a:avLst/>
            </a:prstGeom>
            <a:solidFill>
              <a:srgbClr val="007000"/>
            </a:solidFill>
            <a:ln w="9525">
              <a:solidFill>
                <a:schemeClr val="tx1"/>
              </a:solidFill>
              <a:miter lim="800000"/>
              <a:headEnd/>
              <a:tailEnd/>
            </a:ln>
          </p:spPr>
          <p:txBody>
            <a:bodyPr wrap="none" anchor="ctr"/>
            <a:lstStyle/>
            <a:p>
              <a:endParaRPr lang="en-US" dirty="0"/>
            </a:p>
          </p:txBody>
        </p:sp>
        <p:sp>
          <p:nvSpPr>
            <p:cNvPr id="38966" name="Rectangle 91"/>
            <p:cNvSpPr>
              <a:spLocks noChangeArrowheads="1"/>
            </p:cNvSpPr>
            <p:nvPr/>
          </p:nvSpPr>
          <p:spPr bwMode="auto">
            <a:xfrm>
              <a:off x="3984" y="3072"/>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67" name="Rectangle 92"/>
            <p:cNvSpPr>
              <a:spLocks noChangeArrowheads="1"/>
            </p:cNvSpPr>
            <p:nvPr/>
          </p:nvSpPr>
          <p:spPr bwMode="auto">
            <a:xfrm>
              <a:off x="4128" y="3072"/>
              <a:ext cx="144" cy="144"/>
            </a:xfrm>
            <a:prstGeom prst="rect">
              <a:avLst/>
            </a:prstGeom>
            <a:solidFill>
              <a:srgbClr val="66FF66"/>
            </a:solidFill>
            <a:ln w="9525">
              <a:solidFill>
                <a:schemeClr val="tx1"/>
              </a:solidFill>
              <a:miter lim="800000"/>
              <a:headEnd/>
              <a:tailEnd/>
            </a:ln>
          </p:spPr>
          <p:txBody>
            <a:bodyPr wrap="none" anchor="ctr"/>
            <a:lstStyle/>
            <a:p>
              <a:endParaRPr lang="en-US" dirty="0"/>
            </a:p>
          </p:txBody>
        </p:sp>
        <p:sp>
          <p:nvSpPr>
            <p:cNvPr id="38968" name="Rectangle 93"/>
            <p:cNvSpPr>
              <a:spLocks noChangeArrowheads="1"/>
            </p:cNvSpPr>
            <p:nvPr/>
          </p:nvSpPr>
          <p:spPr bwMode="auto">
            <a:xfrm>
              <a:off x="4272" y="3072"/>
              <a:ext cx="144" cy="144"/>
            </a:xfrm>
            <a:prstGeom prst="rect">
              <a:avLst/>
            </a:prstGeom>
            <a:solidFill>
              <a:srgbClr val="99FF99"/>
            </a:solidFill>
            <a:ln w="9525">
              <a:solidFill>
                <a:schemeClr val="tx1"/>
              </a:solidFill>
              <a:miter lim="800000"/>
              <a:headEnd/>
              <a:tailEnd/>
            </a:ln>
          </p:spPr>
          <p:txBody>
            <a:bodyPr wrap="none" anchor="ctr"/>
            <a:lstStyle/>
            <a:p>
              <a:endParaRPr lang="en-US" dirty="0"/>
            </a:p>
          </p:txBody>
        </p:sp>
        <p:sp>
          <p:nvSpPr>
            <p:cNvPr id="38969" name="Rectangle 94"/>
            <p:cNvSpPr>
              <a:spLocks noChangeArrowheads="1"/>
            </p:cNvSpPr>
            <p:nvPr/>
          </p:nvSpPr>
          <p:spPr bwMode="auto">
            <a:xfrm>
              <a:off x="4416" y="3072"/>
              <a:ext cx="144" cy="144"/>
            </a:xfrm>
            <a:prstGeom prst="rect">
              <a:avLst/>
            </a:prstGeom>
            <a:solidFill>
              <a:srgbClr val="99FF99"/>
            </a:solidFill>
            <a:ln w="9525">
              <a:solidFill>
                <a:schemeClr val="tx1"/>
              </a:solidFill>
              <a:miter lim="800000"/>
              <a:headEnd/>
              <a:tailEnd/>
            </a:ln>
          </p:spPr>
          <p:txBody>
            <a:bodyPr wrap="none" anchor="ctr"/>
            <a:lstStyle/>
            <a:p>
              <a:endParaRPr lang="en-US" dirty="0"/>
            </a:p>
          </p:txBody>
        </p:sp>
        <p:sp>
          <p:nvSpPr>
            <p:cNvPr id="38970" name="Rectangle 95"/>
            <p:cNvSpPr>
              <a:spLocks noChangeArrowheads="1"/>
            </p:cNvSpPr>
            <p:nvPr/>
          </p:nvSpPr>
          <p:spPr bwMode="auto">
            <a:xfrm>
              <a:off x="3840" y="3216"/>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71" name="Rectangle 96"/>
            <p:cNvSpPr>
              <a:spLocks noChangeArrowheads="1"/>
            </p:cNvSpPr>
            <p:nvPr/>
          </p:nvSpPr>
          <p:spPr bwMode="auto">
            <a:xfrm>
              <a:off x="3984" y="3216"/>
              <a:ext cx="144" cy="144"/>
            </a:xfrm>
            <a:prstGeom prst="rect">
              <a:avLst/>
            </a:prstGeom>
            <a:solidFill>
              <a:srgbClr val="007000"/>
            </a:solidFill>
            <a:ln w="9525">
              <a:solidFill>
                <a:schemeClr val="tx1"/>
              </a:solidFill>
              <a:miter lim="800000"/>
              <a:headEnd/>
              <a:tailEnd/>
            </a:ln>
          </p:spPr>
          <p:txBody>
            <a:bodyPr wrap="none" anchor="ctr"/>
            <a:lstStyle/>
            <a:p>
              <a:endParaRPr lang="en-US" dirty="0"/>
            </a:p>
          </p:txBody>
        </p:sp>
        <p:sp>
          <p:nvSpPr>
            <p:cNvPr id="38972" name="Rectangle 97"/>
            <p:cNvSpPr>
              <a:spLocks noChangeArrowheads="1"/>
            </p:cNvSpPr>
            <p:nvPr/>
          </p:nvSpPr>
          <p:spPr bwMode="auto">
            <a:xfrm>
              <a:off x="4128" y="3216"/>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73" name="Rectangle 98"/>
            <p:cNvSpPr>
              <a:spLocks noChangeArrowheads="1"/>
            </p:cNvSpPr>
            <p:nvPr/>
          </p:nvSpPr>
          <p:spPr bwMode="auto">
            <a:xfrm>
              <a:off x="4272" y="3216"/>
              <a:ext cx="144" cy="144"/>
            </a:xfrm>
            <a:prstGeom prst="rect">
              <a:avLst/>
            </a:prstGeom>
            <a:solidFill>
              <a:srgbClr val="66FF66"/>
            </a:solidFill>
            <a:ln w="9525">
              <a:solidFill>
                <a:schemeClr val="tx1"/>
              </a:solidFill>
              <a:miter lim="800000"/>
              <a:headEnd/>
              <a:tailEnd/>
            </a:ln>
          </p:spPr>
          <p:txBody>
            <a:bodyPr wrap="none" anchor="ctr"/>
            <a:lstStyle/>
            <a:p>
              <a:endParaRPr lang="en-US" dirty="0"/>
            </a:p>
          </p:txBody>
        </p:sp>
        <p:sp>
          <p:nvSpPr>
            <p:cNvPr id="38974" name="Rectangle 99"/>
            <p:cNvSpPr>
              <a:spLocks noChangeArrowheads="1"/>
            </p:cNvSpPr>
            <p:nvPr/>
          </p:nvSpPr>
          <p:spPr bwMode="auto">
            <a:xfrm>
              <a:off x="4416" y="3216"/>
              <a:ext cx="144" cy="144"/>
            </a:xfrm>
            <a:prstGeom prst="rect">
              <a:avLst/>
            </a:prstGeom>
            <a:solidFill>
              <a:srgbClr val="99FF99"/>
            </a:solidFill>
            <a:ln w="9525">
              <a:solidFill>
                <a:schemeClr val="tx1"/>
              </a:solidFill>
              <a:miter lim="800000"/>
              <a:headEnd/>
              <a:tailEnd/>
            </a:ln>
          </p:spPr>
          <p:txBody>
            <a:bodyPr wrap="none" anchor="ctr"/>
            <a:lstStyle/>
            <a:p>
              <a:endParaRPr lang="en-US" dirty="0"/>
            </a:p>
          </p:txBody>
        </p:sp>
        <p:sp>
          <p:nvSpPr>
            <p:cNvPr id="38975" name="Rectangle 100"/>
            <p:cNvSpPr>
              <a:spLocks noChangeArrowheads="1"/>
            </p:cNvSpPr>
            <p:nvPr/>
          </p:nvSpPr>
          <p:spPr bwMode="auto">
            <a:xfrm>
              <a:off x="3840" y="3360"/>
              <a:ext cx="144" cy="144"/>
            </a:xfrm>
            <a:prstGeom prst="rect">
              <a:avLst/>
            </a:prstGeom>
            <a:solidFill>
              <a:srgbClr val="66FF66"/>
            </a:solidFill>
            <a:ln w="9525">
              <a:solidFill>
                <a:schemeClr val="tx1"/>
              </a:solidFill>
              <a:miter lim="800000"/>
              <a:headEnd/>
              <a:tailEnd/>
            </a:ln>
          </p:spPr>
          <p:txBody>
            <a:bodyPr wrap="none" anchor="ctr"/>
            <a:lstStyle/>
            <a:p>
              <a:endParaRPr lang="en-US" dirty="0"/>
            </a:p>
          </p:txBody>
        </p:sp>
        <p:sp>
          <p:nvSpPr>
            <p:cNvPr id="38976" name="Rectangle 101"/>
            <p:cNvSpPr>
              <a:spLocks noChangeArrowheads="1"/>
            </p:cNvSpPr>
            <p:nvPr/>
          </p:nvSpPr>
          <p:spPr bwMode="auto">
            <a:xfrm>
              <a:off x="3984" y="3360"/>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77" name="Rectangle 102"/>
            <p:cNvSpPr>
              <a:spLocks noChangeArrowheads="1"/>
            </p:cNvSpPr>
            <p:nvPr/>
          </p:nvSpPr>
          <p:spPr bwMode="auto">
            <a:xfrm>
              <a:off x="4128" y="3360"/>
              <a:ext cx="144" cy="144"/>
            </a:xfrm>
            <a:prstGeom prst="rect">
              <a:avLst/>
            </a:prstGeom>
            <a:solidFill>
              <a:srgbClr val="007000"/>
            </a:solidFill>
            <a:ln w="9525">
              <a:solidFill>
                <a:schemeClr val="tx1"/>
              </a:solidFill>
              <a:miter lim="800000"/>
              <a:headEnd/>
              <a:tailEnd/>
            </a:ln>
          </p:spPr>
          <p:txBody>
            <a:bodyPr wrap="none" anchor="ctr"/>
            <a:lstStyle/>
            <a:p>
              <a:endParaRPr lang="en-US" dirty="0"/>
            </a:p>
          </p:txBody>
        </p:sp>
        <p:sp>
          <p:nvSpPr>
            <p:cNvPr id="38978" name="Rectangle 103"/>
            <p:cNvSpPr>
              <a:spLocks noChangeArrowheads="1"/>
            </p:cNvSpPr>
            <p:nvPr/>
          </p:nvSpPr>
          <p:spPr bwMode="auto">
            <a:xfrm>
              <a:off x="4272" y="3360"/>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79" name="Rectangle 104"/>
            <p:cNvSpPr>
              <a:spLocks noChangeArrowheads="1"/>
            </p:cNvSpPr>
            <p:nvPr/>
          </p:nvSpPr>
          <p:spPr bwMode="auto">
            <a:xfrm>
              <a:off x="4416" y="3360"/>
              <a:ext cx="144" cy="144"/>
            </a:xfrm>
            <a:prstGeom prst="rect">
              <a:avLst/>
            </a:prstGeom>
            <a:solidFill>
              <a:srgbClr val="66FF66"/>
            </a:solidFill>
            <a:ln w="9525">
              <a:solidFill>
                <a:schemeClr val="tx1"/>
              </a:solidFill>
              <a:miter lim="800000"/>
              <a:headEnd/>
              <a:tailEnd/>
            </a:ln>
          </p:spPr>
          <p:txBody>
            <a:bodyPr wrap="none" anchor="ctr"/>
            <a:lstStyle/>
            <a:p>
              <a:endParaRPr lang="en-US" dirty="0"/>
            </a:p>
          </p:txBody>
        </p:sp>
        <p:sp>
          <p:nvSpPr>
            <p:cNvPr id="38980" name="Rectangle 105"/>
            <p:cNvSpPr>
              <a:spLocks noChangeArrowheads="1"/>
            </p:cNvSpPr>
            <p:nvPr/>
          </p:nvSpPr>
          <p:spPr bwMode="auto">
            <a:xfrm>
              <a:off x="3840" y="3504"/>
              <a:ext cx="144" cy="144"/>
            </a:xfrm>
            <a:prstGeom prst="rect">
              <a:avLst/>
            </a:prstGeom>
            <a:solidFill>
              <a:srgbClr val="99FF99"/>
            </a:solidFill>
            <a:ln w="9525">
              <a:solidFill>
                <a:schemeClr val="tx1"/>
              </a:solidFill>
              <a:miter lim="800000"/>
              <a:headEnd/>
              <a:tailEnd/>
            </a:ln>
          </p:spPr>
          <p:txBody>
            <a:bodyPr wrap="none" anchor="ctr"/>
            <a:lstStyle/>
            <a:p>
              <a:endParaRPr lang="en-US" dirty="0"/>
            </a:p>
          </p:txBody>
        </p:sp>
        <p:sp>
          <p:nvSpPr>
            <p:cNvPr id="38981" name="Rectangle 106"/>
            <p:cNvSpPr>
              <a:spLocks noChangeArrowheads="1"/>
            </p:cNvSpPr>
            <p:nvPr/>
          </p:nvSpPr>
          <p:spPr bwMode="auto">
            <a:xfrm>
              <a:off x="3984" y="3504"/>
              <a:ext cx="144" cy="144"/>
            </a:xfrm>
            <a:prstGeom prst="rect">
              <a:avLst/>
            </a:prstGeom>
            <a:solidFill>
              <a:srgbClr val="66FF66"/>
            </a:solidFill>
            <a:ln w="9525">
              <a:solidFill>
                <a:schemeClr val="tx1"/>
              </a:solidFill>
              <a:miter lim="800000"/>
              <a:headEnd/>
              <a:tailEnd/>
            </a:ln>
          </p:spPr>
          <p:txBody>
            <a:bodyPr wrap="none" anchor="ctr"/>
            <a:lstStyle/>
            <a:p>
              <a:endParaRPr lang="en-US" dirty="0"/>
            </a:p>
          </p:txBody>
        </p:sp>
        <p:sp>
          <p:nvSpPr>
            <p:cNvPr id="38982" name="Rectangle 107"/>
            <p:cNvSpPr>
              <a:spLocks noChangeArrowheads="1"/>
            </p:cNvSpPr>
            <p:nvPr/>
          </p:nvSpPr>
          <p:spPr bwMode="auto">
            <a:xfrm>
              <a:off x="4128" y="3504"/>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83" name="Rectangle 108"/>
            <p:cNvSpPr>
              <a:spLocks noChangeArrowheads="1"/>
            </p:cNvSpPr>
            <p:nvPr/>
          </p:nvSpPr>
          <p:spPr bwMode="auto">
            <a:xfrm>
              <a:off x="4272" y="3504"/>
              <a:ext cx="144" cy="144"/>
            </a:xfrm>
            <a:prstGeom prst="rect">
              <a:avLst/>
            </a:prstGeom>
            <a:solidFill>
              <a:srgbClr val="007000"/>
            </a:solidFill>
            <a:ln w="9525">
              <a:solidFill>
                <a:schemeClr val="tx1"/>
              </a:solidFill>
              <a:miter lim="800000"/>
              <a:headEnd/>
              <a:tailEnd/>
            </a:ln>
          </p:spPr>
          <p:txBody>
            <a:bodyPr wrap="none" anchor="ctr"/>
            <a:lstStyle/>
            <a:p>
              <a:endParaRPr lang="en-US" dirty="0"/>
            </a:p>
          </p:txBody>
        </p:sp>
        <p:sp>
          <p:nvSpPr>
            <p:cNvPr id="38984" name="Rectangle 109"/>
            <p:cNvSpPr>
              <a:spLocks noChangeArrowheads="1"/>
            </p:cNvSpPr>
            <p:nvPr/>
          </p:nvSpPr>
          <p:spPr bwMode="auto">
            <a:xfrm>
              <a:off x="4416" y="3504"/>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85" name="Rectangle 110"/>
            <p:cNvSpPr>
              <a:spLocks noChangeArrowheads="1"/>
            </p:cNvSpPr>
            <p:nvPr/>
          </p:nvSpPr>
          <p:spPr bwMode="auto">
            <a:xfrm>
              <a:off x="3840" y="3648"/>
              <a:ext cx="144" cy="144"/>
            </a:xfrm>
            <a:prstGeom prst="rect">
              <a:avLst/>
            </a:prstGeom>
            <a:solidFill>
              <a:srgbClr val="99FF99"/>
            </a:solidFill>
            <a:ln w="9525">
              <a:solidFill>
                <a:schemeClr val="tx1"/>
              </a:solidFill>
              <a:miter lim="800000"/>
              <a:headEnd/>
              <a:tailEnd/>
            </a:ln>
          </p:spPr>
          <p:txBody>
            <a:bodyPr wrap="none" anchor="ctr"/>
            <a:lstStyle/>
            <a:p>
              <a:endParaRPr lang="en-US" dirty="0"/>
            </a:p>
          </p:txBody>
        </p:sp>
        <p:sp>
          <p:nvSpPr>
            <p:cNvPr id="38986" name="Rectangle 111"/>
            <p:cNvSpPr>
              <a:spLocks noChangeArrowheads="1"/>
            </p:cNvSpPr>
            <p:nvPr/>
          </p:nvSpPr>
          <p:spPr bwMode="auto">
            <a:xfrm>
              <a:off x="3984" y="3648"/>
              <a:ext cx="144" cy="144"/>
            </a:xfrm>
            <a:prstGeom prst="rect">
              <a:avLst/>
            </a:prstGeom>
            <a:solidFill>
              <a:srgbClr val="99FF99"/>
            </a:solidFill>
            <a:ln w="9525">
              <a:solidFill>
                <a:schemeClr val="tx1"/>
              </a:solidFill>
              <a:miter lim="800000"/>
              <a:headEnd/>
              <a:tailEnd/>
            </a:ln>
          </p:spPr>
          <p:txBody>
            <a:bodyPr wrap="none" anchor="ctr"/>
            <a:lstStyle/>
            <a:p>
              <a:endParaRPr lang="en-US" dirty="0"/>
            </a:p>
          </p:txBody>
        </p:sp>
        <p:sp>
          <p:nvSpPr>
            <p:cNvPr id="38987" name="Rectangle 112"/>
            <p:cNvSpPr>
              <a:spLocks noChangeArrowheads="1"/>
            </p:cNvSpPr>
            <p:nvPr/>
          </p:nvSpPr>
          <p:spPr bwMode="auto">
            <a:xfrm>
              <a:off x="4128" y="3648"/>
              <a:ext cx="144" cy="144"/>
            </a:xfrm>
            <a:prstGeom prst="rect">
              <a:avLst/>
            </a:prstGeom>
            <a:solidFill>
              <a:srgbClr val="66FF66"/>
            </a:solidFill>
            <a:ln w="9525">
              <a:solidFill>
                <a:schemeClr val="tx1"/>
              </a:solidFill>
              <a:miter lim="800000"/>
              <a:headEnd/>
              <a:tailEnd/>
            </a:ln>
          </p:spPr>
          <p:txBody>
            <a:bodyPr wrap="none" anchor="ctr"/>
            <a:lstStyle/>
            <a:p>
              <a:endParaRPr lang="en-US" dirty="0"/>
            </a:p>
          </p:txBody>
        </p:sp>
        <p:sp>
          <p:nvSpPr>
            <p:cNvPr id="38988" name="Rectangle 113"/>
            <p:cNvSpPr>
              <a:spLocks noChangeArrowheads="1"/>
            </p:cNvSpPr>
            <p:nvPr/>
          </p:nvSpPr>
          <p:spPr bwMode="auto">
            <a:xfrm>
              <a:off x="4272" y="3648"/>
              <a:ext cx="144" cy="144"/>
            </a:xfrm>
            <a:prstGeom prst="rect">
              <a:avLst/>
            </a:prstGeom>
            <a:solidFill>
              <a:srgbClr val="33CC33"/>
            </a:solidFill>
            <a:ln w="9525">
              <a:solidFill>
                <a:schemeClr val="tx1"/>
              </a:solidFill>
              <a:miter lim="800000"/>
              <a:headEnd/>
              <a:tailEnd/>
            </a:ln>
          </p:spPr>
          <p:txBody>
            <a:bodyPr wrap="none" anchor="ctr"/>
            <a:lstStyle/>
            <a:p>
              <a:endParaRPr lang="en-US" dirty="0"/>
            </a:p>
          </p:txBody>
        </p:sp>
        <p:sp>
          <p:nvSpPr>
            <p:cNvPr id="38989" name="Rectangle 114"/>
            <p:cNvSpPr>
              <a:spLocks noChangeArrowheads="1"/>
            </p:cNvSpPr>
            <p:nvPr/>
          </p:nvSpPr>
          <p:spPr bwMode="auto">
            <a:xfrm>
              <a:off x="4416" y="3648"/>
              <a:ext cx="144" cy="144"/>
            </a:xfrm>
            <a:prstGeom prst="rect">
              <a:avLst/>
            </a:prstGeom>
            <a:solidFill>
              <a:srgbClr val="007000"/>
            </a:solidFill>
            <a:ln w="9525">
              <a:solidFill>
                <a:schemeClr val="tx1"/>
              </a:solidFill>
              <a:miter lim="800000"/>
              <a:headEnd/>
              <a:tailEnd/>
            </a:ln>
          </p:spPr>
          <p:txBody>
            <a:bodyPr wrap="none" anchor="ctr"/>
            <a:lstStyle/>
            <a:p>
              <a:endParaRPr lang="en-US" dirty="0"/>
            </a:p>
          </p:txBody>
        </p:sp>
      </p:grpSp>
      <p:grpSp>
        <p:nvGrpSpPr>
          <p:cNvPr id="38925" name="Group 145"/>
          <p:cNvGrpSpPr>
            <a:grpSpLocks/>
          </p:cNvGrpSpPr>
          <p:nvPr/>
        </p:nvGrpSpPr>
        <p:grpSpPr bwMode="auto">
          <a:xfrm>
            <a:off x="4724400" y="5143500"/>
            <a:ext cx="1143000" cy="1143000"/>
            <a:chOff x="4848" y="3072"/>
            <a:chExt cx="720" cy="720"/>
          </a:xfrm>
        </p:grpSpPr>
        <p:sp>
          <p:nvSpPr>
            <p:cNvPr id="38940" name="Rectangle 115"/>
            <p:cNvSpPr>
              <a:spLocks noChangeArrowheads="1"/>
            </p:cNvSpPr>
            <p:nvPr/>
          </p:nvSpPr>
          <p:spPr bwMode="auto">
            <a:xfrm>
              <a:off x="4848" y="3072"/>
              <a:ext cx="144" cy="144"/>
            </a:xfrm>
            <a:prstGeom prst="rect">
              <a:avLst/>
            </a:prstGeom>
            <a:solidFill>
              <a:srgbClr val="FF0000"/>
            </a:solidFill>
            <a:ln w="9525">
              <a:solidFill>
                <a:schemeClr val="tx1"/>
              </a:solidFill>
              <a:miter lim="800000"/>
              <a:headEnd/>
              <a:tailEnd/>
            </a:ln>
          </p:spPr>
          <p:txBody>
            <a:bodyPr wrap="none" anchor="ctr"/>
            <a:lstStyle/>
            <a:p>
              <a:endParaRPr lang="en-US" dirty="0"/>
            </a:p>
          </p:txBody>
        </p:sp>
        <p:sp>
          <p:nvSpPr>
            <p:cNvPr id="38941" name="Rectangle 116"/>
            <p:cNvSpPr>
              <a:spLocks noChangeArrowheads="1"/>
            </p:cNvSpPr>
            <p:nvPr/>
          </p:nvSpPr>
          <p:spPr bwMode="auto">
            <a:xfrm>
              <a:off x="4992" y="3072"/>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42" name="Rectangle 117"/>
            <p:cNvSpPr>
              <a:spLocks noChangeArrowheads="1"/>
            </p:cNvSpPr>
            <p:nvPr/>
          </p:nvSpPr>
          <p:spPr bwMode="auto">
            <a:xfrm>
              <a:off x="5136" y="3072"/>
              <a:ext cx="144" cy="144"/>
            </a:xfrm>
            <a:prstGeom prst="rect">
              <a:avLst/>
            </a:prstGeom>
            <a:solidFill>
              <a:srgbClr val="FF5050"/>
            </a:solidFill>
            <a:ln w="9525">
              <a:solidFill>
                <a:schemeClr val="tx1"/>
              </a:solidFill>
              <a:miter lim="800000"/>
              <a:headEnd/>
              <a:tailEnd/>
            </a:ln>
          </p:spPr>
          <p:txBody>
            <a:bodyPr wrap="none" anchor="ctr"/>
            <a:lstStyle/>
            <a:p>
              <a:endParaRPr lang="en-US" dirty="0"/>
            </a:p>
          </p:txBody>
        </p:sp>
        <p:sp>
          <p:nvSpPr>
            <p:cNvPr id="38943" name="Rectangle 118"/>
            <p:cNvSpPr>
              <a:spLocks noChangeArrowheads="1"/>
            </p:cNvSpPr>
            <p:nvPr/>
          </p:nvSpPr>
          <p:spPr bwMode="auto">
            <a:xfrm>
              <a:off x="5280" y="3072"/>
              <a:ext cx="144" cy="144"/>
            </a:xfrm>
            <a:prstGeom prst="rect">
              <a:avLst/>
            </a:prstGeom>
            <a:solidFill>
              <a:srgbClr val="FFCC99"/>
            </a:solidFill>
            <a:ln w="9525">
              <a:solidFill>
                <a:schemeClr val="tx1"/>
              </a:solidFill>
              <a:miter lim="800000"/>
              <a:headEnd/>
              <a:tailEnd/>
            </a:ln>
          </p:spPr>
          <p:txBody>
            <a:bodyPr wrap="none" anchor="ctr"/>
            <a:lstStyle/>
            <a:p>
              <a:endParaRPr lang="en-US" dirty="0"/>
            </a:p>
          </p:txBody>
        </p:sp>
        <p:sp>
          <p:nvSpPr>
            <p:cNvPr id="38944" name="Rectangle 119"/>
            <p:cNvSpPr>
              <a:spLocks noChangeArrowheads="1"/>
            </p:cNvSpPr>
            <p:nvPr/>
          </p:nvSpPr>
          <p:spPr bwMode="auto">
            <a:xfrm>
              <a:off x="5424" y="3072"/>
              <a:ext cx="144" cy="144"/>
            </a:xfrm>
            <a:prstGeom prst="rect">
              <a:avLst/>
            </a:prstGeom>
            <a:solidFill>
              <a:srgbClr val="FFCC99"/>
            </a:solidFill>
            <a:ln w="9525">
              <a:solidFill>
                <a:schemeClr val="tx1"/>
              </a:solidFill>
              <a:miter lim="800000"/>
              <a:headEnd/>
              <a:tailEnd/>
            </a:ln>
          </p:spPr>
          <p:txBody>
            <a:bodyPr wrap="none" anchor="ctr"/>
            <a:lstStyle/>
            <a:p>
              <a:endParaRPr lang="en-US" dirty="0"/>
            </a:p>
          </p:txBody>
        </p:sp>
        <p:sp>
          <p:nvSpPr>
            <p:cNvPr id="38945" name="Rectangle 120"/>
            <p:cNvSpPr>
              <a:spLocks noChangeArrowheads="1"/>
            </p:cNvSpPr>
            <p:nvPr/>
          </p:nvSpPr>
          <p:spPr bwMode="auto">
            <a:xfrm>
              <a:off x="4848" y="3216"/>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46" name="Rectangle 121"/>
            <p:cNvSpPr>
              <a:spLocks noChangeArrowheads="1"/>
            </p:cNvSpPr>
            <p:nvPr/>
          </p:nvSpPr>
          <p:spPr bwMode="auto">
            <a:xfrm>
              <a:off x="4992" y="3216"/>
              <a:ext cx="144" cy="144"/>
            </a:xfrm>
            <a:prstGeom prst="rect">
              <a:avLst/>
            </a:prstGeom>
            <a:solidFill>
              <a:srgbClr val="FF0000"/>
            </a:solidFill>
            <a:ln w="9525">
              <a:solidFill>
                <a:schemeClr val="tx1"/>
              </a:solidFill>
              <a:miter lim="800000"/>
              <a:headEnd/>
              <a:tailEnd/>
            </a:ln>
          </p:spPr>
          <p:txBody>
            <a:bodyPr wrap="none" anchor="ctr"/>
            <a:lstStyle/>
            <a:p>
              <a:endParaRPr lang="en-US" dirty="0"/>
            </a:p>
          </p:txBody>
        </p:sp>
        <p:sp>
          <p:nvSpPr>
            <p:cNvPr id="38947" name="Rectangle 122"/>
            <p:cNvSpPr>
              <a:spLocks noChangeArrowheads="1"/>
            </p:cNvSpPr>
            <p:nvPr/>
          </p:nvSpPr>
          <p:spPr bwMode="auto">
            <a:xfrm>
              <a:off x="5136" y="3216"/>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48" name="Rectangle 123"/>
            <p:cNvSpPr>
              <a:spLocks noChangeArrowheads="1"/>
            </p:cNvSpPr>
            <p:nvPr/>
          </p:nvSpPr>
          <p:spPr bwMode="auto">
            <a:xfrm>
              <a:off x="5280" y="3216"/>
              <a:ext cx="144" cy="144"/>
            </a:xfrm>
            <a:prstGeom prst="rect">
              <a:avLst/>
            </a:prstGeom>
            <a:solidFill>
              <a:srgbClr val="FF5050"/>
            </a:solidFill>
            <a:ln w="9525">
              <a:solidFill>
                <a:schemeClr val="tx1"/>
              </a:solidFill>
              <a:miter lim="800000"/>
              <a:headEnd/>
              <a:tailEnd/>
            </a:ln>
          </p:spPr>
          <p:txBody>
            <a:bodyPr wrap="none" anchor="ctr"/>
            <a:lstStyle/>
            <a:p>
              <a:endParaRPr lang="en-US" dirty="0"/>
            </a:p>
          </p:txBody>
        </p:sp>
        <p:sp>
          <p:nvSpPr>
            <p:cNvPr id="38949" name="Rectangle 124"/>
            <p:cNvSpPr>
              <a:spLocks noChangeArrowheads="1"/>
            </p:cNvSpPr>
            <p:nvPr/>
          </p:nvSpPr>
          <p:spPr bwMode="auto">
            <a:xfrm>
              <a:off x="5424" y="3216"/>
              <a:ext cx="144" cy="144"/>
            </a:xfrm>
            <a:prstGeom prst="rect">
              <a:avLst/>
            </a:prstGeom>
            <a:solidFill>
              <a:srgbClr val="FFCC99"/>
            </a:solidFill>
            <a:ln w="9525">
              <a:solidFill>
                <a:schemeClr val="tx1"/>
              </a:solidFill>
              <a:miter lim="800000"/>
              <a:headEnd/>
              <a:tailEnd/>
            </a:ln>
          </p:spPr>
          <p:txBody>
            <a:bodyPr wrap="none" anchor="ctr"/>
            <a:lstStyle/>
            <a:p>
              <a:endParaRPr lang="en-US" dirty="0"/>
            </a:p>
          </p:txBody>
        </p:sp>
        <p:sp>
          <p:nvSpPr>
            <p:cNvPr id="38950" name="Rectangle 125"/>
            <p:cNvSpPr>
              <a:spLocks noChangeArrowheads="1"/>
            </p:cNvSpPr>
            <p:nvPr/>
          </p:nvSpPr>
          <p:spPr bwMode="auto">
            <a:xfrm>
              <a:off x="4848" y="3360"/>
              <a:ext cx="144" cy="144"/>
            </a:xfrm>
            <a:prstGeom prst="rect">
              <a:avLst/>
            </a:prstGeom>
            <a:solidFill>
              <a:srgbClr val="FF5050"/>
            </a:solidFill>
            <a:ln w="9525">
              <a:solidFill>
                <a:schemeClr val="tx1"/>
              </a:solidFill>
              <a:miter lim="800000"/>
              <a:headEnd/>
              <a:tailEnd/>
            </a:ln>
          </p:spPr>
          <p:txBody>
            <a:bodyPr wrap="none" anchor="ctr"/>
            <a:lstStyle/>
            <a:p>
              <a:endParaRPr lang="en-US" dirty="0"/>
            </a:p>
          </p:txBody>
        </p:sp>
        <p:sp>
          <p:nvSpPr>
            <p:cNvPr id="38951" name="Rectangle 126"/>
            <p:cNvSpPr>
              <a:spLocks noChangeArrowheads="1"/>
            </p:cNvSpPr>
            <p:nvPr/>
          </p:nvSpPr>
          <p:spPr bwMode="auto">
            <a:xfrm>
              <a:off x="4992" y="3360"/>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52" name="Rectangle 127"/>
            <p:cNvSpPr>
              <a:spLocks noChangeArrowheads="1"/>
            </p:cNvSpPr>
            <p:nvPr/>
          </p:nvSpPr>
          <p:spPr bwMode="auto">
            <a:xfrm>
              <a:off x="5136" y="3360"/>
              <a:ext cx="144" cy="144"/>
            </a:xfrm>
            <a:prstGeom prst="rect">
              <a:avLst/>
            </a:prstGeom>
            <a:solidFill>
              <a:srgbClr val="FF0000"/>
            </a:solidFill>
            <a:ln w="9525">
              <a:solidFill>
                <a:schemeClr val="tx1"/>
              </a:solidFill>
              <a:miter lim="800000"/>
              <a:headEnd/>
              <a:tailEnd/>
            </a:ln>
          </p:spPr>
          <p:txBody>
            <a:bodyPr wrap="none" anchor="ctr"/>
            <a:lstStyle/>
            <a:p>
              <a:endParaRPr lang="en-US" dirty="0"/>
            </a:p>
          </p:txBody>
        </p:sp>
        <p:sp>
          <p:nvSpPr>
            <p:cNvPr id="38953" name="Rectangle 128"/>
            <p:cNvSpPr>
              <a:spLocks noChangeArrowheads="1"/>
            </p:cNvSpPr>
            <p:nvPr/>
          </p:nvSpPr>
          <p:spPr bwMode="auto">
            <a:xfrm>
              <a:off x="5280" y="3360"/>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54" name="Rectangle 129"/>
            <p:cNvSpPr>
              <a:spLocks noChangeArrowheads="1"/>
            </p:cNvSpPr>
            <p:nvPr/>
          </p:nvSpPr>
          <p:spPr bwMode="auto">
            <a:xfrm>
              <a:off x="5424" y="3360"/>
              <a:ext cx="144" cy="144"/>
            </a:xfrm>
            <a:prstGeom prst="rect">
              <a:avLst/>
            </a:prstGeom>
            <a:solidFill>
              <a:srgbClr val="FF5050"/>
            </a:solidFill>
            <a:ln w="9525">
              <a:solidFill>
                <a:schemeClr val="tx1"/>
              </a:solidFill>
              <a:miter lim="800000"/>
              <a:headEnd/>
              <a:tailEnd/>
            </a:ln>
          </p:spPr>
          <p:txBody>
            <a:bodyPr wrap="none" anchor="ctr"/>
            <a:lstStyle/>
            <a:p>
              <a:endParaRPr lang="en-US" dirty="0"/>
            </a:p>
          </p:txBody>
        </p:sp>
        <p:sp>
          <p:nvSpPr>
            <p:cNvPr id="38955" name="Rectangle 130"/>
            <p:cNvSpPr>
              <a:spLocks noChangeArrowheads="1"/>
            </p:cNvSpPr>
            <p:nvPr/>
          </p:nvSpPr>
          <p:spPr bwMode="auto">
            <a:xfrm>
              <a:off x="4848" y="3504"/>
              <a:ext cx="144" cy="144"/>
            </a:xfrm>
            <a:prstGeom prst="rect">
              <a:avLst/>
            </a:prstGeom>
            <a:solidFill>
              <a:srgbClr val="FFCC99"/>
            </a:solidFill>
            <a:ln w="9525">
              <a:solidFill>
                <a:schemeClr val="tx1"/>
              </a:solidFill>
              <a:miter lim="800000"/>
              <a:headEnd/>
              <a:tailEnd/>
            </a:ln>
          </p:spPr>
          <p:txBody>
            <a:bodyPr wrap="none" anchor="ctr"/>
            <a:lstStyle/>
            <a:p>
              <a:endParaRPr lang="en-US" dirty="0"/>
            </a:p>
          </p:txBody>
        </p:sp>
        <p:sp>
          <p:nvSpPr>
            <p:cNvPr id="38956" name="Rectangle 131"/>
            <p:cNvSpPr>
              <a:spLocks noChangeArrowheads="1"/>
            </p:cNvSpPr>
            <p:nvPr/>
          </p:nvSpPr>
          <p:spPr bwMode="auto">
            <a:xfrm>
              <a:off x="4992" y="3504"/>
              <a:ext cx="144" cy="144"/>
            </a:xfrm>
            <a:prstGeom prst="rect">
              <a:avLst/>
            </a:prstGeom>
            <a:solidFill>
              <a:srgbClr val="FF5050"/>
            </a:solidFill>
            <a:ln w="9525">
              <a:solidFill>
                <a:schemeClr val="tx1"/>
              </a:solidFill>
              <a:miter lim="800000"/>
              <a:headEnd/>
              <a:tailEnd/>
            </a:ln>
          </p:spPr>
          <p:txBody>
            <a:bodyPr wrap="none" anchor="ctr"/>
            <a:lstStyle/>
            <a:p>
              <a:endParaRPr lang="en-US" dirty="0"/>
            </a:p>
          </p:txBody>
        </p:sp>
        <p:sp>
          <p:nvSpPr>
            <p:cNvPr id="38957" name="Rectangle 132"/>
            <p:cNvSpPr>
              <a:spLocks noChangeArrowheads="1"/>
            </p:cNvSpPr>
            <p:nvPr/>
          </p:nvSpPr>
          <p:spPr bwMode="auto">
            <a:xfrm>
              <a:off x="5136" y="3504"/>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58" name="Rectangle 133"/>
            <p:cNvSpPr>
              <a:spLocks noChangeArrowheads="1"/>
            </p:cNvSpPr>
            <p:nvPr/>
          </p:nvSpPr>
          <p:spPr bwMode="auto">
            <a:xfrm>
              <a:off x="5280" y="3504"/>
              <a:ext cx="144" cy="144"/>
            </a:xfrm>
            <a:prstGeom prst="rect">
              <a:avLst/>
            </a:prstGeom>
            <a:solidFill>
              <a:srgbClr val="FF0000"/>
            </a:solidFill>
            <a:ln w="9525">
              <a:solidFill>
                <a:schemeClr val="tx1"/>
              </a:solidFill>
              <a:miter lim="800000"/>
              <a:headEnd/>
              <a:tailEnd/>
            </a:ln>
          </p:spPr>
          <p:txBody>
            <a:bodyPr wrap="none" anchor="ctr"/>
            <a:lstStyle/>
            <a:p>
              <a:endParaRPr lang="en-US" dirty="0"/>
            </a:p>
          </p:txBody>
        </p:sp>
        <p:sp>
          <p:nvSpPr>
            <p:cNvPr id="38959" name="Rectangle 134"/>
            <p:cNvSpPr>
              <a:spLocks noChangeArrowheads="1"/>
            </p:cNvSpPr>
            <p:nvPr/>
          </p:nvSpPr>
          <p:spPr bwMode="auto">
            <a:xfrm>
              <a:off x="5424" y="3504"/>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60" name="Rectangle 135"/>
            <p:cNvSpPr>
              <a:spLocks noChangeArrowheads="1"/>
            </p:cNvSpPr>
            <p:nvPr/>
          </p:nvSpPr>
          <p:spPr bwMode="auto">
            <a:xfrm>
              <a:off x="4848" y="3648"/>
              <a:ext cx="144" cy="144"/>
            </a:xfrm>
            <a:prstGeom prst="rect">
              <a:avLst/>
            </a:prstGeom>
            <a:solidFill>
              <a:srgbClr val="FFCC99"/>
            </a:solidFill>
            <a:ln w="9525">
              <a:solidFill>
                <a:schemeClr val="tx1"/>
              </a:solidFill>
              <a:miter lim="800000"/>
              <a:headEnd/>
              <a:tailEnd/>
            </a:ln>
          </p:spPr>
          <p:txBody>
            <a:bodyPr wrap="none" anchor="ctr"/>
            <a:lstStyle/>
            <a:p>
              <a:endParaRPr lang="en-US" dirty="0"/>
            </a:p>
          </p:txBody>
        </p:sp>
        <p:sp>
          <p:nvSpPr>
            <p:cNvPr id="38961" name="Rectangle 136"/>
            <p:cNvSpPr>
              <a:spLocks noChangeArrowheads="1"/>
            </p:cNvSpPr>
            <p:nvPr/>
          </p:nvSpPr>
          <p:spPr bwMode="auto">
            <a:xfrm>
              <a:off x="4992" y="3648"/>
              <a:ext cx="144" cy="144"/>
            </a:xfrm>
            <a:prstGeom prst="rect">
              <a:avLst/>
            </a:prstGeom>
            <a:solidFill>
              <a:srgbClr val="FFCC99"/>
            </a:solidFill>
            <a:ln w="9525">
              <a:solidFill>
                <a:schemeClr val="tx1"/>
              </a:solidFill>
              <a:miter lim="800000"/>
              <a:headEnd/>
              <a:tailEnd/>
            </a:ln>
          </p:spPr>
          <p:txBody>
            <a:bodyPr wrap="none" anchor="ctr"/>
            <a:lstStyle/>
            <a:p>
              <a:endParaRPr lang="en-US" dirty="0"/>
            </a:p>
          </p:txBody>
        </p:sp>
        <p:sp>
          <p:nvSpPr>
            <p:cNvPr id="38962" name="Rectangle 137"/>
            <p:cNvSpPr>
              <a:spLocks noChangeArrowheads="1"/>
            </p:cNvSpPr>
            <p:nvPr/>
          </p:nvSpPr>
          <p:spPr bwMode="auto">
            <a:xfrm>
              <a:off x="5136" y="3648"/>
              <a:ext cx="144" cy="144"/>
            </a:xfrm>
            <a:prstGeom prst="rect">
              <a:avLst/>
            </a:prstGeom>
            <a:solidFill>
              <a:srgbClr val="FF5050"/>
            </a:solidFill>
            <a:ln w="9525">
              <a:solidFill>
                <a:schemeClr val="tx1"/>
              </a:solidFill>
              <a:miter lim="800000"/>
              <a:headEnd/>
              <a:tailEnd/>
            </a:ln>
          </p:spPr>
          <p:txBody>
            <a:bodyPr wrap="none" anchor="ctr"/>
            <a:lstStyle/>
            <a:p>
              <a:endParaRPr lang="en-US" dirty="0"/>
            </a:p>
          </p:txBody>
        </p:sp>
        <p:sp>
          <p:nvSpPr>
            <p:cNvPr id="38963" name="Rectangle 138"/>
            <p:cNvSpPr>
              <a:spLocks noChangeArrowheads="1"/>
            </p:cNvSpPr>
            <p:nvPr/>
          </p:nvSpPr>
          <p:spPr bwMode="auto">
            <a:xfrm>
              <a:off x="5280" y="3648"/>
              <a:ext cx="144" cy="144"/>
            </a:xfrm>
            <a:prstGeom prst="rect">
              <a:avLst/>
            </a:prstGeom>
            <a:solidFill>
              <a:srgbClr val="FF6600"/>
            </a:solidFill>
            <a:ln w="9525">
              <a:solidFill>
                <a:schemeClr val="tx1"/>
              </a:solidFill>
              <a:miter lim="800000"/>
              <a:headEnd/>
              <a:tailEnd/>
            </a:ln>
          </p:spPr>
          <p:txBody>
            <a:bodyPr wrap="none" anchor="ctr"/>
            <a:lstStyle/>
            <a:p>
              <a:endParaRPr lang="en-US" dirty="0"/>
            </a:p>
          </p:txBody>
        </p:sp>
        <p:sp>
          <p:nvSpPr>
            <p:cNvPr id="38964" name="Rectangle 139"/>
            <p:cNvSpPr>
              <a:spLocks noChangeArrowheads="1"/>
            </p:cNvSpPr>
            <p:nvPr/>
          </p:nvSpPr>
          <p:spPr bwMode="auto">
            <a:xfrm>
              <a:off x="5424" y="3648"/>
              <a:ext cx="144" cy="144"/>
            </a:xfrm>
            <a:prstGeom prst="rect">
              <a:avLst/>
            </a:prstGeom>
            <a:solidFill>
              <a:srgbClr val="FF0000"/>
            </a:solidFill>
            <a:ln w="9525">
              <a:solidFill>
                <a:schemeClr val="tx1"/>
              </a:solidFill>
              <a:miter lim="800000"/>
              <a:headEnd/>
              <a:tailEnd/>
            </a:ln>
          </p:spPr>
          <p:txBody>
            <a:bodyPr wrap="none" anchor="ctr"/>
            <a:lstStyle/>
            <a:p>
              <a:endParaRPr lang="en-US" dirty="0"/>
            </a:p>
          </p:txBody>
        </p:sp>
      </p:grpSp>
      <p:sp>
        <p:nvSpPr>
          <p:cNvPr id="38926" name="Line 146"/>
          <p:cNvSpPr>
            <a:spLocks noChangeShapeType="1"/>
          </p:cNvSpPr>
          <p:nvPr/>
        </p:nvSpPr>
        <p:spPr bwMode="auto">
          <a:xfrm>
            <a:off x="1295400" y="2300288"/>
            <a:ext cx="457200" cy="0"/>
          </a:xfrm>
          <a:prstGeom prst="line">
            <a:avLst/>
          </a:prstGeom>
          <a:noFill/>
          <a:ln w="28575">
            <a:solidFill>
              <a:schemeClr val="hlink"/>
            </a:solidFill>
            <a:round/>
            <a:headEnd/>
            <a:tailEnd type="triangle" w="med" len="med"/>
          </a:ln>
        </p:spPr>
        <p:txBody>
          <a:bodyPr/>
          <a:lstStyle/>
          <a:p>
            <a:endParaRPr lang="en-US" dirty="0"/>
          </a:p>
        </p:txBody>
      </p:sp>
      <p:sp>
        <p:nvSpPr>
          <p:cNvPr id="38927" name="Line 147"/>
          <p:cNvSpPr>
            <a:spLocks noChangeShapeType="1"/>
          </p:cNvSpPr>
          <p:nvPr/>
        </p:nvSpPr>
        <p:spPr bwMode="auto">
          <a:xfrm>
            <a:off x="2590800" y="2300288"/>
            <a:ext cx="457200" cy="0"/>
          </a:xfrm>
          <a:prstGeom prst="line">
            <a:avLst/>
          </a:prstGeom>
          <a:noFill/>
          <a:ln w="28575">
            <a:solidFill>
              <a:schemeClr val="hlink"/>
            </a:solidFill>
            <a:round/>
            <a:headEnd/>
            <a:tailEnd type="triangle" w="med" len="med"/>
          </a:ln>
        </p:spPr>
        <p:txBody>
          <a:bodyPr/>
          <a:lstStyle/>
          <a:p>
            <a:endParaRPr lang="en-US" dirty="0"/>
          </a:p>
        </p:txBody>
      </p:sp>
      <p:sp>
        <p:nvSpPr>
          <p:cNvPr id="38928" name="Line 148"/>
          <p:cNvSpPr>
            <a:spLocks noChangeShapeType="1"/>
          </p:cNvSpPr>
          <p:nvPr/>
        </p:nvSpPr>
        <p:spPr bwMode="auto">
          <a:xfrm>
            <a:off x="3962400" y="2300288"/>
            <a:ext cx="457200" cy="0"/>
          </a:xfrm>
          <a:prstGeom prst="line">
            <a:avLst/>
          </a:prstGeom>
          <a:noFill/>
          <a:ln w="28575">
            <a:solidFill>
              <a:schemeClr val="hlink"/>
            </a:solidFill>
            <a:round/>
            <a:headEnd/>
            <a:tailEnd type="triangle" w="med" len="med"/>
          </a:ln>
        </p:spPr>
        <p:txBody>
          <a:bodyPr/>
          <a:lstStyle/>
          <a:p>
            <a:endParaRPr lang="en-US" dirty="0"/>
          </a:p>
        </p:txBody>
      </p:sp>
      <p:sp>
        <p:nvSpPr>
          <p:cNvPr id="38929" name="Line 149"/>
          <p:cNvSpPr>
            <a:spLocks noChangeShapeType="1"/>
          </p:cNvSpPr>
          <p:nvPr/>
        </p:nvSpPr>
        <p:spPr bwMode="auto">
          <a:xfrm>
            <a:off x="1295400" y="4057650"/>
            <a:ext cx="457200" cy="0"/>
          </a:xfrm>
          <a:prstGeom prst="line">
            <a:avLst/>
          </a:prstGeom>
          <a:noFill/>
          <a:ln w="28575">
            <a:solidFill>
              <a:srgbClr val="009900"/>
            </a:solidFill>
            <a:round/>
            <a:headEnd/>
            <a:tailEnd type="triangle" w="med" len="med"/>
          </a:ln>
        </p:spPr>
        <p:txBody>
          <a:bodyPr/>
          <a:lstStyle/>
          <a:p>
            <a:endParaRPr lang="en-US" dirty="0"/>
          </a:p>
        </p:txBody>
      </p:sp>
      <p:sp>
        <p:nvSpPr>
          <p:cNvPr id="38930" name="Line 150"/>
          <p:cNvSpPr>
            <a:spLocks noChangeShapeType="1"/>
          </p:cNvSpPr>
          <p:nvPr/>
        </p:nvSpPr>
        <p:spPr bwMode="auto">
          <a:xfrm>
            <a:off x="2590800" y="4057650"/>
            <a:ext cx="457200" cy="0"/>
          </a:xfrm>
          <a:prstGeom prst="line">
            <a:avLst/>
          </a:prstGeom>
          <a:noFill/>
          <a:ln w="28575">
            <a:solidFill>
              <a:srgbClr val="009900"/>
            </a:solidFill>
            <a:round/>
            <a:headEnd/>
            <a:tailEnd type="triangle" w="med" len="med"/>
          </a:ln>
        </p:spPr>
        <p:txBody>
          <a:bodyPr/>
          <a:lstStyle/>
          <a:p>
            <a:endParaRPr lang="en-US" dirty="0"/>
          </a:p>
        </p:txBody>
      </p:sp>
      <p:sp>
        <p:nvSpPr>
          <p:cNvPr id="38931" name="Line 151"/>
          <p:cNvSpPr>
            <a:spLocks noChangeShapeType="1"/>
          </p:cNvSpPr>
          <p:nvPr/>
        </p:nvSpPr>
        <p:spPr bwMode="auto">
          <a:xfrm>
            <a:off x="3962400" y="4057650"/>
            <a:ext cx="457200" cy="0"/>
          </a:xfrm>
          <a:prstGeom prst="line">
            <a:avLst/>
          </a:prstGeom>
          <a:noFill/>
          <a:ln w="28575">
            <a:solidFill>
              <a:srgbClr val="009900"/>
            </a:solidFill>
            <a:round/>
            <a:headEnd/>
            <a:tailEnd type="triangle" w="med" len="med"/>
          </a:ln>
        </p:spPr>
        <p:txBody>
          <a:bodyPr/>
          <a:lstStyle/>
          <a:p>
            <a:endParaRPr lang="en-US" dirty="0"/>
          </a:p>
        </p:txBody>
      </p:sp>
      <p:sp>
        <p:nvSpPr>
          <p:cNvPr id="38932" name="Line 152"/>
          <p:cNvSpPr>
            <a:spLocks noChangeShapeType="1"/>
          </p:cNvSpPr>
          <p:nvPr/>
        </p:nvSpPr>
        <p:spPr bwMode="auto">
          <a:xfrm>
            <a:off x="1295400" y="5715000"/>
            <a:ext cx="457200" cy="0"/>
          </a:xfrm>
          <a:prstGeom prst="line">
            <a:avLst/>
          </a:prstGeom>
          <a:noFill/>
          <a:ln w="28575">
            <a:solidFill>
              <a:srgbClr val="FF0000"/>
            </a:solidFill>
            <a:round/>
            <a:headEnd/>
            <a:tailEnd type="triangle" w="med" len="med"/>
          </a:ln>
        </p:spPr>
        <p:txBody>
          <a:bodyPr/>
          <a:lstStyle/>
          <a:p>
            <a:endParaRPr lang="en-US" dirty="0"/>
          </a:p>
        </p:txBody>
      </p:sp>
      <p:sp>
        <p:nvSpPr>
          <p:cNvPr id="38933" name="Line 153"/>
          <p:cNvSpPr>
            <a:spLocks noChangeShapeType="1"/>
          </p:cNvSpPr>
          <p:nvPr/>
        </p:nvSpPr>
        <p:spPr bwMode="auto">
          <a:xfrm>
            <a:off x="2590800" y="5715000"/>
            <a:ext cx="457200" cy="0"/>
          </a:xfrm>
          <a:prstGeom prst="line">
            <a:avLst/>
          </a:prstGeom>
          <a:noFill/>
          <a:ln w="28575">
            <a:solidFill>
              <a:srgbClr val="FF0000"/>
            </a:solidFill>
            <a:round/>
            <a:headEnd/>
            <a:tailEnd type="triangle" w="med" len="med"/>
          </a:ln>
        </p:spPr>
        <p:txBody>
          <a:bodyPr/>
          <a:lstStyle/>
          <a:p>
            <a:endParaRPr lang="en-US" dirty="0"/>
          </a:p>
        </p:txBody>
      </p:sp>
      <p:sp>
        <p:nvSpPr>
          <p:cNvPr id="38934" name="Line 154"/>
          <p:cNvSpPr>
            <a:spLocks noChangeShapeType="1"/>
          </p:cNvSpPr>
          <p:nvPr/>
        </p:nvSpPr>
        <p:spPr bwMode="auto">
          <a:xfrm>
            <a:off x="3962400" y="5715000"/>
            <a:ext cx="457200" cy="0"/>
          </a:xfrm>
          <a:prstGeom prst="line">
            <a:avLst/>
          </a:prstGeom>
          <a:noFill/>
          <a:ln w="28575">
            <a:solidFill>
              <a:srgbClr val="FF0000"/>
            </a:solidFill>
            <a:round/>
            <a:headEnd/>
            <a:tailEnd type="triangle" w="med" len="med"/>
          </a:ln>
        </p:spPr>
        <p:txBody>
          <a:bodyPr/>
          <a:lstStyle/>
          <a:p>
            <a:endParaRPr lang="en-US" dirty="0"/>
          </a:p>
        </p:txBody>
      </p:sp>
      <p:sp>
        <p:nvSpPr>
          <p:cNvPr id="38935" name="Text Box 155"/>
          <p:cNvSpPr txBox="1">
            <a:spLocks noChangeArrowheads="1"/>
          </p:cNvSpPr>
          <p:nvPr/>
        </p:nvSpPr>
        <p:spPr bwMode="auto">
          <a:xfrm>
            <a:off x="6096000" y="1981200"/>
            <a:ext cx="2895600" cy="2977738"/>
          </a:xfrm>
          <a:prstGeom prst="rect">
            <a:avLst/>
          </a:prstGeom>
          <a:noFill/>
          <a:ln w="9525">
            <a:noFill/>
            <a:miter lim="800000"/>
            <a:headEnd/>
            <a:tailEnd/>
          </a:ln>
        </p:spPr>
        <p:txBody>
          <a:bodyPr>
            <a:spAutoFit/>
          </a:bodyPr>
          <a:lstStyle/>
          <a:p>
            <a:pPr defTabSz="914400">
              <a:spcBef>
                <a:spcPct val="50000"/>
              </a:spcBef>
              <a:buFont typeface="Wingdings" pitchFamily="2" charset="2"/>
              <a:buChar char="Ø"/>
            </a:pPr>
            <a:r>
              <a:rPr lang="en-US" sz="2500" dirty="0"/>
              <a:t>Convert structure information into distance matrix.</a:t>
            </a:r>
          </a:p>
          <a:p>
            <a:pPr defTabSz="914400">
              <a:spcBef>
                <a:spcPct val="50000"/>
              </a:spcBef>
              <a:buFont typeface="Wingdings" pitchFamily="2" charset="2"/>
              <a:buChar char="Ø"/>
            </a:pPr>
            <a:r>
              <a:rPr lang="en-US" sz="2500" dirty="0"/>
              <a:t>The algorithms look for similar </a:t>
            </a:r>
            <a:r>
              <a:rPr lang="en-US" sz="2500" dirty="0" smtClean="0"/>
              <a:t>sub matrices </a:t>
            </a:r>
            <a:r>
              <a:rPr lang="en-US" sz="2500" dirty="0"/>
              <a:t>with similar distance profile.</a:t>
            </a:r>
          </a:p>
        </p:txBody>
      </p:sp>
      <p:sp>
        <p:nvSpPr>
          <p:cNvPr id="38936" name="Text Box 127"/>
          <p:cNvSpPr txBox="1">
            <a:spLocks noChangeArrowheads="1"/>
          </p:cNvSpPr>
          <p:nvPr/>
        </p:nvSpPr>
        <p:spPr bwMode="auto">
          <a:xfrm>
            <a:off x="76200" y="1233488"/>
            <a:ext cx="1981200" cy="366712"/>
          </a:xfrm>
          <a:prstGeom prst="rect">
            <a:avLst/>
          </a:prstGeom>
          <a:noFill/>
          <a:ln w="9525">
            <a:noFill/>
            <a:miter lim="800000"/>
            <a:headEnd/>
            <a:tailEnd/>
          </a:ln>
        </p:spPr>
        <p:txBody>
          <a:bodyPr>
            <a:spAutoFit/>
          </a:bodyPr>
          <a:lstStyle/>
          <a:p>
            <a:pPr algn="ctr" defTabSz="914400">
              <a:spcBef>
                <a:spcPct val="50000"/>
              </a:spcBef>
            </a:pPr>
            <a:r>
              <a:rPr lang="en-US" dirty="0"/>
              <a:t>3-D structures</a:t>
            </a:r>
          </a:p>
        </p:txBody>
      </p:sp>
      <p:sp>
        <p:nvSpPr>
          <p:cNvPr id="38937" name="Text Box 128"/>
          <p:cNvSpPr txBox="1">
            <a:spLocks noChangeArrowheads="1"/>
          </p:cNvSpPr>
          <p:nvPr/>
        </p:nvSpPr>
        <p:spPr bwMode="auto">
          <a:xfrm>
            <a:off x="1524000" y="1233488"/>
            <a:ext cx="1981200" cy="366712"/>
          </a:xfrm>
          <a:prstGeom prst="rect">
            <a:avLst/>
          </a:prstGeom>
          <a:noFill/>
          <a:ln w="9525">
            <a:noFill/>
            <a:miter lim="800000"/>
            <a:headEnd/>
            <a:tailEnd/>
          </a:ln>
        </p:spPr>
        <p:txBody>
          <a:bodyPr>
            <a:spAutoFit/>
          </a:bodyPr>
          <a:lstStyle/>
          <a:p>
            <a:pPr algn="ctr" defTabSz="914400">
              <a:spcBef>
                <a:spcPct val="50000"/>
              </a:spcBef>
            </a:pPr>
            <a:r>
              <a:rPr lang="en-US" dirty="0"/>
              <a:t>Skeleton</a:t>
            </a:r>
          </a:p>
        </p:txBody>
      </p:sp>
      <p:sp>
        <p:nvSpPr>
          <p:cNvPr id="38938" name="Text Box 129"/>
          <p:cNvSpPr txBox="1">
            <a:spLocks noChangeArrowheads="1"/>
          </p:cNvSpPr>
          <p:nvPr/>
        </p:nvSpPr>
        <p:spPr bwMode="auto">
          <a:xfrm>
            <a:off x="2743200" y="1233488"/>
            <a:ext cx="1981200" cy="366712"/>
          </a:xfrm>
          <a:prstGeom prst="rect">
            <a:avLst/>
          </a:prstGeom>
          <a:noFill/>
          <a:ln w="9525">
            <a:noFill/>
            <a:miter lim="800000"/>
            <a:headEnd/>
            <a:tailEnd/>
          </a:ln>
        </p:spPr>
        <p:txBody>
          <a:bodyPr>
            <a:spAutoFit/>
          </a:bodyPr>
          <a:lstStyle/>
          <a:p>
            <a:pPr algn="ctr" defTabSz="914400">
              <a:spcBef>
                <a:spcPct val="50000"/>
              </a:spcBef>
            </a:pPr>
            <a:r>
              <a:rPr lang="en-US" dirty="0"/>
              <a:t>Points</a:t>
            </a:r>
          </a:p>
        </p:txBody>
      </p:sp>
      <p:sp>
        <p:nvSpPr>
          <p:cNvPr id="38939" name="Text Box 130"/>
          <p:cNvSpPr txBox="1">
            <a:spLocks noChangeArrowheads="1"/>
          </p:cNvSpPr>
          <p:nvPr/>
        </p:nvSpPr>
        <p:spPr bwMode="auto">
          <a:xfrm>
            <a:off x="4114800" y="1233488"/>
            <a:ext cx="2514600" cy="366712"/>
          </a:xfrm>
          <a:prstGeom prst="rect">
            <a:avLst/>
          </a:prstGeom>
          <a:noFill/>
          <a:ln w="9525">
            <a:noFill/>
            <a:miter lim="800000"/>
            <a:headEnd/>
            <a:tailEnd/>
          </a:ln>
        </p:spPr>
        <p:txBody>
          <a:bodyPr>
            <a:spAutoFit/>
          </a:bodyPr>
          <a:lstStyle/>
          <a:p>
            <a:pPr algn="ctr" defTabSz="914400">
              <a:spcBef>
                <a:spcPct val="50000"/>
              </a:spcBef>
            </a:pPr>
            <a:r>
              <a:rPr lang="en-US" dirty="0"/>
              <a:t>Distance Matrices</a:t>
            </a:r>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4" name="Date Placeholder 3"/>
          <p:cNvSpPr>
            <a:spLocks noGrp="1"/>
          </p:cNvSpPr>
          <p:nvPr>
            <p:ph type="dt" sz="half" idx="10"/>
          </p:nvPr>
        </p:nvSpPr>
        <p:spPr/>
        <p:txBody>
          <a:bodyPr/>
          <a:lstStyle/>
          <a:p>
            <a:fld id="{6BA1C1BA-EB00-D049-9903-5917C8AB4F57}" type="datetime1">
              <a:rPr lang="en-US" smtClean="0"/>
              <a:t>4/3/17</a:t>
            </a:fld>
            <a:endParaRPr lang="en-US" dirty="0"/>
          </a:p>
        </p:txBody>
      </p:sp>
      <p:sp>
        <p:nvSpPr>
          <p:cNvPr id="5" name="Slide Number Placeholder 4"/>
          <p:cNvSpPr>
            <a:spLocks noGrp="1"/>
          </p:cNvSpPr>
          <p:nvPr>
            <p:ph type="sldNum" sz="quarter" idx="12"/>
          </p:nvPr>
        </p:nvSpPr>
        <p:spPr/>
        <p:txBody>
          <a:bodyPr/>
          <a:lstStyle/>
          <a:p>
            <a:fld id="{1FCD904C-D1DC-4FA1-992A-F40497B59867}" type="slidenum">
              <a:rPr lang="en-US" smtClean="0"/>
              <a:pPr/>
              <a:t>26</a:t>
            </a:fld>
            <a:endParaRPr lang="en-US" dirty="0"/>
          </a:p>
        </p:txBody>
      </p:sp>
    </p:spTree>
    <p:extLst>
      <p:ext uri="{BB962C8B-B14F-4D97-AF65-F5344CB8AC3E}">
        <p14:creationId xmlns:p14="http://schemas.microsoft.com/office/powerpoint/2010/main" val="202041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Challenges with alignment</a:t>
            </a:r>
            <a:endParaRPr lang="en-US" dirty="0"/>
          </a:p>
        </p:txBody>
      </p:sp>
      <p:graphicFrame>
        <p:nvGraphicFramePr>
          <p:cNvPr id="7" name="Diagram 6"/>
          <p:cNvGraphicFramePr/>
          <p:nvPr>
            <p:extLst>
              <p:ext uri="{D42A27DB-BD31-4B8C-83A1-F6EECF244321}">
                <p14:modId xmlns:p14="http://schemas.microsoft.com/office/powerpoint/2010/main" val="1860679635"/>
              </p:ext>
            </p:extLst>
          </p:nvPr>
        </p:nvGraphicFramePr>
        <p:xfrm>
          <a:off x="463624" y="2224541"/>
          <a:ext cx="8224309" cy="4064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dirty="0" smtClean="0"/>
              <a:t>The Center for Advanced Computer Studies</a:t>
            </a:r>
            <a:endParaRPr lang="en-US" dirty="0"/>
          </a:p>
        </p:txBody>
      </p:sp>
      <p:sp>
        <p:nvSpPr>
          <p:cNvPr id="3" name="Date Placeholder 2"/>
          <p:cNvSpPr>
            <a:spLocks noGrp="1"/>
          </p:cNvSpPr>
          <p:nvPr>
            <p:ph type="dt" sz="half" idx="10"/>
          </p:nvPr>
        </p:nvSpPr>
        <p:spPr/>
        <p:txBody>
          <a:bodyPr/>
          <a:lstStyle/>
          <a:p>
            <a:fld id="{DB57059F-E2D5-5D41-B362-E263C4856FD6}" type="datetime1">
              <a:rPr lang="en-US" smtClean="0"/>
              <a:t>4/3/17</a:t>
            </a:fld>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27</a:t>
            </a:fld>
            <a:endParaRPr lang="en-US" dirty="0"/>
          </a:p>
        </p:txBody>
      </p:sp>
    </p:spTree>
    <p:extLst>
      <p:ext uri="{BB962C8B-B14F-4D97-AF65-F5344CB8AC3E}">
        <p14:creationId xmlns:p14="http://schemas.microsoft.com/office/powerpoint/2010/main" val="24816211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rgbClr val="000000"/>
                </a:solidFill>
              </a:rPr>
              <a:t>Methods for Comparing</a:t>
            </a:r>
            <a:endParaRPr lang="en-US" sz="2000" b="1" dirty="0">
              <a:solidFill>
                <a:srgbClr val="000000"/>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smtClean="0">
                <a:solidFill>
                  <a:srgbClr val="E7E6E6"/>
                </a:solidFill>
              </a:rPr>
              <a:t>Alignment Based Methods</a:t>
            </a:r>
            <a:endParaRPr lang="en-US" sz="2000" b="1" dirty="0">
              <a:solidFill>
                <a:srgbClr val="E7E6E6"/>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09F36434-4A20-D248-8B6E-9D9CA9C147F3}"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28</a:t>
            </a:fld>
            <a:endParaRPr lang="en-US" dirty="0"/>
          </a:p>
        </p:txBody>
      </p:sp>
      <p:sp>
        <p:nvSpPr>
          <p:cNvPr id="11" name="Rounded Rectangle 10"/>
          <p:cNvSpPr/>
          <p:nvPr/>
        </p:nvSpPr>
        <p:spPr>
          <a:xfrm>
            <a:off x="736664" y="404735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3"/>
            <a:r>
              <a:rPr lang="en-US" sz="2000" dirty="0">
                <a:solidFill>
                  <a:srgbClr val="000000"/>
                </a:solidFill>
              </a:rPr>
              <a:t>Descriptor Based Methods</a:t>
            </a:r>
            <a:endParaRPr lang="en-US" sz="2000" b="1" dirty="0">
              <a:solidFill>
                <a:srgbClr val="000000"/>
              </a:solidFill>
            </a:endParaRPr>
          </a:p>
        </p:txBody>
      </p:sp>
    </p:spTree>
    <p:extLst>
      <p:ext uri="{BB962C8B-B14F-4D97-AF65-F5344CB8AC3E}">
        <p14:creationId xmlns:p14="http://schemas.microsoft.com/office/powerpoint/2010/main" val="42747217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Descriptor based methods</a:t>
            </a:r>
            <a:endParaRPr lang="en-US" dirty="0"/>
          </a:p>
        </p:txBody>
      </p:sp>
      <p:grpSp>
        <p:nvGrpSpPr>
          <p:cNvPr id="43" name="Group 42"/>
          <p:cNvGrpSpPr/>
          <p:nvPr/>
        </p:nvGrpSpPr>
        <p:grpSpPr>
          <a:xfrm>
            <a:off x="628650" y="1516814"/>
            <a:ext cx="7886700" cy="4660149"/>
            <a:chOff x="628650" y="1516814"/>
            <a:chExt cx="7886700" cy="4660149"/>
          </a:xfrm>
        </p:grpSpPr>
        <p:sp>
          <p:nvSpPr>
            <p:cNvPr id="44" name="Rectangle 43"/>
            <p:cNvSpPr/>
            <p:nvPr/>
          </p:nvSpPr>
          <p:spPr>
            <a:xfrm>
              <a:off x="628650" y="1516814"/>
              <a:ext cx="7886700" cy="4660149"/>
            </a:xfrm>
            <a:prstGeom prst="rect">
              <a:avLst/>
            </a:prstGeom>
            <a:solidFill>
              <a:srgbClr val="FFFFFF"/>
            </a:solidFill>
            <a:ln>
              <a:noFill/>
            </a:ln>
          </p:spPr>
        </p:sp>
        <p:sp>
          <p:nvSpPr>
            <p:cNvPr id="45" name="Freeform 44"/>
            <p:cNvSpPr/>
            <p:nvPr/>
          </p:nvSpPr>
          <p:spPr>
            <a:xfrm>
              <a:off x="1022985" y="2101065"/>
              <a:ext cx="7098030" cy="645275"/>
            </a:xfrm>
            <a:custGeom>
              <a:avLst/>
              <a:gdLst>
                <a:gd name="connsiteX0" fmla="*/ 0 w 7098030"/>
                <a:gd name="connsiteY0" fmla="*/ 0 h 645275"/>
                <a:gd name="connsiteX1" fmla="*/ 7098030 w 7098030"/>
                <a:gd name="connsiteY1" fmla="*/ 0 h 645275"/>
                <a:gd name="connsiteX2" fmla="*/ 7098030 w 7098030"/>
                <a:gd name="connsiteY2" fmla="*/ 645275 h 645275"/>
                <a:gd name="connsiteX3" fmla="*/ 0 w 7098030"/>
                <a:gd name="connsiteY3" fmla="*/ 645275 h 645275"/>
                <a:gd name="connsiteX4" fmla="*/ 0 w 7098030"/>
                <a:gd name="connsiteY4" fmla="*/ 0 h 6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30" h="645275">
                  <a:moveTo>
                    <a:pt x="0" y="0"/>
                  </a:moveTo>
                  <a:lnTo>
                    <a:pt x="7098030" y="0"/>
                  </a:lnTo>
                  <a:lnTo>
                    <a:pt x="7098030" y="645275"/>
                  </a:lnTo>
                  <a:lnTo>
                    <a:pt x="0" y="645275"/>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b" anchorCtr="0">
              <a:noAutofit/>
            </a:bodyPr>
            <a:lstStyle/>
            <a:p>
              <a:pPr lvl="0" algn="l" defTabSz="800100" rtl="0">
                <a:lnSpc>
                  <a:spcPct val="90000"/>
                </a:lnSpc>
                <a:spcBef>
                  <a:spcPct val="0"/>
                </a:spcBef>
                <a:spcAft>
                  <a:spcPct val="35000"/>
                </a:spcAft>
              </a:pPr>
              <a:r>
                <a:rPr lang="en-US" sz="1800" kern="1200" dirty="0" smtClean="0"/>
                <a:t>Nonalignment- approaches based on descriptors of molecular shape </a:t>
              </a:r>
              <a:endParaRPr lang="en-US" sz="1800" kern="1200" dirty="0"/>
            </a:p>
          </p:txBody>
        </p:sp>
        <p:sp>
          <p:nvSpPr>
            <p:cNvPr id="46" name="Parallelogram 45"/>
            <p:cNvSpPr/>
            <p:nvPr/>
          </p:nvSpPr>
          <p:spPr>
            <a:xfrm>
              <a:off x="1022985"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7" name="Parallelogram 46"/>
            <p:cNvSpPr/>
            <p:nvPr/>
          </p:nvSpPr>
          <p:spPr>
            <a:xfrm>
              <a:off x="2024595"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8" name="Parallelogram 47"/>
            <p:cNvSpPr/>
            <p:nvPr/>
          </p:nvSpPr>
          <p:spPr>
            <a:xfrm>
              <a:off x="3026206"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9" name="Parallelogram 48"/>
            <p:cNvSpPr/>
            <p:nvPr/>
          </p:nvSpPr>
          <p:spPr>
            <a:xfrm>
              <a:off x="4027817"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0" name="Parallelogram 49"/>
            <p:cNvSpPr/>
            <p:nvPr/>
          </p:nvSpPr>
          <p:spPr>
            <a:xfrm>
              <a:off x="5029428"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1" name="Parallelogram 50"/>
            <p:cNvSpPr/>
            <p:nvPr/>
          </p:nvSpPr>
          <p:spPr>
            <a:xfrm>
              <a:off x="6031039"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2" name="Parallelogram 51"/>
            <p:cNvSpPr/>
            <p:nvPr/>
          </p:nvSpPr>
          <p:spPr>
            <a:xfrm>
              <a:off x="7032650" y="2746340"/>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3" name="Freeform 52"/>
            <p:cNvSpPr/>
            <p:nvPr/>
          </p:nvSpPr>
          <p:spPr>
            <a:xfrm>
              <a:off x="1022985" y="2997277"/>
              <a:ext cx="7098030" cy="645275"/>
            </a:xfrm>
            <a:custGeom>
              <a:avLst/>
              <a:gdLst>
                <a:gd name="connsiteX0" fmla="*/ 0 w 7098030"/>
                <a:gd name="connsiteY0" fmla="*/ 0 h 645275"/>
                <a:gd name="connsiteX1" fmla="*/ 7098030 w 7098030"/>
                <a:gd name="connsiteY1" fmla="*/ 0 h 645275"/>
                <a:gd name="connsiteX2" fmla="*/ 7098030 w 7098030"/>
                <a:gd name="connsiteY2" fmla="*/ 645275 h 645275"/>
                <a:gd name="connsiteX3" fmla="*/ 0 w 7098030"/>
                <a:gd name="connsiteY3" fmla="*/ 645275 h 645275"/>
                <a:gd name="connsiteX4" fmla="*/ 0 w 7098030"/>
                <a:gd name="connsiteY4" fmla="*/ 0 h 6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30" h="645275">
                  <a:moveTo>
                    <a:pt x="0" y="0"/>
                  </a:moveTo>
                  <a:lnTo>
                    <a:pt x="7098030" y="0"/>
                  </a:lnTo>
                  <a:lnTo>
                    <a:pt x="7098030" y="645275"/>
                  </a:lnTo>
                  <a:lnTo>
                    <a:pt x="0" y="645275"/>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b" anchorCtr="0">
              <a:noAutofit/>
            </a:bodyPr>
            <a:lstStyle/>
            <a:p>
              <a:pPr lvl="0" algn="l" defTabSz="800100" rtl="0">
                <a:lnSpc>
                  <a:spcPct val="90000"/>
                </a:lnSpc>
                <a:spcBef>
                  <a:spcPct val="0"/>
                </a:spcBef>
                <a:spcAft>
                  <a:spcPct val="35000"/>
                </a:spcAft>
              </a:pPr>
              <a:r>
                <a:rPr lang="en-US" sz="1800" kern="1200" dirty="0" smtClean="0"/>
                <a:t>Descriptors are represented by histograms or vectors</a:t>
              </a:r>
              <a:endParaRPr lang="en-US" sz="1800" kern="1200" dirty="0"/>
            </a:p>
          </p:txBody>
        </p:sp>
        <p:sp>
          <p:nvSpPr>
            <p:cNvPr id="54" name="Parallelogram 53"/>
            <p:cNvSpPr/>
            <p:nvPr/>
          </p:nvSpPr>
          <p:spPr>
            <a:xfrm>
              <a:off x="1022985"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5" name="Parallelogram 54"/>
            <p:cNvSpPr/>
            <p:nvPr/>
          </p:nvSpPr>
          <p:spPr>
            <a:xfrm>
              <a:off x="2024595"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6" name="Parallelogram 55"/>
            <p:cNvSpPr/>
            <p:nvPr/>
          </p:nvSpPr>
          <p:spPr>
            <a:xfrm>
              <a:off x="3026206"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7" name="Parallelogram 56"/>
            <p:cNvSpPr/>
            <p:nvPr/>
          </p:nvSpPr>
          <p:spPr>
            <a:xfrm>
              <a:off x="4027817"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8" name="Parallelogram 57"/>
            <p:cNvSpPr/>
            <p:nvPr/>
          </p:nvSpPr>
          <p:spPr>
            <a:xfrm>
              <a:off x="5029428"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9" name="Parallelogram 58"/>
            <p:cNvSpPr/>
            <p:nvPr/>
          </p:nvSpPr>
          <p:spPr>
            <a:xfrm>
              <a:off x="6031039"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0" name="Parallelogram 59"/>
            <p:cNvSpPr/>
            <p:nvPr/>
          </p:nvSpPr>
          <p:spPr>
            <a:xfrm>
              <a:off x="7032650" y="3642553"/>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1" name="Freeform 60"/>
            <p:cNvSpPr/>
            <p:nvPr/>
          </p:nvSpPr>
          <p:spPr>
            <a:xfrm>
              <a:off x="1022985" y="3893489"/>
              <a:ext cx="7098030" cy="645275"/>
            </a:xfrm>
            <a:custGeom>
              <a:avLst/>
              <a:gdLst>
                <a:gd name="connsiteX0" fmla="*/ 0 w 7098030"/>
                <a:gd name="connsiteY0" fmla="*/ 0 h 645275"/>
                <a:gd name="connsiteX1" fmla="*/ 7098030 w 7098030"/>
                <a:gd name="connsiteY1" fmla="*/ 0 h 645275"/>
                <a:gd name="connsiteX2" fmla="*/ 7098030 w 7098030"/>
                <a:gd name="connsiteY2" fmla="*/ 645275 h 645275"/>
                <a:gd name="connsiteX3" fmla="*/ 0 w 7098030"/>
                <a:gd name="connsiteY3" fmla="*/ 645275 h 645275"/>
                <a:gd name="connsiteX4" fmla="*/ 0 w 7098030"/>
                <a:gd name="connsiteY4" fmla="*/ 0 h 6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30" h="645275">
                  <a:moveTo>
                    <a:pt x="0" y="0"/>
                  </a:moveTo>
                  <a:lnTo>
                    <a:pt x="7098030" y="0"/>
                  </a:lnTo>
                  <a:lnTo>
                    <a:pt x="7098030" y="645275"/>
                  </a:lnTo>
                  <a:lnTo>
                    <a:pt x="0" y="645275"/>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b" anchorCtr="0">
              <a:noAutofit/>
            </a:bodyPr>
            <a:lstStyle/>
            <a:p>
              <a:pPr lvl="0" algn="l" defTabSz="800100" rtl="0">
                <a:lnSpc>
                  <a:spcPct val="90000"/>
                </a:lnSpc>
                <a:spcBef>
                  <a:spcPct val="0"/>
                </a:spcBef>
                <a:spcAft>
                  <a:spcPct val="35000"/>
                </a:spcAft>
              </a:pPr>
              <a:endParaRPr lang="en-US" sz="1800" kern="1200" dirty="0" smtClean="0"/>
            </a:p>
            <a:p>
              <a:pPr lvl="0" algn="l" defTabSz="800100" rtl="0">
                <a:lnSpc>
                  <a:spcPct val="90000"/>
                </a:lnSpc>
                <a:spcBef>
                  <a:spcPct val="0"/>
                </a:spcBef>
                <a:spcAft>
                  <a:spcPct val="35000"/>
                </a:spcAft>
              </a:pPr>
              <a:r>
                <a:rPr lang="en-US" sz="1800" kern="1200" dirty="0" smtClean="0"/>
                <a:t>Similarity score between two molecules is calculated from corresponding descriptors without any alignment</a:t>
              </a:r>
              <a:endParaRPr lang="en-US" sz="1800" kern="1200" dirty="0"/>
            </a:p>
          </p:txBody>
        </p:sp>
        <p:sp>
          <p:nvSpPr>
            <p:cNvPr id="62" name="Parallelogram 61"/>
            <p:cNvSpPr/>
            <p:nvPr/>
          </p:nvSpPr>
          <p:spPr>
            <a:xfrm>
              <a:off x="1022985"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3" name="Parallelogram 62"/>
            <p:cNvSpPr/>
            <p:nvPr/>
          </p:nvSpPr>
          <p:spPr>
            <a:xfrm>
              <a:off x="2024595"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4" name="Parallelogram 63"/>
            <p:cNvSpPr/>
            <p:nvPr/>
          </p:nvSpPr>
          <p:spPr>
            <a:xfrm>
              <a:off x="3026206"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5" name="Parallelogram 64"/>
            <p:cNvSpPr/>
            <p:nvPr/>
          </p:nvSpPr>
          <p:spPr>
            <a:xfrm>
              <a:off x="4027817"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6" name="Parallelogram 65"/>
            <p:cNvSpPr/>
            <p:nvPr/>
          </p:nvSpPr>
          <p:spPr>
            <a:xfrm>
              <a:off x="5029428"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7" name="Parallelogram 66"/>
            <p:cNvSpPr/>
            <p:nvPr/>
          </p:nvSpPr>
          <p:spPr>
            <a:xfrm>
              <a:off x="6031039"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8" name="Parallelogram 67"/>
            <p:cNvSpPr/>
            <p:nvPr/>
          </p:nvSpPr>
          <p:spPr>
            <a:xfrm>
              <a:off x="7032650" y="4538765"/>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9" name="Freeform 68"/>
            <p:cNvSpPr/>
            <p:nvPr/>
          </p:nvSpPr>
          <p:spPr>
            <a:xfrm>
              <a:off x="1022985" y="4789702"/>
              <a:ext cx="7098030" cy="645275"/>
            </a:xfrm>
            <a:custGeom>
              <a:avLst/>
              <a:gdLst>
                <a:gd name="connsiteX0" fmla="*/ 0 w 7098030"/>
                <a:gd name="connsiteY0" fmla="*/ 0 h 645275"/>
                <a:gd name="connsiteX1" fmla="*/ 7098030 w 7098030"/>
                <a:gd name="connsiteY1" fmla="*/ 0 h 645275"/>
                <a:gd name="connsiteX2" fmla="*/ 7098030 w 7098030"/>
                <a:gd name="connsiteY2" fmla="*/ 645275 h 645275"/>
                <a:gd name="connsiteX3" fmla="*/ 0 w 7098030"/>
                <a:gd name="connsiteY3" fmla="*/ 645275 h 645275"/>
                <a:gd name="connsiteX4" fmla="*/ 0 w 7098030"/>
                <a:gd name="connsiteY4" fmla="*/ 0 h 64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30" h="645275">
                  <a:moveTo>
                    <a:pt x="0" y="0"/>
                  </a:moveTo>
                  <a:lnTo>
                    <a:pt x="7098030" y="0"/>
                  </a:lnTo>
                  <a:lnTo>
                    <a:pt x="7098030" y="645275"/>
                  </a:lnTo>
                  <a:lnTo>
                    <a:pt x="0" y="645275"/>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b" anchorCtr="0">
              <a:noAutofit/>
            </a:bodyPr>
            <a:lstStyle/>
            <a:p>
              <a:pPr lvl="0" algn="l" defTabSz="800100" rtl="0">
                <a:lnSpc>
                  <a:spcPct val="90000"/>
                </a:lnSpc>
                <a:spcBef>
                  <a:spcPct val="0"/>
                </a:spcBef>
                <a:spcAft>
                  <a:spcPct val="35000"/>
                </a:spcAft>
              </a:pPr>
              <a:r>
                <a:rPr lang="en-US" sz="1800" kern="1200" dirty="0" smtClean="0"/>
                <a:t>Affine/Similarity transformation and hinge rotation is performed to bring all structure in same reference frame</a:t>
              </a:r>
              <a:endParaRPr lang="en-US" sz="1800" kern="1200" dirty="0"/>
            </a:p>
          </p:txBody>
        </p:sp>
        <p:sp>
          <p:nvSpPr>
            <p:cNvPr id="70" name="Parallelogram 69"/>
            <p:cNvSpPr/>
            <p:nvPr/>
          </p:nvSpPr>
          <p:spPr>
            <a:xfrm>
              <a:off x="1022985"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1" name="Parallelogram 70"/>
            <p:cNvSpPr/>
            <p:nvPr/>
          </p:nvSpPr>
          <p:spPr>
            <a:xfrm>
              <a:off x="2024595"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2" name="Parallelogram 71"/>
            <p:cNvSpPr/>
            <p:nvPr/>
          </p:nvSpPr>
          <p:spPr>
            <a:xfrm>
              <a:off x="3026206"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3" name="Parallelogram 72"/>
            <p:cNvSpPr/>
            <p:nvPr/>
          </p:nvSpPr>
          <p:spPr>
            <a:xfrm>
              <a:off x="4027817"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4" name="Parallelogram 73"/>
            <p:cNvSpPr/>
            <p:nvPr/>
          </p:nvSpPr>
          <p:spPr>
            <a:xfrm>
              <a:off x="5029428"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5" name="Parallelogram 74"/>
            <p:cNvSpPr/>
            <p:nvPr/>
          </p:nvSpPr>
          <p:spPr>
            <a:xfrm>
              <a:off x="6031039"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6" name="Parallelogram 75"/>
            <p:cNvSpPr/>
            <p:nvPr/>
          </p:nvSpPr>
          <p:spPr>
            <a:xfrm>
              <a:off x="7032650" y="5434977"/>
              <a:ext cx="946404" cy="157734"/>
            </a:xfrm>
            <a:prstGeom prst="parallelogram">
              <a:avLst>
                <a:gd name="adj" fmla="val 14084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gr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5F4332CC-AA56-C441-BB0C-FF1BD7F774A1}"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29</a:t>
            </a:fld>
            <a:endParaRPr lang="en-US" dirty="0"/>
          </a:p>
        </p:txBody>
      </p:sp>
    </p:spTree>
    <p:extLst>
      <p:ext uri="{BB962C8B-B14F-4D97-AF65-F5344CB8AC3E}">
        <p14:creationId xmlns:p14="http://schemas.microsoft.com/office/powerpoint/2010/main" val="20249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rPr>
              <a:t>O</a:t>
            </a:r>
            <a:r>
              <a:rPr lang="en-US" dirty="0" smtClean="0">
                <a:solidFill>
                  <a:schemeClr val="bg1"/>
                </a:solidFill>
              </a:rPr>
              <a:t>utline</a:t>
            </a:r>
            <a:endParaRPr lang="en-US" dirty="0">
              <a:solidFill>
                <a:schemeClr val="bg1"/>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tx1"/>
                </a:solidFill>
              </a:rPr>
              <a:t>Protein Structure</a:t>
            </a:r>
            <a:endParaRPr lang="en-US" sz="2000" b="1" dirty="0">
              <a:solidFill>
                <a:schemeClr val="tx1"/>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tx1"/>
                </a:solidFill>
              </a:rPr>
              <a:t>Need for Protein Structure Comparison</a:t>
            </a:r>
            <a:endParaRPr lang="en-US" sz="2000" b="1" dirty="0">
              <a:solidFill>
                <a:schemeClr val="tx1"/>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tx1"/>
                </a:solidFill>
              </a:rPr>
              <a:t>Steps for Comparing Protein Structures</a:t>
            </a:r>
            <a:endParaRPr lang="en-US" sz="2000" b="1" dirty="0">
              <a:solidFill>
                <a:schemeClr val="tx1"/>
              </a:solidFill>
            </a:endParaRPr>
          </a:p>
        </p:txBody>
      </p:sp>
      <p:sp>
        <p:nvSpPr>
          <p:cNvPr id="10" name="Rounded Rectangle 9"/>
          <p:cNvSpPr/>
          <p:nvPr/>
        </p:nvSpPr>
        <p:spPr>
          <a:xfrm>
            <a:off x="728686" y="404275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tx1"/>
                </a:solidFill>
              </a:rPr>
              <a:t>Methods of Comparison</a:t>
            </a:r>
            <a:endParaRPr lang="en-US" sz="2000" dirty="0">
              <a:solidFill>
                <a:schemeClr val="tx1"/>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68CC9901-6A4D-9244-98D9-599359636882}"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3</a:t>
            </a:fld>
            <a:endParaRPr lang="en-US" dirty="0"/>
          </a:p>
        </p:txBody>
      </p:sp>
    </p:spTree>
    <p:extLst>
      <p:ext uri="{BB962C8B-B14F-4D97-AF65-F5344CB8AC3E}">
        <p14:creationId xmlns:p14="http://schemas.microsoft.com/office/powerpoint/2010/main" val="17506847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pPr marL="0" indent="0" algn="ctr">
              <a:buNone/>
            </a:pPr>
            <a:r>
              <a:rPr lang="en-US" dirty="0" smtClean="0"/>
              <a:t>Non</a:t>
            </a:r>
            <a:r>
              <a:rPr lang="en-US" dirty="0"/>
              <a:t>-</a:t>
            </a:r>
            <a:r>
              <a:rPr lang="en-US" dirty="0" smtClean="0"/>
              <a:t>alignment </a:t>
            </a:r>
            <a:r>
              <a:rPr lang="en-US" dirty="0"/>
              <a:t>or descriptor based approaches are </a:t>
            </a:r>
            <a:r>
              <a:rPr lang="en-US" dirty="0" smtClean="0"/>
              <a:t>generally fast </a:t>
            </a:r>
            <a:r>
              <a:rPr lang="en-US" dirty="0"/>
              <a:t>enough to search a large database in a real-</a:t>
            </a:r>
            <a:r>
              <a:rPr lang="en-US" dirty="0" smtClean="0"/>
              <a:t>time manner</a:t>
            </a:r>
            <a:endParaRPr lang="en-US" dirty="0"/>
          </a:p>
        </p:txBody>
      </p:sp>
      <p:sp>
        <p:nvSpPr>
          <p:cNvPr id="9" name="Date Placeholder 8"/>
          <p:cNvSpPr>
            <a:spLocks noGrp="1"/>
          </p:cNvSpPr>
          <p:nvPr>
            <p:ph type="dt" sz="half" idx="10"/>
          </p:nvPr>
        </p:nvSpPr>
        <p:spPr/>
        <p:txBody>
          <a:bodyPr/>
          <a:lstStyle/>
          <a:p>
            <a:fld id="{03022754-08E6-3F4D-A146-8C390A5B5207}" type="datetime1">
              <a:rPr lang="en-US" smtClean="0"/>
              <a:t>4/3/17</a:t>
            </a:fld>
            <a:endParaRPr lang="en-US" dirty="0"/>
          </a:p>
        </p:txBody>
      </p:sp>
      <p:sp>
        <p:nvSpPr>
          <p:cNvPr id="8" name="Footer Placeholder 7"/>
          <p:cNvSpPr>
            <a:spLocks noGrp="1"/>
          </p:cNvSpPr>
          <p:nvPr>
            <p:ph type="ftr" sz="quarter" idx="11"/>
          </p:nvPr>
        </p:nvSpPr>
        <p:spPr/>
        <p:txBody>
          <a:bodyPr/>
          <a:lstStyle/>
          <a:p>
            <a:r>
              <a:rPr lang="en-US" dirty="0" smtClean="0"/>
              <a:t>The Center for Advanced Computer Studies</a:t>
            </a:r>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30</a:t>
            </a:fld>
            <a:endParaRPr lang="en-US" dirty="0"/>
          </a:p>
        </p:txBody>
      </p:sp>
    </p:spTree>
    <p:extLst>
      <p:ext uri="{BB962C8B-B14F-4D97-AF65-F5344CB8AC3E}">
        <p14:creationId xmlns:p14="http://schemas.microsoft.com/office/powerpoint/2010/main" val="4176252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t>Define Structural </a:t>
            </a:r>
            <a:r>
              <a:rPr lang="en-US" sz="2000" dirty="0" smtClean="0"/>
              <a:t>Unit </a:t>
            </a:r>
            <a:r>
              <a:rPr lang="en-US" sz="2000" dirty="0" smtClean="0">
                <a:solidFill>
                  <a:srgbClr val="000000"/>
                </a:solidFill>
              </a:rPr>
              <a:t>in </a:t>
            </a:r>
            <a:r>
              <a:rPr lang="en-US" sz="2000" dirty="0">
                <a:solidFill>
                  <a:srgbClr val="000000"/>
                </a:solidFill>
              </a:rPr>
              <a:t>3D</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a:solidFill>
                  <a:srgbClr val="E7E6E6"/>
                </a:solidFill>
              </a:rPr>
              <a:t>Degree of Comparison</a:t>
            </a:r>
            <a:endParaRPr lang="en-US" sz="2000" b="1" dirty="0">
              <a:solidFill>
                <a:srgbClr val="E7E6E6"/>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09F36434-4A20-D248-8B6E-9D9CA9C147F3}"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31</a:t>
            </a:fld>
            <a:endParaRPr lang="en-US" dirty="0"/>
          </a:p>
        </p:txBody>
      </p:sp>
      <p:sp>
        <p:nvSpPr>
          <p:cNvPr id="11" name="Rounded Rectangle 10"/>
          <p:cNvSpPr/>
          <p:nvPr/>
        </p:nvSpPr>
        <p:spPr>
          <a:xfrm>
            <a:off x="736664" y="4047359"/>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E7E6E6"/>
                </a:solidFill>
              </a:rPr>
              <a:t>Methods for Comparing Protein Structures</a:t>
            </a:r>
            <a:endParaRPr lang="en-US" sz="2000" b="1" dirty="0">
              <a:solidFill>
                <a:srgbClr val="E7E6E6"/>
              </a:solidFill>
            </a:endParaRPr>
          </a:p>
        </p:txBody>
      </p:sp>
      <p:sp>
        <p:nvSpPr>
          <p:cNvPr id="12" name="Rounded Rectangle 11"/>
          <p:cNvSpPr/>
          <p:nvPr/>
        </p:nvSpPr>
        <p:spPr>
          <a:xfrm>
            <a:off x="771476" y="4623056"/>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2"/>
            <a:r>
              <a:rPr lang="en-US" sz="2000" dirty="0" smtClean="0">
                <a:solidFill>
                  <a:srgbClr val="000000"/>
                </a:solidFill>
              </a:rPr>
              <a:t>Establishing Statistical Equivalence </a:t>
            </a:r>
            <a:endParaRPr lang="en-US" sz="2000" b="1" dirty="0">
              <a:solidFill>
                <a:srgbClr val="000000"/>
              </a:solidFill>
            </a:endParaRPr>
          </a:p>
        </p:txBody>
      </p:sp>
    </p:spTree>
    <p:extLst>
      <p:ext uri="{BB962C8B-B14F-4D97-AF65-F5344CB8AC3E}">
        <p14:creationId xmlns:p14="http://schemas.microsoft.com/office/powerpoint/2010/main" val="10034251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Equivalence and Reliability</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58523559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3640BFE3-7622-7745-B7AB-FA752FDFE72D}"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32</a:t>
            </a:fld>
            <a:endParaRPr lang="en-US" dirty="0"/>
          </a:p>
        </p:txBody>
      </p:sp>
    </p:spTree>
    <p:extLst>
      <p:ext uri="{BB962C8B-B14F-4D97-AF65-F5344CB8AC3E}">
        <p14:creationId xmlns:p14="http://schemas.microsoft.com/office/powerpoint/2010/main" val="1053830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with Descriptor based Method </a:t>
            </a:r>
            <a:endParaRPr lang="en-US" dirty="0"/>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501199954"/>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Date Placeholder 8"/>
          <p:cNvSpPr>
            <a:spLocks noGrp="1"/>
          </p:cNvSpPr>
          <p:nvPr>
            <p:ph type="dt" sz="half" idx="10"/>
          </p:nvPr>
        </p:nvSpPr>
        <p:spPr/>
        <p:txBody>
          <a:bodyPr/>
          <a:lstStyle/>
          <a:p>
            <a:fld id="{03022754-08E6-3F4D-A146-8C390A5B5207}" type="datetime1">
              <a:rPr lang="en-US" smtClean="0"/>
              <a:t>4/3/17</a:t>
            </a:fld>
            <a:endParaRPr lang="en-US" dirty="0"/>
          </a:p>
        </p:txBody>
      </p:sp>
      <p:sp>
        <p:nvSpPr>
          <p:cNvPr id="8" name="Footer Placeholder 7"/>
          <p:cNvSpPr>
            <a:spLocks noGrp="1"/>
          </p:cNvSpPr>
          <p:nvPr>
            <p:ph type="ftr" sz="quarter" idx="11"/>
          </p:nvPr>
        </p:nvSpPr>
        <p:spPr/>
        <p:txBody>
          <a:bodyPr/>
          <a:lstStyle/>
          <a:p>
            <a:r>
              <a:rPr lang="en-US" dirty="0" smtClean="0"/>
              <a:t>The Center for Advanced Computer Studies</a:t>
            </a:r>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33</a:t>
            </a:fld>
            <a:endParaRPr lang="en-US" dirty="0"/>
          </a:p>
        </p:txBody>
      </p:sp>
    </p:spTree>
    <p:extLst>
      <p:ext uri="{BB962C8B-B14F-4D97-AF65-F5344CB8AC3E}">
        <p14:creationId xmlns:p14="http://schemas.microsoft.com/office/powerpoint/2010/main" val="4027867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Outline</a:t>
            </a:r>
            <a:endParaRPr lang="en-US" dirty="0">
              <a:solidFill>
                <a:srgbClr val="FFFFFF"/>
              </a:solidFill>
            </a:endParaRPr>
          </a:p>
        </p:txBody>
      </p:sp>
      <p:sp>
        <p:nvSpPr>
          <p:cNvPr id="5" name="Rounded Rectangle 4"/>
          <p:cNvSpPr/>
          <p:nvPr/>
        </p:nvSpPr>
        <p:spPr>
          <a:xfrm>
            <a:off x="701856" y="149413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Introduction</a:t>
            </a:r>
          </a:p>
        </p:txBody>
      </p:sp>
      <p:sp>
        <p:nvSpPr>
          <p:cNvPr id="6" name="Rounded Rectangle 5"/>
          <p:cNvSpPr/>
          <p:nvPr/>
        </p:nvSpPr>
        <p:spPr>
          <a:xfrm>
            <a:off x="701854" y="2053517"/>
            <a:ext cx="7772400" cy="6349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smtClean="0">
                <a:solidFill>
                  <a:schemeClr val="tx1"/>
                </a:solidFill>
              </a:rPr>
              <a:t>Structural Fingerprints</a:t>
            </a:r>
            <a:endParaRPr lang="en-US" sz="2000" b="1" dirty="0">
              <a:solidFill>
                <a:schemeClr val="tx1"/>
              </a:solidFill>
            </a:endParaRPr>
          </a:p>
        </p:txBody>
      </p:sp>
      <p:sp>
        <p:nvSpPr>
          <p:cNvPr id="7" name="Rounded Rectangle 6"/>
          <p:cNvSpPr/>
          <p:nvPr/>
        </p:nvSpPr>
        <p:spPr>
          <a:xfrm>
            <a:off x="701854" y="281240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Use triangular spatial relationships in </a:t>
            </a:r>
            <a:r>
              <a:rPr lang="de-DE" sz="2000" dirty="0" smtClean="0">
                <a:solidFill>
                  <a:schemeClr val="bg1">
                    <a:lumMod val="85000"/>
                  </a:schemeClr>
                </a:solidFill>
              </a:rPr>
              <a:t>3-D</a:t>
            </a:r>
            <a:r>
              <a:rPr lang="en-US" sz="2000" dirty="0" smtClean="0">
                <a:solidFill>
                  <a:schemeClr val="bg1">
                    <a:lumMod val="85000"/>
                  </a:schemeClr>
                </a:solidFill>
              </a:rPr>
              <a:t> </a:t>
            </a:r>
            <a:r>
              <a:rPr lang="en-US" sz="2000" dirty="0">
                <a:solidFill>
                  <a:schemeClr val="bg1">
                    <a:lumMod val="85000"/>
                  </a:schemeClr>
                </a:solidFill>
              </a:rPr>
              <a:t>for functional prediction</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Use triangular spatial relationships in </a:t>
            </a:r>
            <a:r>
              <a:rPr lang="de-DE" sz="2000" dirty="0" smtClean="0">
                <a:solidFill>
                  <a:schemeClr val="bg1">
                    <a:lumMod val="85000"/>
                  </a:schemeClr>
                </a:solidFill>
              </a:rPr>
              <a:t>3-D</a:t>
            </a:r>
            <a:r>
              <a:rPr lang="en-US" sz="2000" dirty="0" smtClean="0">
                <a:solidFill>
                  <a:schemeClr val="bg1">
                    <a:lumMod val="85000"/>
                  </a:schemeClr>
                </a:solidFill>
              </a:rPr>
              <a:t> </a:t>
            </a:r>
            <a:r>
              <a:rPr lang="en-US" sz="2000" dirty="0">
                <a:solidFill>
                  <a:schemeClr val="bg1">
                    <a:lumMod val="85000"/>
                  </a:schemeClr>
                </a:solidFill>
              </a:rPr>
              <a:t>as features for classification</a:t>
            </a:r>
          </a:p>
        </p:txBody>
      </p:sp>
      <p:sp>
        <p:nvSpPr>
          <p:cNvPr id="10" name="Rounded Rectangle 9"/>
          <p:cNvSpPr/>
          <p:nvPr/>
        </p:nvSpPr>
        <p:spPr>
          <a:xfrm>
            <a:off x="701854" y="406957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smtClean="0">
                <a:solidFill>
                  <a:schemeClr val="bg1">
                    <a:lumMod val="85000"/>
                  </a:schemeClr>
                </a:solidFill>
              </a:rPr>
              <a:t>Conclusions </a:t>
            </a:r>
            <a:endParaRPr lang="en-US" sz="2000" dirty="0">
              <a:solidFill>
                <a:schemeClr val="bg1">
                  <a:lumMod val="85000"/>
                </a:schemeClr>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E2E8CED1-239D-9A41-A285-460E6BACA5BD}"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34</a:t>
            </a:fld>
            <a:endParaRPr lang="en-US" dirty="0"/>
          </a:p>
        </p:txBody>
      </p:sp>
    </p:spTree>
    <p:extLst>
      <p:ext uri="{BB962C8B-B14F-4D97-AF65-F5344CB8AC3E}">
        <p14:creationId xmlns:p14="http://schemas.microsoft.com/office/powerpoint/2010/main" val="27814847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Choice of Structural </a:t>
            </a:r>
            <a:r>
              <a:rPr lang="en-US" dirty="0"/>
              <a:t>U</a:t>
            </a:r>
            <a:r>
              <a:rPr lang="en-US" dirty="0" smtClean="0"/>
              <a:t>nit</a:t>
            </a:r>
            <a:endParaRPr lang="en-US" dirty="0"/>
          </a:p>
        </p:txBody>
      </p:sp>
      <p:grpSp>
        <p:nvGrpSpPr>
          <p:cNvPr id="5" name="Group 4"/>
          <p:cNvGrpSpPr/>
          <p:nvPr/>
        </p:nvGrpSpPr>
        <p:grpSpPr>
          <a:xfrm>
            <a:off x="2784414" y="1976299"/>
            <a:ext cx="3412515" cy="2544039"/>
            <a:chOff x="5053879" y="2305523"/>
            <a:chExt cx="3412515" cy="2544039"/>
          </a:xfrm>
        </p:grpSpPr>
        <p:grpSp>
          <p:nvGrpSpPr>
            <p:cNvPr id="6" name="Group 5"/>
            <p:cNvGrpSpPr/>
            <p:nvPr/>
          </p:nvGrpSpPr>
          <p:grpSpPr>
            <a:xfrm>
              <a:off x="5053879" y="2305523"/>
              <a:ext cx="2822706" cy="2544039"/>
              <a:chOff x="5053879" y="2305523"/>
              <a:chExt cx="2822706" cy="2544039"/>
            </a:xfrm>
          </p:grpSpPr>
          <p:sp>
            <p:nvSpPr>
              <p:cNvPr id="8" name="TextBox 7"/>
              <p:cNvSpPr txBox="1"/>
              <p:nvPr/>
            </p:nvSpPr>
            <p:spPr>
              <a:xfrm>
                <a:off x="6106988" y="3259250"/>
                <a:ext cx="1273952" cy="338554"/>
              </a:xfrm>
              <a:prstGeom prst="rect">
                <a:avLst/>
              </a:prstGeom>
              <a:noFill/>
            </p:spPr>
            <p:txBody>
              <a:bodyPr wrap="square" rtlCol="0">
                <a:spAutoFit/>
              </a:bodyPr>
              <a:lstStyle/>
              <a:p>
                <a:pPr algn="ctr"/>
                <a:r>
                  <a:rPr lang="en-US" sz="1600" i="1" dirty="0" smtClean="0"/>
                  <a:t>C</a:t>
                </a:r>
                <a:r>
                  <a:rPr lang="en-US" sz="1600" i="1" baseline="-25000" dirty="0" smtClean="0"/>
                  <a:t>α</a:t>
                </a:r>
                <a:r>
                  <a:rPr lang="en-US" sz="1600" i="1" dirty="0" smtClean="0"/>
                  <a:t> (Centroid)</a:t>
                </a:r>
                <a:endParaRPr lang="en-US" sz="1600" i="1" baseline="-25000" dirty="0"/>
              </a:p>
            </p:txBody>
          </p:sp>
          <p:sp>
            <p:nvSpPr>
              <p:cNvPr id="9" name="TextBox 8"/>
              <p:cNvSpPr txBox="1"/>
              <p:nvPr/>
            </p:nvSpPr>
            <p:spPr>
              <a:xfrm>
                <a:off x="6607396" y="2305523"/>
                <a:ext cx="176618" cy="246221"/>
              </a:xfrm>
              <a:prstGeom prst="rect">
                <a:avLst/>
              </a:prstGeom>
              <a:noFill/>
            </p:spPr>
            <p:txBody>
              <a:bodyPr wrap="none" lIns="0" tIns="0" rIns="0" bIns="0" rtlCol="0">
                <a:spAutoFit/>
              </a:bodyPr>
              <a:lstStyle/>
              <a:p>
                <a:r>
                  <a:rPr lang="en-US" sz="1600" i="1" dirty="0" smtClean="0"/>
                  <a:t>H</a:t>
                </a:r>
                <a:endParaRPr lang="en-US" sz="1600" i="1" dirty="0"/>
              </a:p>
            </p:txBody>
          </p:sp>
          <p:sp>
            <p:nvSpPr>
              <p:cNvPr id="10" name="TextBox 9"/>
              <p:cNvSpPr txBox="1"/>
              <p:nvPr/>
            </p:nvSpPr>
            <p:spPr>
              <a:xfrm>
                <a:off x="6634828" y="4603341"/>
                <a:ext cx="160188" cy="246221"/>
              </a:xfrm>
              <a:prstGeom prst="rect">
                <a:avLst/>
              </a:prstGeom>
              <a:noFill/>
            </p:spPr>
            <p:txBody>
              <a:bodyPr wrap="none" lIns="0" tIns="0" rIns="0" bIns="0" rtlCol="0">
                <a:spAutoFit/>
              </a:bodyPr>
              <a:lstStyle/>
              <a:p>
                <a:r>
                  <a:rPr lang="en-US" sz="1600" i="1" dirty="0" smtClean="0"/>
                  <a:t>R</a:t>
                </a:r>
                <a:endParaRPr lang="en-US" sz="1600" i="1" dirty="0"/>
              </a:p>
            </p:txBody>
          </p:sp>
          <p:cxnSp>
            <p:nvCxnSpPr>
              <p:cNvPr id="11" name="Straight Connector 10"/>
              <p:cNvCxnSpPr>
                <a:stCxn id="8" idx="0"/>
              </p:cNvCxnSpPr>
              <p:nvPr/>
            </p:nvCxnSpPr>
            <p:spPr>
              <a:xfrm flipH="1" flipV="1">
                <a:off x="6724627" y="2616206"/>
                <a:ext cx="19337" cy="643044"/>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611675" y="3435467"/>
                <a:ext cx="399549" cy="652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8" idx="3"/>
              </p:cNvCxnSpPr>
              <p:nvPr/>
            </p:nvCxnSpPr>
            <p:spPr>
              <a:xfrm>
                <a:off x="7380940" y="3428527"/>
                <a:ext cx="495645" cy="1"/>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58703" y="3641975"/>
                <a:ext cx="499" cy="91279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53879" y="3262161"/>
                <a:ext cx="613006" cy="338554"/>
              </a:xfrm>
              <a:prstGeom prst="rect">
                <a:avLst/>
              </a:prstGeom>
              <a:noFill/>
            </p:spPr>
            <p:txBody>
              <a:bodyPr wrap="none" rtlCol="0">
                <a:spAutoFit/>
              </a:bodyPr>
              <a:lstStyle/>
              <a:p>
                <a:r>
                  <a:rPr lang="en-US" sz="1600" i="1" dirty="0" smtClean="0"/>
                  <a:t>NH</a:t>
                </a:r>
                <a:r>
                  <a:rPr lang="en-US" sz="1600" baseline="-25000" dirty="0" smtClean="0"/>
                  <a:t>3</a:t>
                </a:r>
                <a:r>
                  <a:rPr lang="en-US" baseline="30000" dirty="0" smtClean="0"/>
                  <a:t>+</a:t>
                </a:r>
                <a:endParaRPr lang="en-US" baseline="30000" dirty="0"/>
              </a:p>
            </p:txBody>
          </p:sp>
        </p:grpSp>
        <p:sp>
          <p:nvSpPr>
            <p:cNvPr id="7" name="TextBox 6"/>
            <p:cNvSpPr txBox="1"/>
            <p:nvPr/>
          </p:nvSpPr>
          <p:spPr>
            <a:xfrm>
              <a:off x="7796138" y="3257036"/>
              <a:ext cx="670256" cy="338554"/>
            </a:xfrm>
            <a:prstGeom prst="rect">
              <a:avLst/>
            </a:prstGeom>
            <a:noFill/>
          </p:spPr>
          <p:txBody>
            <a:bodyPr wrap="square" rtlCol="0">
              <a:spAutoFit/>
            </a:bodyPr>
            <a:lstStyle/>
            <a:p>
              <a:r>
                <a:rPr lang="en-US" sz="1600" i="1" dirty="0" smtClean="0"/>
                <a:t>COO</a:t>
              </a:r>
              <a:r>
                <a:rPr lang="en-US" baseline="30000" dirty="0" smtClean="0"/>
                <a:t>-</a:t>
              </a:r>
              <a:endParaRPr lang="en-US" baseline="30000" dirty="0"/>
            </a:p>
          </p:txBody>
        </p:sp>
      </p:grpSp>
      <p:sp>
        <p:nvSpPr>
          <p:cNvPr id="16" name="TextBox 15"/>
          <p:cNvSpPr txBox="1"/>
          <p:nvPr/>
        </p:nvSpPr>
        <p:spPr>
          <a:xfrm>
            <a:off x="1575690" y="4644509"/>
            <a:ext cx="6432495" cy="1384995"/>
          </a:xfrm>
          <a:prstGeom prst="rect">
            <a:avLst/>
          </a:prstGeom>
          <a:noFill/>
        </p:spPr>
        <p:txBody>
          <a:bodyPr wrap="none" rtlCol="0">
            <a:spAutoFit/>
          </a:bodyPr>
          <a:lstStyle/>
          <a:p>
            <a:r>
              <a:rPr lang="en-US" sz="2800" dirty="0" smtClean="0"/>
              <a:t>Approximate the residue by limiting its </a:t>
            </a:r>
          </a:p>
          <a:p>
            <a:r>
              <a:rPr lang="en-US" sz="2800" dirty="0" smtClean="0"/>
              <a:t>representation to coordinates of </a:t>
            </a:r>
            <a:r>
              <a:rPr lang="en-US" sz="2800" i="1" dirty="0" smtClean="0"/>
              <a:t>C</a:t>
            </a:r>
            <a:r>
              <a:rPr lang="en-US" sz="2800" i="1" baseline="-25000" dirty="0" smtClean="0"/>
              <a:t>α </a:t>
            </a:r>
            <a:r>
              <a:rPr lang="en-US" sz="2800" dirty="0" smtClean="0"/>
              <a:t>atom</a:t>
            </a:r>
          </a:p>
          <a:p>
            <a:r>
              <a:rPr lang="en-US" sz="2800" dirty="0" smtClean="0"/>
              <a:t>Assign a unique ID or Label to each residue  </a:t>
            </a:r>
            <a:endParaRPr lang="en-US" sz="2800"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17" name="Date Placeholder 16"/>
          <p:cNvSpPr>
            <a:spLocks noGrp="1"/>
          </p:cNvSpPr>
          <p:nvPr>
            <p:ph type="dt" sz="half" idx="10"/>
          </p:nvPr>
        </p:nvSpPr>
        <p:spPr/>
        <p:txBody>
          <a:bodyPr/>
          <a:lstStyle/>
          <a:p>
            <a:fld id="{78C064FA-8FEA-5F40-96AD-FF43657FFCA0}" type="datetime1">
              <a:rPr lang="en-US" smtClean="0"/>
              <a:t>4/3/17</a:t>
            </a:fld>
            <a:endParaRPr lang="en-US" dirty="0"/>
          </a:p>
        </p:txBody>
      </p:sp>
      <p:sp>
        <p:nvSpPr>
          <p:cNvPr id="18" name="Slide Number Placeholder 17"/>
          <p:cNvSpPr>
            <a:spLocks noGrp="1"/>
          </p:cNvSpPr>
          <p:nvPr>
            <p:ph type="sldNum" sz="quarter" idx="12"/>
          </p:nvPr>
        </p:nvSpPr>
        <p:spPr/>
        <p:txBody>
          <a:bodyPr/>
          <a:lstStyle/>
          <a:p>
            <a:fld id="{1FCD904C-D1DC-4FA1-992A-F40497B59867}" type="slidenum">
              <a:rPr lang="en-US" smtClean="0"/>
              <a:pPr/>
              <a:t>35</a:t>
            </a:fld>
            <a:endParaRPr lang="en-US" dirty="0"/>
          </a:p>
        </p:txBody>
      </p:sp>
    </p:spTree>
    <p:extLst>
      <p:ext uri="{BB962C8B-B14F-4D97-AF65-F5344CB8AC3E}">
        <p14:creationId xmlns:p14="http://schemas.microsoft.com/office/powerpoint/2010/main" val="266162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Structural Unit</a:t>
            </a:r>
            <a:endParaRPr lang="en-US"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endParaRPr lang="en-US" dirty="0"/>
          </a:p>
          <a:p>
            <a:pPr marL="0" indent="0">
              <a:buNone/>
            </a:pPr>
            <a:r>
              <a:rPr lang="en-US" dirty="0" smtClean="0"/>
              <a:t>A Structural Patch/Triple </a:t>
            </a:r>
            <a:r>
              <a:rPr lang="en-US" dirty="0"/>
              <a:t>defined by triple of all amino </a:t>
            </a:r>
            <a:r>
              <a:rPr lang="en-US" dirty="0" smtClean="0"/>
              <a:t>acids</a:t>
            </a:r>
          </a:p>
          <a:p>
            <a:pPr marL="0" indent="0">
              <a:buNone/>
            </a:pPr>
            <a:endParaRPr lang="en-US" dirty="0" smtClean="0"/>
          </a:p>
          <a:p>
            <a:pPr marL="0" indent="0">
              <a:buNone/>
            </a:pPr>
            <a:r>
              <a:rPr lang="en-US" dirty="0" smtClean="0"/>
              <a:t>Each Patches (Triples) of 3-amino acid is represented by its </a:t>
            </a:r>
            <a:r>
              <a:rPr lang="en-US" i="1" dirty="0" smtClean="0"/>
              <a:t>C</a:t>
            </a:r>
            <a:r>
              <a:rPr lang="en-US" i="1" baseline="-25000" dirty="0" smtClean="0"/>
              <a:t>α</a:t>
            </a:r>
            <a:r>
              <a:rPr lang="en-US" dirty="0" smtClean="0"/>
              <a:t>,</a:t>
            </a:r>
            <a:r>
              <a:rPr lang="en-US" i="1" dirty="0" smtClean="0"/>
              <a:t> </a:t>
            </a:r>
            <a:r>
              <a:rPr lang="en-US" dirty="0"/>
              <a:t>n(n-1)(n-2) possible </a:t>
            </a:r>
            <a:r>
              <a:rPr lang="en-US" dirty="0" smtClean="0"/>
              <a:t>patches for n amino acids</a:t>
            </a:r>
          </a:p>
          <a:p>
            <a:pPr marL="0" indent="0">
              <a:buNone/>
            </a:pPr>
            <a:endParaRPr lang="en-US" dirty="0" smtClean="0"/>
          </a:p>
          <a:p>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839FF810-6C45-FB46-923C-08445CE60A06}"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36</a:t>
            </a:fld>
            <a:endParaRPr lang="en-US" dirty="0"/>
          </a:p>
        </p:txBody>
      </p:sp>
    </p:spTree>
    <p:extLst>
      <p:ext uri="{BB962C8B-B14F-4D97-AF65-F5344CB8AC3E}">
        <p14:creationId xmlns:p14="http://schemas.microsoft.com/office/powerpoint/2010/main" val="3915267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Feature Space</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r>
              <a:rPr lang="en-US" dirty="0" smtClean="0"/>
              <a:t>Feature </a:t>
            </a:r>
            <a:r>
              <a:rPr lang="en-US" dirty="0"/>
              <a:t>from each patch must be a good descriptor of its </a:t>
            </a:r>
            <a:r>
              <a:rPr lang="en-US" dirty="0" smtClean="0"/>
              <a:t>shape.</a:t>
            </a:r>
            <a:endParaRPr lang="en-US" dirty="0"/>
          </a:p>
          <a:p>
            <a:pPr marL="0" indent="0">
              <a:buNone/>
            </a:pPr>
            <a:endParaRPr lang="en-US" dirty="0" smtClean="0"/>
          </a:p>
          <a:p>
            <a:pPr marL="0" indent="0">
              <a:buNone/>
            </a:pPr>
            <a:r>
              <a:rPr lang="en-US" dirty="0" smtClean="0"/>
              <a:t>Transforms </a:t>
            </a:r>
            <a:r>
              <a:rPr lang="en-US" dirty="0"/>
              <a:t>a </a:t>
            </a:r>
            <a:r>
              <a:rPr lang="en-US" dirty="0" smtClean="0"/>
              <a:t>Patch </a:t>
            </a:r>
            <a:r>
              <a:rPr lang="en-US" dirty="0"/>
              <a:t>to non-homogenous feature space -&gt;</a:t>
            </a:r>
            <a:r>
              <a:rPr lang="en-US" i="1" dirty="0"/>
              <a:t> (S) of dimension m</a:t>
            </a:r>
            <a:r>
              <a:rPr lang="en-US" dirty="0"/>
              <a:t>,</a:t>
            </a:r>
            <a:r>
              <a:rPr lang="en-US" baseline="30000" dirty="0"/>
              <a:t> </a:t>
            </a:r>
            <a:r>
              <a:rPr lang="en-US" dirty="0"/>
              <a:t>where m is the number of features selected</a:t>
            </a:r>
            <a:r>
              <a:rPr lang="en-US" dirty="0" smtClean="0"/>
              <a:t>.</a:t>
            </a:r>
            <a:endParaRPr lang="en-US" dirty="0"/>
          </a:p>
        </p:txBody>
      </p:sp>
      <p:sp>
        <p:nvSpPr>
          <p:cNvPr id="4" name="Date Placeholder 3"/>
          <p:cNvSpPr>
            <a:spLocks noGrp="1"/>
          </p:cNvSpPr>
          <p:nvPr>
            <p:ph type="dt" sz="half" idx="10"/>
          </p:nvPr>
        </p:nvSpPr>
        <p:spPr/>
        <p:txBody>
          <a:bodyPr/>
          <a:lstStyle/>
          <a:p>
            <a:fld id="{57F31EB4-1206-3C4B-B125-66591B6648AF}"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37</a:t>
            </a:fld>
            <a:endParaRPr lang="en-US" dirty="0"/>
          </a:p>
        </p:txBody>
      </p:sp>
    </p:spTree>
    <p:extLst>
      <p:ext uri="{BB962C8B-B14F-4D97-AF65-F5344CB8AC3E}">
        <p14:creationId xmlns:p14="http://schemas.microsoft.com/office/powerpoint/2010/main" val="35750191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65802"/>
          </a:xfrm>
        </p:spPr>
        <p:txBody>
          <a:bodyPr>
            <a:normAutofit fontScale="90000"/>
          </a:bodyPr>
          <a:lstStyle/>
          <a:p>
            <a:pPr algn="ctr"/>
            <a:r>
              <a:rPr lang="en-US" dirty="0"/>
              <a:t>Structural </a:t>
            </a:r>
            <a:r>
              <a:rPr lang="en-US" dirty="0" smtClean="0"/>
              <a:t>Patch </a:t>
            </a:r>
            <a:r>
              <a:rPr lang="en-US" dirty="0"/>
              <a:t>represented by </a:t>
            </a:r>
            <a:r>
              <a:rPr lang="en-US" i="1" dirty="0"/>
              <a:t>quintuple</a:t>
            </a:r>
            <a:r>
              <a:rPr lang="en-US" dirty="0"/>
              <a:t> of features</a:t>
            </a:r>
          </a:p>
        </p:txBody>
      </p:sp>
      <p:sp>
        <p:nvSpPr>
          <p:cNvPr id="3" name="Content Placeholder 2"/>
          <p:cNvSpPr>
            <a:spLocks noGrp="1"/>
          </p:cNvSpPr>
          <p:nvPr>
            <p:ph idx="1"/>
          </p:nvPr>
        </p:nvSpPr>
        <p:spPr/>
        <p:txBody>
          <a:bodyPr>
            <a:normAutofit/>
          </a:bodyPr>
          <a:lstStyle/>
          <a:p>
            <a:pPr marL="0" indent="0" algn="ctr">
              <a:buNone/>
            </a:pPr>
            <a:endParaRPr lang="en-US" sz="2700" dirty="0"/>
          </a:p>
          <a:p>
            <a:pPr marL="0" indent="0" algn="ctr">
              <a:buNone/>
            </a:pPr>
            <a:endParaRPr lang="en-US" sz="2700" dirty="0"/>
          </a:p>
          <a:p>
            <a:pPr marL="0" indent="0" algn="ctr">
              <a:buNone/>
            </a:pPr>
            <a:endParaRPr lang="en-US" sz="2700" dirty="0"/>
          </a:p>
          <a:p>
            <a:pPr marL="0" indent="0" algn="ctr">
              <a:buNone/>
            </a:pPr>
            <a:endParaRPr lang="en-US" sz="2700" dirty="0"/>
          </a:p>
          <a:p>
            <a:pPr marL="0" indent="0">
              <a:buNone/>
            </a:pPr>
            <a:endParaRPr lang="en-US" sz="2700" dirty="0"/>
          </a:p>
          <a:p>
            <a:pPr marL="0" indent="0">
              <a:buNone/>
            </a:pPr>
            <a:endParaRPr lang="en-US" sz="2700" dirty="0"/>
          </a:p>
          <a:p>
            <a:pPr marL="0" indent="0">
              <a:buNone/>
            </a:pPr>
            <a:endParaRPr lang="en-US" sz="2700" dirty="0"/>
          </a:p>
          <a:p>
            <a:pPr marL="0" indent="0">
              <a:buNone/>
            </a:pPr>
            <a:endParaRPr lang="en-US" sz="2700" dirty="0"/>
          </a:p>
          <a:p>
            <a:pPr marL="0" indent="0">
              <a:buNone/>
            </a:pPr>
            <a:endParaRPr lang="en-US" sz="2700" dirty="0"/>
          </a:p>
          <a:p>
            <a:pPr marL="0" indent="0">
              <a:buNone/>
            </a:pPr>
            <a:endParaRPr lang="en-US" sz="2700" dirty="0"/>
          </a:p>
          <a:p>
            <a:endParaRPr lang="en-US" sz="2700" dirty="0"/>
          </a:p>
          <a:p>
            <a:endParaRPr lang="en-US" sz="2700" dirty="0"/>
          </a:p>
          <a:p>
            <a:pPr marL="0" indent="0" algn="ctr">
              <a:buNone/>
            </a:pPr>
            <a:endParaRPr lang="en-US" sz="2700" dirty="0"/>
          </a:p>
        </p:txBody>
      </p:sp>
      <p:sp>
        <p:nvSpPr>
          <p:cNvPr id="6" name="Oval 5"/>
          <p:cNvSpPr/>
          <p:nvPr/>
        </p:nvSpPr>
        <p:spPr>
          <a:xfrm>
            <a:off x="431684" y="4219738"/>
            <a:ext cx="2284618" cy="1882794"/>
          </a:xfrm>
          <a:prstGeom prst="ellipse">
            <a:avLst/>
          </a:prstGeom>
          <a:solidFill>
            <a:schemeClr val="accent1">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600" dirty="0"/>
          </a:p>
          <a:p>
            <a:pPr algn="ctr"/>
            <a:r>
              <a:rPr lang="en-US" sz="1600" dirty="0" smtClean="0"/>
              <a:t>Labels represent Primary </a:t>
            </a:r>
            <a:r>
              <a:rPr lang="en-US" sz="1600" dirty="0"/>
              <a:t>Structure (amino </a:t>
            </a:r>
            <a:r>
              <a:rPr lang="en-US" sz="1600" dirty="0" smtClean="0"/>
              <a:t>acids sequence</a:t>
            </a:r>
            <a:r>
              <a:rPr lang="en-US" sz="1600" dirty="0"/>
              <a:t>)</a:t>
            </a:r>
          </a:p>
          <a:p>
            <a:pPr algn="ctr"/>
            <a:endParaRPr lang="en-US" sz="1600" dirty="0"/>
          </a:p>
        </p:txBody>
      </p:sp>
      <p:sp>
        <p:nvSpPr>
          <p:cNvPr id="7" name="Oval 6"/>
          <p:cNvSpPr/>
          <p:nvPr/>
        </p:nvSpPr>
        <p:spPr>
          <a:xfrm>
            <a:off x="3087349" y="4529254"/>
            <a:ext cx="2811101" cy="1010194"/>
          </a:xfrm>
          <a:prstGeom prst="ellipse">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smtClean="0"/>
          </a:p>
          <a:p>
            <a:pPr algn="ctr"/>
            <a:r>
              <a:rPr lang="en-US" sz="1600" dirty="0" smtClean="0"/>
              <a:t>Theta </a:t>
            </a:r>
            <a:r>
              <a:rPr lang="en-US" sz="1600" dirty="0"/>
              <a:t>represents orientation</a:t>
            </a:r>
          </a:p>
          <a:p>
            <a:pPr algn="ctr"/>
            <a:endParaRPr lang="en-US" sz="1600" dirty="0"/>
          </a:p>
        </p:txBody>
      </p:sp>
      <p:sp>
        <p:nvSpPr>
          <p:cNvPr id="9" name="Oval 8"/>
          <p:cNvSpPr/>
          <p:nvPr/>
        </p:nvSpPr>
        <p:spPr>
          <a:xfrm>
            <a:off x="5869219" y="4591137"/>
            <a:ext cx="2811101" cy="1057314"/>
          </a:xfrm>
          <a:prstGeom prst="ellipse">
            <a:avLst/>
          </a:prstGeom>
          <a:solidFill>
            <a:schemeClr val="accent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endParaRPr lang="en-US" sz="1600" dirty="0"/>
          </a:p>
          <a:p>
            <a:pPr algn="ctr"/>
            <a:r>
              <a:rPr lang="en-US" sz="1600" dirty="0"/>
              <a:t>Length represents size/scale</a:t>
            </a:r>
          </a:p>
          <a:p>
            <a:pPr algn="ctr"/>
            <a:endParaRPr lang="en-US" sz="1600" dirty="0"/>
          </a:p>
        </p:txBody>
      </p:sp>
      <p:cxnSp>
        <p:nvCxnSpPr>
          <p:cNvPr id="12" name="Straight Arrow Connector 11"/>
          <p:cNvCxnSpPr>
            <a:stCxn id="6" idx="0"/>
          </p:cNvCxnSpPr>
          <p:nvPr/>
        </p:nvCxnSpPr>
        <p:spPr>
          <a:xfrm flipV="1">
            <a:off x="1573993" y="2245826"/>
            <a:ext cx="1353968" cy="197391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7" idx="0"/>
          </p:cNvCxnSpPr>
          <p:nvPr/>
        </p:nvCxnSpPr>
        <p:spPr>
          <a:xfrm flipV="1">
            <a:off x="4492900" y="2256165"/>
            <a:ext cx="1465732" cy="227308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9" idx="0"/>
          </p:cNvCxnSpPr>
          <p:nvPr/>
        </p:nvCxnSpPr>
        <p:spPr>
          <a:xfrm flipH="1" flipV="1">
            <a:off x="6377492" y="2229146"/>
            <a:ext cx="897278" cy="23619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a:stCxn id="6" idx="0"/>
          </p:cNvCxnSpPr>
          <p:nvPr/>
        </p:nvCxnSpPr>
        <p:spPr>
          <a:xfrm flipV="1">
            <a:off x="1573993" y="2304617"/>
            <a:ext cx="2329956" cy="191512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7" name="Straight Arrow Connector 36"/>
          <p:cNvCxnSpPr>
            <a:stCxn id="6" idx="0"/>
          </p:cNvCxnSpPr>
          <p:nvPr/>
        </p:nvCxnSpPr>
        <p:spPr>
          <a:xfrm flipV="1">
            <a:off x="1573993" y="2245826"/>
            <a:ext cx="3599915" cy="19739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8" name="TextBox 47"/>
          <p:cNvSpPr txBox="1"/>
          <p:nvPr/>
        </p:nvSpPr>
        <p:spPr>
          <a:xfrm>
            <a:off x="4796631" y="5724601"/>
            <a:ext cx="2499653" cy="400110"/>
          </a:xfrm>
          <a:prstGeom prst="rect">
            <a:avLst/>
          </a:prstGeom>
          <a:solidFill>
            <a:schemeClr val="accent4">
              <a:lumMod val="20000"/>
              <a:lumOff val="80000"/>
            </a:schemeClr>
          </a:solidFill>
        </p:spPr>
        <p:txBody>
          <a:bodyPr wrap="square" rtlCol="0">
            <a:spAutoFit/>
          </a:bodyPr>
          <a:lstStyle/>
          <a:p>
            <a:pPr algn="ctr"/>
            <a:r>
              <a:rPr lang="en-US" sz="2000" dirty="0" smtClean="0"/>
              <a:t>Tertiary/ 3D structure</a:t>
            </a:r>
            <a:endParaRPr lang="en-US" sz="2000" dirty="0"/>
          </a:p>
        </p:txBody>
      </p:sp>
      <p:sp>
        <p:nvSpPr>
          <p:cNvPr id="17" name="TextBox 16"/>
          <p:cNvSpPr txBox="1"/>
          <p:nvPr/>
        </p:nvSpPr>
        <p:spPr>
          <a:xfrm>
            <a:off x="2243580" y="1783316"/>
            <a:ext cx="4495993" cy="523220"/>
          </a:xfrm>
          <a:prstGeom prst="rect">
            <a:avLst/>
          </a:prstGeom>
          <a:noFill/>
        </p:spPr>
        <p:txBody>
          <a:bodyPr wrap="none" rtlCol="0">
            <a:spAutoFit/>
          </a:bodyPr>
          <a:lstStyle/>
          <a:p>
            <a:pPr algn="ctr"/>
            <a:r>
              <a:rPr lang="en-US" sz="2800" dirty="0" smtClean="0">
                <a:latin typeface="Times New Roman"/>
                <a:cs typeface="Times New Roman"/>
              </a:rPr>
              <a:t>{</a:t>
            </a:r>
            <a:r>
              <a:rPr lang="en-US" sz="2800" i="1" dirty="0" smtClean="0">
                <a:latin typeface="Times New Roman"/>
                <a:cs typeface="Times New Roman"/>
              </a:rPr>
              <a:t>Label</a:t>
            </a:r>
            <a:r>
              <a:rPr lang="en-US" sz="2800" baseline="-25000" dirty="0" smtClean="0">
                <a:latin typeface="Times New Roman"/>
                <a:cs typeface="Times New Roman"/>
              </a:rPr>
              <a:t>1</a:t>
            </a:r>
            <a:r>
              <a:rPr lang="en-US" sz="2800" dirty="0" smtClean="0">
                <a:latin typeface="Times New Roman"/>
                <a:cs typeface="Times New Roman"/>
              </a:rPr>
              <a:t>, </a:t>
            </a:r>
            <a:r>
              <a:rPr lang="en-US" sz="2800" i="1" dirty="0" smtClean="0">
                <a:latin typeface="Times New Roman"/>
                <a:cs typeface="Times New Roman"/>
              </a:rPr>
              <a:t>Label</a:t>
            </a:r>
            <a:r>
              <a:rPr lang="en-US" sz="2800" baseline="-25000" dirty="0" smtClean="0">
                <a:latin typeface="Times New Roman"/>
                <a:cs typeface="Times New Roman"/>
              </a:rPr>
              <a:t>2</a:t>
            </a:r>
            <a:r>
              <a:rPr lang="en-US" sz="2800" dirty="0" smtClean="0">
                <a:latin typeface="Times New Roman"/>
                <a:cs typeface="Times New Roman"/>
              </a:rPr>
              <a:t>, </a:t>
            </a:r>
            <a:r>
              <a:rPr lang="en-US" sz="2800" i="1" dirty="0" smtClean="0">
                <a:latin typeface="Times New Roman"/>
                <a:cs typeface="Times New Roman"/>
              </a:rPr>
              <a:t>Label</a:t>
            </a:r>
            <a:r>
              <a:rPr lang="en-US" sz="2800" baseline="-25000" dirty="0" smtClean="0">
                <a:latin typeface="Times New Roman"/>
                <a:cs typeface="Times New Roman"/>
              </a:rPr>
              <a:t>3</a:t>
            </a:r>
            <a:r>
              <a:rPr lang="en-US" sz="2800" dirty="0" smtClean="0">
                <a:latin typeface="Times New Roman"/>
                <a:cs typeface="Times New Roman"/>
              </a:rPr>
              <a:t>, </a:t>
            </a:r>
            <a:r>
              <a:rPr lang="en-US" sz="2800" i="1" dirty="0" smtClean="0">
                <a:latin typeface="Times New Roman"/>
                <a:cs typeface="Times New Roman"/>
              </a:rPr>
              <a:t>θ, D</a:t>
            </a:r>
            <a:r>
              <a:rPr lang="en-US" sz="2800" dirty="0" smtClean="0">
                <a:latin typeface="Times New Roman"/>
                <a:cs typeface="Times New Roman"/>
              </a:rPr>
              <a:t>} </a:t>
            </a:r>
            <a:endParaRPr lang="en-US" sz="2800" dirty="0">
              <a:latin typeface="Times New Roman"/>
              <a:cs typeface="Times New Roman"/>
            </a:endParaRPr>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8" name="Date Placeholder 7"/>
          <p:cNvSpPr>
            <a:spLocks noGrp="1"/>
          </p:cNvSpPr>
          <p:nvPr>
            <p:ph type="dt" sz="half" idx="10"/>
          </p:nvPr>
        </p:nvSpPr>
        <p:spPr/>
        <p:txBody>
          <a:bodyPr/>
          <a:lstStyle/>
          <a:p>
            <a:fld id="{05F4F523-659D-2F4B-8CE7-23C79C4A3384}" type="datetime1">
              <a:rPr lang="en-US" smtClean="0"/>
              <a:t>4/3/17</a:t>
            </a:fld>
            <a:endParaRPr lang="en-US" dirty="0"/>
          </a:p>
        </p:txBody>
      </p:sp>
      <p:sp>
        <p:nvSpPr>
          <p:cNvPr id="10" name="Slide Number Placeholder 9"/>
          <p:cNvSpPr>
            <a:spLocks noGrp="1"/>
          </p:cNvSpPr>
          <p:nvPr>
            <p:ph type="sldNum" sz="quarter" idx="12"/>
          </p:nvPr>
        </p:nvSpPr>
        <p:spPr/>
        <p:txBody>
          <a:bodyPr/>
          <a:lstStyle/>
          <a:p>
            <a:fld id="{1FCD904C-D1DC-4FA1-992A-F40497B59867}" type="slidenum">
              <a:rPr lang="en-US" smtClean="0"/>
              <a:pPr/>
              <a:t>38</a:t>
            </a:fld>
            <a:endParaRPr lang="en-US" dirty="0"/>
          </a:p>
        </p:txBody>
      </p:sp>
    </p:spTree>
    <p:extLst>
      <p:ext uri="{BB962C8B-B14F-4D97-AF65-F5344CB8AC3E}">
        <p14:creationId xmlns:p14="http://schemas.microsoft.com/office/powerpoint/2010/main" val="127932819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Feature Space</a:t>
            </a:r>
            <a:endParaRPr lang="en-US" dirty="0"/>
          </a:p>
        </p:txBody>
      </p:sp>
      <p:sp>
        <p:nvSpPr>
          <p:cNvPr id="4" name="Date Placeholder 3"/>
          <p:cNvSpPr>
            <a:spLocks noGrp="1"/>
          </p:cNvSpPr>
          <p:nvPr>
            <p:ph type="dt" sz="half" idx="10"/>
          </p:nvPr>
        </p:nvSpPr>
        <p:spPr/>
        <p:txBody>
          <a:bodyPr/>
          <a:lstStyle/>
          <a:p>
            <a:fld id="{57F31EB4-1206-3C4B-B125-66591B6648AF}"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39</a:t>
            </a:fld>
            <a:endParaRPr lang="en-US" dirty="0"/>
          </a:p>
        </p:txBody>
      </p:sp>
      <p:grpSp>
        <p:nvGrpSpPr>
          <p:cNvPr id="21" name="Group 20"/>
          <p:cNvGrpSpPr/>
          <p:nvPr/>
        </p:nvGrpSpPr>
        <p:grpSpPr>
          <a:xfrm>
            <a:off x="2398814" y="2328133"/>
            <a:ext cx="3833394" cy="3645059"/>
            <a:chOff x="2539918" y="3433409"/>
            <a:chExt cx="2728062" cy="2622091"/>
          </a:xfrm>
        </p:grpSpPr>
        <p:cxnSp>
          <p:nvCxnSpPr>
            <p:cNvPr id="9" name="Straight Connector 8"/>
            <p:cNvCxnSpPr/>
            <p:nvPr/>
          </p:nvCxnSpPr>
          <p:spPr>
            <a:xfrm>
              <a:off x="3104345" y="3809673"/>
              <a:ext cx="729050" cy="99945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833395" y="3433409"/>
              <a:ext cx="576185" cy="137571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3845154" y="4750333"/>
              <a:ext cx="1422826" cy="47033"/>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539918" y="4796908"/>
              <a:ext cx="1293012" cy="56485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44689" y="4808668"/>
              <a:ext cx="494338" cy="124683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5291497" y="2480991"/>
            <a:ext cx="761747" cy="369332"/>
          </a:xfrm>
          <a:prstGeom prst="rect">
            <a:avLst/>
          </a:prstGeom>
          <a:noFill/>
        </p:spPr>
        <p:txBody>
          <a:bodyPr wrap="none" rtlCol="0">
            <a:spAutoFit/>
          </a:bodyPr>
          <a:lstStyle/>
          <a:p>
            <a:r>
              <a:rPr lang="en-US" dirty="0" smtClean="0"/>
              <a:t>Label</a:t>
            </a:r>
            <a:r>
              <a:rPr lang="en-US" baseline="-25000" dirty="0" smtClean="0"/>
              <a:t>1</a:t>
            </a:r>
            <a:endParaRPr lang="en-US" baseline="-25000" dirty="0"/>
          </a:p>
        </p:txBody>
      </p:sp>
      <p:sp>
        <p:nvSpPr>
          <p:cNvPr id="23" name="TextBox 22"/>
          <p:cNvSpPr txBox="1"/>
          <p:nvPr/>
        </p:nvSpPr>
        <p:spPr>
          <a:xfrm>
            <a:off x="6419884" y="4126688"/>
            <a:ext cx="761747" cy="369332"/>
          </a:xfrm>
          <a:prstGeom prst="rect">
            <a:avLst/>
          </a:prstGeom>
          <a:noFill/>
        </p:spPr>
        <p:txBody>
          <a:bodyPr wrap="none" rtlCol="0">
            <a:spAutoFit/>
          </a:bodyPr>
          <a:lstStyle/>
          <a:p>
            <a:r>
              <a:rPr lang="en-US" dirty="0" smtClean="0"/>
              <a:t>Label</a:t>
            </a:r>
            <a:r>
              <a:rPr lang="en-US" baseline="-25000" dirty="0" smtClean="0"/>
              <a:t>2</a:t>
            </a:r>
            <a:endParaRPr lang="en-US" baseline="-25000" dirty="0"/>
          </a:p>
        </p:txBody>
      </p:sp>
      <p:sp>
        <p:nvSpPr>
          <p:cNvPr id="24" name="TextBox 23"/>
          <p:cNvSpPr txBox="1"/>
          <p:nvPr/>
        </p:nvSpPr>
        <p:spPr>
          <a:xfrm>
            <a:off x="5091131" y="5561196"/>
            <a:ext cx="761747" cy="369332"/>
          </a:xfrm>
          <a:prstGeom prst="rect">
            <a:avLst/>
          </a:prstGeom>
          <a:noFill/>
        </p:spPr>
        <p:txBody>
          <a:bodyPr wrap="none" rtlCol="0">
            <a:spAutoFit/>
          </a:bodyPr>
          <a:lstStyle/>
          <a:p>
            <a:r>
              <a:rPr lang="en-US" dirty="0" smtClean="0"/>
              <a:t>Label</a:t>
            </a:r>
            <a:r>
              <a:rPr lang="en-US" baseline="-25000" dirty="0" smtClean="0"/>
              <a:t>3</a:t>
            </a:r>
            <a:endParaRPr lang="en-US" baseline="-25000" dirty="0"/>
          </a:p>
        </p:txBody>
      </p:sp>
      <p:sp>
        <p:nvSpPr>
          <p:cNvPr id="25" name="TextBox 24"/>
          <p:cNvSpPr txBox="1"/>
          <p:nvPr/>
        </p:nvSpPr>
        <p:spPr>
          <a:xfrm>
            <a:off x="2151411" y="4985046"/>
            <a:ext cx="318784" cy="369332"/>
          </a:xfrm>
          <a:prstGeom prst="rect">
            <a:avLst/>
          </a:prstGeom>
          <a:noFill/>
        </p:spPr>
        <p:txBody>
          <a:bodyPr wrap="none" rtlCol="0">
            <a:spAutoFit/>
          </a:bodyPr>
          <a:lstStyle/>
          <a:p>
            <a:r>
              <a:rPr lang="en-US" i="1" dirty="0">
                <a:latin typeface="Times New Roman"/>
                <a:cs typeface="Times New Roman"/>
              </a:rPr>
              <a:t>θ</a:t>
            </a:r>
            <a:endParaRPr lang="en-US" dirty="0"/>
          </a:p>
        </p:txBody>
      </p:sp>
      <p:sp>
        <p:nvSpPr>
          <p:cNvPr id="27" name="TextBox 26"/>
          <p:cNvSpPr txBox="1"/>
          <p:nvPr/>
        </p:nvSpPr>
        <p:spPr>
          <a:xfrm>
            <a:off x="2715372" y="2774038"/>
            <a:ext cx="370080" cy="369332"/>
          </a:xfrm>
          <a:prstGeom prst="rect">
            <a:avLst/>
          </a:prstGeom>
          <a:noFill/>
        </p:spPr>
        <p:txBody>
          <a:bodyPr wrap="none" rtlCol="0">
            <a:spAutoFit/>
          </a:bodyPr>
          <a:lstStyle/>
          <a:p>
            <a:r>
              <a:rPr lang="en-US" i="1" dirty="0" smtClean="0">
                <a:latin typeface="Times New Roman"/>
                <a:cs typeface="Times New Roman"/>
              </a:rPr>
              <a:t>D</a:t>
            </a:r>
            <a:endParaRPr lang="en-US" dirty="0"/>
          </a:p>
        </p:txBody>
      </p:sp>
      <p:sp>
        <p:nvSpPr>
          <p:cNvPr id="3" name="Oval 2"/>
          <p:cNvSpPr/>
          <p:nvPr/>
        </p:nvSpPr>
        <p:spPr>
          <a:xfrm>
            <a:off x="5173908" y="3362859"/>
            <a:ext cx="114796" cy="1265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5491398" y="3198245"/>
            <a:ext cx="1334883" cy="369332"/>
          </a:xfrm>
          <a:prstGeom prst="rect">
            <a:avLst/>
          </a:prstGeom>
          <a:noFill/>
        </p:spPr>
        <p:txBody>
          <a:bodyPr wrap="none" rtlCol="0">
            <a:spAutoFit/>
          </a:bodyPr>
          <a:lstStyle/>
          <a:p>
            <a:r>
              <a:rPr lang="en-US" dirty="0" smtClean="0"/>
              <a:t>Triple/Patch</a:t>
            </a:r>
            <a:endParaRPr lang="en-US" dirty="0"/>
          </a:p>
        </p:txBody>
      </p:sp>
    </p:spTree>
    <p:extLst>
      <p:ext uri="{BB962C8B-B14F-4D97-AF65-F5344CB8AC3E}">
        <p14:creationId xmlns:p14="http://schemas.microsoft.com/office/powerpoint/2010/main" val="1953234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tx1"/>
                </a:solidFill>
              </a:rPr>
              <a:t>Protein Structure</a:t>
            </a:r>
            <a:endParaRPr lang="en-US" sz="2000" b="1" dirty="0">
              <a:solidFill>
                <a:schemeClr val="tx1"/>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Need for Protein Structure Comparison</a:t>
            </a:r>
            <a:endParaRPr lang="en-US" sz="2000" b="1" dirty="0">
              <a:solidFill>
                <a:schemeClr val="bg2"/>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Challenges </a:t>
            </a:r>
            <a:endParaRPr lang="en-US" sz="2000" b="1" dirty="0">
              <a:solidFill>
                <a:schemeClr val="bg2"/>
              </a:solidFill>
            </a:endParaRPr>
          </a:p>
        </p:txBody>
      </p:sp>
      <p:sp>
        <p:nvSpPr>
          <p:cNvPr id="10" name="Rounded Rectangle 9"/>
          <p:cNvSpPr/>
          <p:nvPr/>
        </p:nvSpPr>
        <p:spPr>
          <a:xfrm>
            <a:off x="728686" y="404275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Methods of Comparison</a:t>
            </a:r>
            <a:endParaRPr lang="en-US" sz="2000" dirty="0">
              <a:solidFill>
                <a:schemeClr val="bg2"/>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2F55A3D0-2BE0-7C43-BC47-638A08D709A8}"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4</a:t>
            </a:fld>
            <a:endParaRPr lang="en-US" dirty="0"/>
          </a:p>
        </p:txBody>
      </p:sp>
    </p:spTree>
    <p:extLst>
      <p:ext uri="{BB962C8B-B14F-4D97-AF65-F5344CB8AC3E}">
        <p14:creationId xmlns:p14="http://schemas.microsoft.com/office/powerpoint/2010/main" val="37741255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Patch Fingerprint</a:t>
            </a:r>
            <a:endParaRPr lang="en-US" dirty="0"/>
          </a:p>
        </p:txBody>
      </p:sp>
      <p:sp>
        <p:nvSpPr>
          <p:cNvPr id="3" name="Content Placeholder 2"/>
          <p:cNvSpPr>
            <a:spLocks noGrp="1"/>
          </p:cNvSpPr>
          <p:nvPr>
            <p:ph idx="1"/>
          </p:nvPr>
        </p:nvSpPr>
        <p:spPr/>
        <p:txBody>
          <a:bodyPr/>
          <a:lstStyle/>
          <a:p>
            <a:pPr marL="0" indent="0" algn="ctr">
              <a:buNone/>
            </a:pPr>
            <a:r>
              <a:rPr lang="en-US" dirty="0" smtClean="0"/>
              <a:t>Desired properties</a:t>
            </a:r>
          </a:p>
          <a:p>
            <a:pPr marL="457200" lvl="1" indent="0" algn="ctr">
              <a:buNone/>
            </a:pPr>
            <a:r>
              <a:rPr lang="en-US" dirty="0" smtClean="0"/>
              <a:t>Rotation, translation, invariant</a:t>
            </a:r>
          </a:p>
          <a:p>
            <a:pPr marL="457200" lvl="1" indent="0" algn="ctr">
              <a:buNone/>
            </a:pPr>
            <a:r>
              <a:rPr lang="en-US" dirty="0" smtClean="0"/>
              <a:t>Scale variant</a:t>
            </a:r>
          </a:p>
          <a:p>
            <a:pPr marL="457200" lvl="1" indent="0" algn="ctr">
              <a:buNone/>
            </a:pPr>
            <a:endParaRPr lang="en-US" dirty="0"/>
          </a:p>
          <a:p>
            <a:pPr marL="457200" lvl="1" indent="0" algn="ctr">
              <a:buNone/>
            </a:pPr>
            <a:endParaRPr lang="en-US" dirty="0" smtClean="0"/>
          </a:p>
          <a:p>
            <a:pPr marL="0" indent="0" algn="ctr">
              <a:buNone/>
            </a:pPr>
            <a:r>
              <a:rPr lang="en-US" dirty="0" smtClean="0"/>
              <a:t>Point Transformation defined in the feature space </a:t>
            </a:r>
            <a:r>
              <a:rPr lang="en-US" i="1" dirty="0" smtClean="0"/>
              <a:t>(S)</a:t>
            </a:r>
          </a:p>
          <a:p>
            <a:pPr marL="0" indent="0" algn="ctr">
              <a:buNone/>
            </a:pPr>
            <a:r>
              <a:rPr lang="en-US" dirty="0" smtClean="0"/>
              <a:t>Key Value Pair for the points </a:t>
            </a:r>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A39186C5-1FF9-334D-B901-5E0FE143ABC5}"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40</a:t>
            </a:fld>
            <a:endParaRPr lang="en-US" dirty="0"/>
          </a:p>
        </p:txBody>
      </p:sp>
    </p:spTree>
    <p:extLst>
      <p:ext uri="{BB962C8B-B14F-4D97-AF65-F5344CB8AC3E}">
        <p14:creationId xmlns:p14="http://schemas.microsoft.com/office/powerpoint/2010/main" val="387954766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Structural Fingerprints </a:t>
            </a:r>
            <a:endParaRPr lang="en-US" dirty="0"/>
          </a:p>
        </p:txBody>
      </p:sp>
      <p:sp>
        <p:nvSpPr>
          <p:cNvPr id="6" name="Text Placeholder 5"/>
          <p:cNvSpPr>
            <a:spLocks noGrp="1"/>
          </p:cNvSpPr>
          <p:nvPr>
            <p:ph type="body" idx="1"/>
          </p:nvPr>
        </p:nvSpPr>
        <p:spPr/>
        <p:txBody>
          <a:bodyPr/>
          <a:lstStyle/>
          <a:p>
            <a:r>
              <a:rPr lang="en-US" dirty="0">
                <a:latin typeface="Times New Roman"/>
              </a:rPr>
              <a:t>Triangular Spatial </a:t>
            </a:r>
            <a:r>
              <a:rPr lang="en-US" dirty="0" smtClean="0">
                <a:latin typeface="Times New Roman"/>
              </a:rPr>
              <a:t>Relationships</a:t>
            </a:r>
            <a:endParaRPr lang="en-US" dirty="0"/>
          </a:p>
        </p:txBody>
      </p:sp>
      <p:sp>
        <p:nvSpPr>
          <p:cNvPr id="2" name="Footer Placeholder 1"/>
          <p:cNvSpPr>
            <a:spLocks noGrp="1"/>
          </p:cNvSpPr>
          <p:nvPr>
            <p:ph type="ftr" sz="quarter" idx="11"/>
          </p:nvPr>
        </p:nvSpPr>
        <p:spPr/>
        <p:txBody>
          <a:bodyPr/>
          <a:lstStyle/>
          <a:p>
            <a:r>
              <a:rPr lang="en-US" dirty="0" smtClean="0"/>
              <a:t>The Center for Advanced Computer Studies</a:t>
            </a:r>
            <a:endParaRPr lang="en-US" dirty="0"/>
          </a:p>
        </p:txBody>
      </p:sp>
      <p:sp>
        <p:nvSpPr>
          <p:cNvPr id="3" name="Date Placeholder 2"/>
          <p:cNvSpPr>
            <a:spLocks noGrp="1"/>
          </p:cNvSpPr>
          <p:nvPr>
            <p:ph type="dt" sz="half" idx="10"/>
          </p:nvPr>
        </p:nvSpPr>
        <p:spPr/>
        <p:txBody>
          <a:bodyPr/>
          <a:lstStyle/>
          <a:p>
            <a:fld id="{CE215316-E0EC-EA46-A488-6B110C7A3B86}"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41</a:t>
            </a:fld>
            <a:endParaRPr lang="en-US" dirty="0"/>
          </a:p>
        </p:txBody>
      </p:sp>
    </p:spTree>
    <p:extLst>
      <p:ext uri="{BB962C8B-B14F-4D97-AF65-F5344CB8AC3E}">
        <p14:creationId xmlns:p14="http://schemas.microsoft.com/office/powerpoint/2010/main" val="365389608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261" y="2199729"/>
            <a:ext cx="4183485" cy="861774"/>
          </a:xfrm>
          <a:prstGeom prst="rect">
            <a:avLst/>
          </a:prstGeom>
          <a:noFill/>
        </p:spPr>
        <p:txBody>
          <a:bodyPr wrap="square" rtlCol="0">
            <a:spAutoFit/>
          </a:bodyPr>
          <a:lstStyle/>
          <a:p>
            <a:r>
              <a:rPr lang="en-US" sz="1000" dirty="0" smtClean="0">
                <a:latin typeface="Times New Roman"/>
                <a:cs typeface="Times New Roman"/>
              </a:rPr>
              <a:t>Generate all possible triples of amino acids present in the protein structure-sequence. Each amino acid </a:t>
            </a:r>
            <a:r>
              <a:rPr lang="en-US" sz="1000" i="1" dirty="0" smtClean="0">
                <a:latin typeface="Times New Roman"/>
                <a:cs typeface="Times New Roman"/>
              </a:rPr>
              <a:t>A</a:t>
            </a:r>
            <a:r>
              <a:rPr lang="en-US" sz="1000" i="1" baseline="30000" dirty="0" smtClean="0">
                <a:latin typeface="Times New Roman"/>
                <a:cs typeface="Times New Roman"/>
              </a:rPr>
              <a:t>n</a:t>
            </a:r>
            <a:r>
              <a:rPr lang="el-GR" sz="1000" i="1" baseline="-25000" dirty="0" smtClean="0">
                <a:latin typeface="Times New Roman"/>
                <a:cs typeface="Times New Roman"/>
              </a:rPr>
              <a:t> </a:t>
            </a:r>
            <a:r>
              <a:rPr lang="en-US" sz="1000" baseline="-25000" dirty="0" smtClean="0">
                <a:latin typeface="Times New Roman"/>
                <a:cs typeface="Times New Roman"/>
              </a:rPr>
              <a:t> </a:t>
            </a:r>
            <a:r>
              <a:rPr lang="en-US" sz="1000" dirty="0" smtClean="0">
                <a:latin typeface="Times New Roman"/>
                <a:cs typeface="Times New Roman"/>
              </a:rPr>
              <a:t>in the triple is represented by the (x, y, z) coordinate of centroid (</a:t>
            </a:r>
            <a:r>
              <a:rPr lang="en-US" sz="1000" i="1" dirty="0" smtClean="0">
                <a:latin typeface="Times New Roman"/>
                <a:cs typeface="Times New Roman"/>
              </a:rPr>
              <a:t>C</a:t>
            </a:r>
            <a:r>
              <a:rPr lang="el-GR" sz="1000" i="1" baseline="-25000" dirty="0" smtClean="0">
                <a:latin typeface="Times New Roman"/>
                <a:cs typeface="Times New Roman"/>
              </a:rPr>
              <a:t>α </a:t>
            </a:r>
            <a:r>
              <a:rPr lang="en-US" sz="1000" dirty="0" smtClean="0">
                <a:latin typeface="Times New Roman"/>
                <a:cs typeface="Times New Roman"/>
              </a:rPr>
              <a:t>). Superscript 1, 2, 3 represent the position of amino acid in the sequence. The subscript </a:t>
            </a:r>
            <a:r>
              <a:rPr lang="en-US" sz="1000" i="1" dirty="0" smtClean="0">
                <a:latin typeface="Times New Roman"/>
                <a:cs typeface="Times New Roman"/>
              </a:rPr>
              <a:t>i </a:t>
            </a:r>
            <a:r>
              <a:rPr lang="en-US" sz="1000" dirty="0" smtClean="0">
                <a:latin typeface="Times New Roman"/>
                <a:cs typeface="Times New Roman"/>
              </a:rPr>
              <a:t>represent the (</a:t>
            </a:r>
            <a:r>
              <a:rPr lang="en-US" sz="1000" i="1" dirty="0" smtClean="0">
                <a:latin typeface="Times New Roman"/>
                <a:cs typeface="Times New Roman"/>
              </a:rPr>
              <a:t>i</a:t>
            </a:r>
            <a:r>
              <a:rPr lang="en-US" sz="1000" baseline="30000" dirty="0" smtClean="0">
                <a:latin typeface="Times New Roman"/>
                <a:cs typeface="Times New Roman"/>
              </a:rPr>
              <a:t>th</a:t>
            </a:r>
            <a:r>
              <a:rPr lang="en-US" sz="1000" dirty="0" smtClean="0">
                <a:latin typeface="Times New Roman"/>
                <a:cs typeface="Times New Roman"/>
              </a:rPr>
              <a:t>) triple under consideration.</a:t>
            </a:r>
            <a:endParaRPr lang="en-US" sz="1000" dirty="0">
              <a:latin typeface="Times New Roman"/>
              <a:cs typeface="Times New Roman"/>
            </a:endParaRPr>
          </a:p>
        </p:txBody>
      </p:sp>
      <p:grpSp>
        <p:nvGrpSpPr>
          <p:cNvPr id="48" name="Group 47"/>
          <p:cNvGrpSpPr/>
          <p:nvPr/>
        </p:nvGrpSpPr>
        <p:grpSpPr>
          <a:xfrm>
            <a:off x="277145" y="141178"/>
            <a:ext cx="1877179" cy="2093472"/>
            <a:chOff x="544388" y="-47538"/>
            <a:chExt cx="3387725" cy="4971963"/>
          </a:xfrm>
        </p:grpSpPr>
        <p:pic>
          <p:nvPicPr>
            <p:cNvPr id="50" name="Picture 49" descr="1r0p global 1267 1268 12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88" y="533400"/>
              <a:ext cx="3387725" cy="4391025"/>
            </a:xfrm>
            <a:prstGeom prst="rect">
              <a:avLst/>
            </a:prstGeom>
            <a:noFill/>
            <a:extLst>
              <a:ext uri="{909E8E84-426E-40dd-AFC4-6F175D3DCCD1}">
                <a14:hiddenFill xmlns:a14="http://schemas.microsoft.com/office/drawing/2010/main">
                  <a:solidFill>
                    <a:srgbClr val="FFFFFF"/>
                  </a:solidFill>
                </a14:hiddenFill>
              </a:ext>
            </a:extLst>
          </p:spPr>
        </p:pic>
        <p:sp>
          <p:nvSpPr>
            <p:cNvPr id="51" name="Text Box 3"/>
            <p:cNvSpPr txBox="1">
              <a:spLocks noChangeArrowheads="1"/>
            </p:cNvSpPr>
            <p:nvPr/>
          </p:nvSpPr>
          <p:spPr bwMode="auto">
            <a:xfrm>
              <a:off x="1433514" y="-47538"/>
              <a:ext cx="2136157" cy="56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a:spcBef>
                  <a:spcPts val="0"/>
                </a:spcBef>
                <a:spcAft>
                  <a:spcPts val="0"/>
                </a:spcAft>
              </a:pPr>
              <a:r>
                <a:rPr lang="en-US" sz="1200" kern="1200" dirty="0">
                  <a:solidFill>
                    <a:srgbClr val="000000"/>
                  </a:solidFill>
                  <a:effectLst/>
                  <a:latin typeface="Times New Roman" panose="02020603050405020304" pitchFamily="18" charset="0"/>
                  <a:ea typeface="MS Mincho" panose="02020609040205080304" pitchFamily="49" charset="-128"/>
                </a:rPr>
                <a:t>PBD ID: </a:t>
              </a:r>
              <a:r>
                <a:rPr lang="en-US" sz="1200" kern="1200" dirty="0" smtClean="0">
                  <a:solidFill>
                    <a:srgbClr val="000000"/>
                  </a:solidFill>
                  <a:effectLst/>
                  <a:latin typeface="Times New Roman" panose="02020603050405020304" pitchFamily="18" charset="0"/>
                  <a:ea typeface="MS Mincho" panose="02020609040205080304" pitchFamily="49" charset="-128"/>
                </a:rPr>
                <a:t>1R0P</a:t>
              </a:r>
              <a:endParaRPr lang="en-US" sz="1200" dirty="0">
                <a:effectLst/>
                <a:latin typeface="Times New Roman" panose="02020603050405020304" pitchFamily="18" charset="0"/>
                <a:ea typeface="MS Mincho" panose="02020609040205080304" pitchFamily="49" charset="-128"/>
              </a:endParaRPr>
            </a:p>
          </p:txBody>
        </p:sp>
        <p:sp>
          <p:nvSpPr>
            <p:cNvPr id="52" name="Oval 51"/>
            <p:cNvSpPr>
              <a:spLocks noChangeArrowheads="1"/>
            </p:cNvSpPr>
            <p:nvPr/>
          </p:nvSpPr>
          <p:spPr bwMode="auto">
            <a:xfrm>
              <a:off x="1433514" y="3276600"/>
              <a:ext cx="990600" cy="990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82" name="Group 81"/>
          <p:cNvGrpSpPr/>
          <p:nvPr/>
        </p:nvGrpSpPr>
        <p:grpSpPr>
          <a:xfrm>
            <a:off x="5405570" y="102368"/>
            <a:ext cx="3494372" cy="1060993"/>
            <a:chOff x="-196835" y="-204183"/>
            <a:chExt cx="4251467" cy="2061360"/>
          </a:xfrm>
        </p:grpSpPr>
        <p:grpSp>
          <p:nvGrpSpPr>
            <p:cNvPr id="89" name="Group 88"/>
            <p:cNvGrpSpPr/>
            <p:nvPr/>
          </p:nvGrpSpPr>
          <p:grpSpPr>
            <a:xfrm>
              <a:off x="-196835" y="-204183"/>
              <a:ext cx="4251467" cy="1871084"/>
              <a:chOff x="-196835" y="-204183"/>
              <a:chExt cx="4251467" cy="1871084"/>
            </a:xfrm>
          </p:grpSpPr>
          <p:sp>
            <p:nvSpPr>
              <p:cNvPr id="99" name="TextBox 98"/>
              <p:cNvSpPr txBox="1"/>
              <p:nvPr/>
            </p:nvSpPr>
            <p:spPr>
              <a:xfrm>
                <a:off x="-196835" y="1128731"/>
                <a:ext cx="1054654" cy="538170"/>
              </a:xfrm>
              <a:prstGeom prst="rect">
                <a:avLst/>
              </a:prstGeom>
              <a:noFill/>
            </p:spPr>
            <p:txBody>
              <a:bodyPr wrap="square" rtlCol="0">
                <a:spAutoFit/>
              </a:bodyPr>
              <a:lstStyle/>
              <a:p>
                <a:r>
                  <a:rPr lang="en-US" sz="1200" b="1" i="1" dirty="0" smtClean="0">
                    <a:latin typeface="Times New Roman"/>
                    <a:cs typeface="Times New Roman"/>
                  </a:rPr>
                  <a:t>F(A</a:t>
                </a:r>
                <a:r>
                  <a:rPr lang="en-US" sz="1200" b="1" i="1" baseline="-25000" dirty="0" smtClean="0">
                    <a:latin typeface="Times New Roman"/>
                    <a:cs typeface="Times New Roman"/>
                  </a:rPr>
                  <a:t>i</a:t>
                </a:r>
                <a:r>
                  <a:rPr lang="en-US" sz="1200" b="1" i="1" baseline="30000" dirty="0" smtClean="0">
                    <a:latin typeface="Times New Roman"/>
                    <a:cs typeface="Times New Roman"/>
                  </a:rPr>
                  <a:t>1</a:t>
                </a:r>
                <a:r>
                  <a:rPr lang="en-US" sz="1200" b="1" i="1" dirty="0" smtClean="0">
                    <a:latin typeface="Times New Roman"/>
                    <a:cs typeface="Times New Roman"/>
                  </a:rPr>
                  <a:t>)-&gt; </a:t>
                </a:r>
                <a:r>
                  <a:rPr lang="en-US" sz="1200" i="1" dirty="0" smtClean="0">
                    <a:latin typeface="Times New Roman"/>
                    <a:cs typeface="Times New Roman"/>
                  </a:rPr>
                  <a:t>l</a:t>
                </a:r>
                <a:r>
                  <a:rPr lang="en-US" sz="1200" i="1" baseline="-25000" dirty="0">
                    <a:latin typeface="Times New Roman"/>
                    <a:cs typeface="Times New Roman"/>
                  </a:rPr>
                  <a:t>5</a:t>
                </a:r>
                <a:endParaRPr lang="en-US" sz="1200" baseline="-25000" dirty="0">
                  <a:latin typeface="Times New Roman"/>
                  <a:cs typeface="Times New Roman"/>
                </a:endParaRPr>
              </a:p>
            </p:txBody>
          </p:sp>
          <p:sp>
            <p:nvSpPr>
              <p:cNvPr id="100" name="TextBox 99"/>
              <p:cNvSpPr txBox="1"/>
              <p:nvPr/>
            </p:nvSpPr>
            <p:spPr>
              <a:xfrm>
                <a:off x="721534" y="-204183"/>
                <a:ext cx="1208030" cy="538170"/>
              </a:xfrm>
              <a:prstGeom prst="rect">
                <a:avLst/>
              </a:prstGeom>
              <a:noFill/>
            </p:spPr>
            <p:txBody>
              <a:bodyPr wrap="square" rtlCol="0">
                <a:spAutoFit/>
              </a:bodyPr>
              <a:lstStyle/>
              <a:p>
                <a:r>
                  <a:rPr lang="en-US" sz="1200" b="1" i="1" dirty="0" smtClean="0">
                    <a:latin typeface="Times New Roman"/>
                    <a:cs typeface="Times New Roman"/>
                  </a:rPr>
                  <a:t>F(A</a:t>
                </a:r>
                <a:r>
                  <a:rPr lang="en-US" sz="1200" b="1" i="1" baseline="-25000" dirty="0" smtClean="0">
                    <a:latin typeface="Times New Roman"/>
                    <a:cs typeface="Times New Roman"/>
                  </a:rPr>
                  <a:t>i</a:t>
                </a:r>
                <a:r>
                  <a:rPr lang="en-US" sz="1200" b="1" i="1" baseline="30000" dirty="0" smtClean="0">
                    <a:latin typeface="Times New Roman"/>
                    <a:cs typeface="Times New Roman"/>
                  </a:rPr>
                  <a:t>2</a:t>
                </a:r>
                <a:r>
                  <a:rPr lang="en-US" sz="1200" b="1" i="1" dirty="0" smtClean="0">
                    <a:latin typeface="Times New Roman"/>
                    <a:cs typeface="Times New Roman"/>
                  </a:rPr>
                  <a:t>)-&gt; </a:t>
                </a:r>
                <a:r>
                  <a:rPr lang="en-US" sz="1200" i="1" dirty="0" smtClean="0">
                    <a:latin typeface="Times New Roman"/>
                    <a:cs typeface="Times New Roman"/>
                  </a:rPr>
                  <a:t>l</a:t>
                </a:r>
                <a:r>
                  <a:rPr lang="en-US" sz="1200" baseline="-25000" dirty="0">
                    <a:latin typeface="Times New Roman"/>
                    <a:cs typeface="Times New Roman"/>
                  </a:rPr>
                  <a:t>2</a:t>
                </a:r>
              </a:p>
            </p:txBody>
          </p:sp>
          <p:sp>
            <p:nvSpPr>
              <p:cNvPr id="101" name="TextBox 100"/>
              <p:cNvSpPr txBox="1"/>
              <p:nvPr/>
            </p:nvSpPr>
            <p:spPr>
              <a:xfrm>
                <a:off x="2900348" y="790994"/>
                <a:ext cx="1154284" cy="538170"/>
              </a:xfrm>
              <a:prstGeom prst="rect">
                <a:avLst/>
              </a:prstGeom>
              <a:noFill/>
            </p:spPr>
            <p:txBody>
              <a:bodyPr wrap="square" rtlCol="0">
                <a:spAutoFit/>
              </a:bodyPr>
              <a:lstStyle/>
              <a:p>
                <a:r>
                  <a:rPr lang="en-US" sz="1200" b="1" i="1" dirty="0" smtClean="0">
                    <a:latin typeface="Times New Roman"/>
                    <a:cs typeface="Times New Roman"/>
                  </a:rPr>
                  <a:t>F(A</a:t>
                </a:r>
                <a:r>
                  <a:rPr lang="en-US" sz="1200" b="1" i="1" baseline="-25000" dirty="0" smtClean="0">
                    <a:latin typeface="Times New Roman"/>
                    <a:cs typeface="Times New Roman"/>
                  </a:rPr>
                  <a:t>i</a:t>
                </a:r>
                <a:r>
                  <a:rPr lang="en-US" sz="1200" b="1" i="1" baseline="30000" dirty="0" smtClean="0">
                    <a:latin typeface="Times New Roman"/>
                    <a:cs typeface="Times New Roman"/>
                  </a:rPr>
                  <a:t>3</a:t>
                </a:r>
                <a:r>
                  <a:rPr lang="en-US" sz="1200" b="1" i="1" dirty="0" smtClean="0">
                    <a:latin typeface="Times New Roman"/>
                    <a:cs typeface="Times New Roman"/>
                  </a:rPr>
                  <a:t>)-&gt; </a:t>
                </a:r>
                <a:r>
                  <a:rPr lang="en-US" sz="1200" i="1" dirty="0">
                    <a:latin typeface="Times New Roman"/>
                    <a:cs typeface="Times New Roman"/>
                  </a:rPr>
                  <a:t>l</a:t>
                </a:r>
                <a:r>
                  <a:rPr lang="en-US" sz="1200" i="1" baseline="-25000" dirty="0" smtClean="0">
                    <a:latin typeface="Times New Roman"/>
                    <a:cs typeface="Times New Roman"/>
                  </a:rPr>
                  <a:t>9</a:t>
                </a:r>
                <a:endParaRPr lang="en-US" sz="1200" baseline="-25000" dirty="0">
                  <a:latin typeface="Times New Roman"/>
                  <a:cs typeface="Times New Roman"/>
                </a:endParaRPr>
              </a:p>
            </p:txBody>
          </p:sp>
        </p:grpSp>
        <p:cxnSp>
          <p:nvCxnSpPr>
            <p:cNvPr id="90" name="Straight Connector 89"/>
            <p:cNvCxnSpPr>
              <a:stCxn id="96" idx="6"/>
              <a:endCxn id="98" idx="4"/>
            </p:cNvCxnSpPr>
            <p:nvPr/>
          </p:nvCxnSpPr>
          <p:spPr>
            <a:xfrm flipV="1">
              <a:off x="578214" y="457136"/>
              <a:ext cx="1218948" cy="1331461"/>
            </a:xfrm>
            <a:prstGeom prst="line">
              <a:avLst/>
            </a:prstGeom>
            <a:ln/>
          </p:spPr>
          <p:style>
            <a:lnRef idx="2">
              <a:schemeClr val="dk1"/>
            </a:lnRef>
            <a:fillRef idx="0">
              <a:schemeClr val="dk1"/>
            </a:fillRef>
            <a:effectRef idx="1">
              <a:schemeClr val="dk1"/>
            </a:effectRef>
            <a:fontRef idx="minor">
              <a:schemeClr val="tx1"/>
            </a:fontRef>
          </p:style>
        </p:cxnSp>
        <p:cxnSp>
          <p:nvCxnSpPr>
            <p:cNvPr id="91" name="Straight Connector 90"/>
            <p:cNvCxnSpPr>
              <a:stCxn id="98" idx="4"/>
              <a:endCxn id="97" idx="6"/>
            </p:cNvCxnSpPr>
            <p:nvPr/>
          </p:nvCxnSpPr>
          <p:spPr>
            <a:xfrm>
              <a:off x="1797162" y="457136"/>
              <a:ext cx="1311699" cy="1011150"/>
            </a:xfrm>
            <a:prstGeom prst="line">
              <a:avLst/>
            </a:prstGeom>
            <a:ln/>
          </p:spPr>
          <p:style>
            <a:lnRef idx="2">
              <a:schemeClr val="dk1"/>
            </a:lnRef>
            <a:fillRef idx="0">
              <a:schemeClr val="dk1"/>
            </a:fillRef>
            <a:effectRef idx="1">
              <a:schemeClr val="dk1"/>
            </a:effectRef>
            <a:fontRef idx="minor">
              <a:schemeClr val="tx1"/>
            </a:fontRef>
          </p:style>
        </p:cxnSp>
        <p:cxnSp>
          <p:nvCxnSpPr>
            <p:cNvPr id="92" name="Straight Connector 91"/>
            <p:cNvCxnSpPr>
              <a:stCxn id="96" idx="6"/>
              <a:endCxn id="97" idx="6"/>
            </p:cNvCxnSpPr>
            <p:nvPr/>
          </p:nvCxnSpPr>
          <p:spPr>
            <a:xfrm flipV="1">
              <a:off x="578214" y="1468287"/>
              <a:ext cx="2530647" cy="320311"/>
            </a:xfrm>
            <a:prstGeom prst="line">
              <a:avLst/>
            </a:prstGeom>
            <a:ln/>
          </p:spPr>
          <p:style>
            <a:lnRef idx="2">
              <a:schemeClr val="dk1"/>
            </a:lnRef>
            <a:fillRef idx="0">
              <a:schemeClr val="dk1"/>
            </a:fillRef>
            <a:effectRef idx="1">
              <a:schemeClr val="dk1"/>
            </a:effectRef>
            <a:fontRef idx="minor">
              <a:schemeClr val="tx1"/>
            </a:fontRef>
          </p:style>
        </p:cxnSp>
        <p:sp>
          <p:nvSpPr>
            <p:cNvPr id="96" name="Oval 95"/>
            <p:cNvSpPr/>
            <p:nvPr/>
          </p:nvSpPr>
          <p:spPr>
            <a:xfrm>
              <a:off x="468486" y="1720017"/>
              <a:ext cx="109728" cy="137160"/>
            </a:xfrm>
            <a:prstGeom prst="ellipse">
              <a:avLst/>
            </a:prstGeom>
            <a:solidFill>
              <a:srgbClr val="7F7F7F"/>
            </a:solidFill>
            <a:ln w="31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p:cNvSpPr/>
            <p:nvPr/>
          </p:nvSpPr>
          <p:spPr>
            <a:xfrm flipH="1">
              <a:off x="3108861" y="1399707"/>
              <a:ext cx="109727" cy="137160"/>
            </a:xfrm>
            <a:prstGeom prst="ellipse">
              <a:avLst/>
            </a:prstGeom>
            <a:solidFill>
              <a:srgbClr val="7F7F7F"/>
            </a:solidFill>
            <a:ln w="3175" cmpd="sng">
              <a:solidFill>
                <a:srgbClr val="0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8" name="Oval 97"/>
            <p:cNvSpPr/>
            <p:nvPr/>
          </p:nvSpPr>
          <p:spPr>
            <a:xfrm>
              <a:off x="1742298" y="319977"/>
              <a:ext cx="109727" cy="137160"/>
            </a:xfrm>
            <a:prstGeom prst="ellipse">
              <a:avLst/>
            </a:prstGeom>
            <a:solidFill>
              <a:srgbClr val="7F7F7F"/>
            </a:solidFill>
            <a:ln w="3175" cmpd="sng">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grpSp>
      <p:sp>
        <p:nvSpPr>
          <p:cNvPr id="105" name="TextBox 104"/>
          <p:cNvSpPr txBox="1"/>
          <p:nvPr/>
        </p:nvSpPr>
        <p:spPr>
          <a:xfrm>
            <a:off x="5405570" y="1272206"/>
            <a:ext cx="3494372" cy="40011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00" dirty="0">
                <a:solidFill>
                  <a:schemeClr val="tx1"/>
                </a:solidFill>
                <a:latin typeface="Times New Roman"/>
                <a:cs typeface="Times New Roman"/>
              </a:rPr>
              <a:t>Assign labels to amino acids in </a:t>
            </a:r>
            <a:r>
              <a:rPr lang="en-US" sz="1000" dirty="0" smtClean="0">
                <a:solidFill>
                  <a:schemeClr val="tx1"/>
                </a:solidFill>
                <a:latin typeface="Times New Roman"/>
                <a:cs typeface="Times New Roman"/>
              </a:rPr>
              <a:t>triple</a:t>
            </a:r>
            <a:endParaRPr lang="en-US" sz="1000" i="1" dirty="0" smtClean="0">
              <a:latin typeface="Times New Roman"/>
              <a:cs typeface="Times New Roman"/>
            </a:endParaRPr>
          </a:p>
          <a:p>
            <a:pPr algn="ctr"/>
            <a:r>
              <a:rPr lang="en-US" sz="1000" i="1" dirty="0" smtClean="0">
                <a:latin typeface="Times New Roman"/>
                <a:cs typeface="Times New Roman"/>
              </a:rPr>
              <a:t>AminoAcid </a:t>
            </a:r>
            <a:r>
              <a:rPr lang="en-US" sz="1000" i="1" dirty="0">
                <a:latin typeface="Times New Roman"/>
                <a:cs typeface="Times New Roman"/>
              </a:rPr>
              <a:t>∈ </a:t>
            </a:r>
            <a:r>
              <a:rPr lang="en-US" sz="1000" i="1" dirty="0" smtClean="0">
                <a:latin typeface="Times New Roman"/>
                <a:cs typeface="Times New Roman"/>
                <a:sym typeface="Wingdings" panose="05000000000000000000" pitchFamily="2" charset="2"/>
              </a:rPr>
              <a:t>A; </a:t>
            </a:r>
            <a:r>
              <a:rPr lang="en-US" sz="1000" i="1" dirty="0" smtClean="0">
                <a:latin typeface="Times New Roman"/>
                <a:cs typeface="Times New Roman"/>
              </a:rPr>
              <a:t> </a:t>
            </a:r>
            <a:r>
              <a:rPr lang="en-US" sz="1000" i="1" dirty="0">
                <a:latin typeface="Times New Roman"/>
                <a:cs typeface="Times New Roman"/>
              </a:rPr>
              <a:t>l</a:t>
            </a:r>
            <a:r>
              <a:rPr lang="en-US" sz="1000" i="1" baseline="-25000" dirty="0">
                <a:latin typeface="Times New Roman"/>
                <a:cs typeface="Times New Roman"/>
              </a:rPr>
              <a:t>1</a:t>
            </a:r>
            <a:r>
              <a:rPr lang="en-US" sz="1000" i="1" dirty="0">
                <a:latin typeface="Times New Roman"/>
                <a:cs typeface="Times New Roman"/>
              </a:rPr>
              <a:t>, l</a:t>
            </a:r>
            <a:r>
              <a:rPr lang="en-US" sz="1000" i="1" baseline="-25000" dirty="0">
                <a:latin typeface="Times New Roman"/>
                <a:cs typeface="Times New Roman"/>
              </a:rPr>
              <a:t>2</a:t>
            </a:r>
            <a:r>
              <a:rPr lang="en-US" sz="1000" i="1" dirty="0">
                <a:latin typeface="Times New Roman"/>
                <a:cs typeface="Times New Roman"/>
              </a:rPr>
              <a:t>, l</a:t>
            </a:r>
            <a:r>
              <a:rPr lang="en-US" sz="1000" i="1" baseline="-25000" dirty="0">
                <a:latin typeface="Times New Roman"/>
                <a:cs typeface="Times New Roman"/>
              </a:rPr>
              <a:t>3</a:t>
            </a:r>
            <a:r>
              <a:rPr lang="en-US" sz="1000" i="1" dirty="0">
                <a:latin typeface="Times New Roman"/>
                <a:cs typeface="Times New Roman"/>
              </a:rPr>
              <a:t>, .., l</a:t>
            </a:r>
            <a:r>
              <a:rPr lang="en-US" sz="1000" i="1" baseline="-25000" dirty="0">
                <a:latin typeface="Times New Roman"/>
                <a:cs typeface="Times New Roman"/>
              </a:rPr>
              <a:t>20 </a:t>
            </a:r>
            <a:r>
              <a:rPr lang="en-US" sz="1000" i="1" dirty="0">
                <a:latin typeface="Times New Roman"/>
                <a:cs typeface="Times New Roman"/>
              </a:rPr>
              <a:t>∈ </a:t>
            </a:r>
            <a:r>
              <a:rPr lang="en-US" sz="1000" i="1" dirty="0">
                <a:latin typeface="Times New Roman"/>
                <a:cs typeface="Times New Roman"/>
                <a:sym typeface="Wingdings" panose="05000000000000000000" pitchFamily="2" charset="2"/>
              </a:rPr>
              <a:t>A</a:t>
            </a:r>
            <a:r>
              <a:rPr lang="en-US" sz="1000" i="1" dirty="0" smtClean="0">
                <a:latin typeface="Times New Roman"/>
                <a:cs typeface="Times New Roman"/>
              </a:rPr>
              <a:t> ; F : A </a:t>
            </a:r>
            <a:r>
              <a:rPr lang="en-US" sz="1000" i="1" dirty="0" smtClean="0">
                <a:latin typeface="Times New Roman"/>
                <a:cs typeface="Times New Roman"/>
                <a:sym typeface="Wingdings" panose="05000000000000000000" pitchFamily="2" charset="2"/>
              </a:rPr>
              <a:t> </a:t>
            </a:r>
            <a:r>
              <a:rPr lang="en-US" sz="1000" dirty="0">
                <a:latin typeface="Times New Roman"/>
                <a:cs typeface="Times New Roman"/>
              </a:rPr>
              <a:t>Z</a:t>
            </a:r>
            <a:r>
              <a:rPr lang="en-US" sz="1000" baseline="30000" dirty="0" smtClean="0">
                <a:latin typeface="Times New Roman"/>
                <a:cs typeface="Times New Roman"/>
              </a:rPr>
              <a:t>+</a:t>
            </a:r>
            <a:endParaRPr lang="en-US" sz="1000" i="1" dirty="0">
              <a:latin typeface="Times New Roman"/>
              <a:cs typeface="Times New Roman"/>
            </a:endParaRPr>
          </a:p>
        </p:txBody>
      </p:sp>
      <p:grpSp>
        <p:nvGrpSpPr>
          <p:cNvPr id="129" name="Group 128"/>
          <p:cNvGrpSpPr/>
          <p:nvPr/>
        </p:nvGrpSpPr>
        <p:grpSpPr>
          <a:xfrm>
            <a:off x="2202464" y="381091"/>
            <a:ext cx="2368037" cy="664685"/>
            <a:chOff x="1096339" y="989543"/>
            <a:chExt cx="3465358" cy="1170100"/>
          </a:xfrm>
        </p:grpSpPr>
        <p:sp>
          <p:nvSpPr>
            <p:cNvPr id="130" name="Oval 129"/>
            <p:cNvSpPr/>
            <p:nvPr/>
          </p:nvSpPr>
          <p:spPr>
            <a:xfrm>
              <a:off x="2798844" y="1552077"/>
              <a:ext cx="133812" cy="160969"/>
            </a:xfrm>
            <a:prstGeom prst="ellipse">
              <a:avLst/>
            </a:prstGeom>
            <a:solidFill>
              <a:srgbClr val="7F7F7F"/>
            </a:solidFill>
            <a:ln w="3175" cmpd="sng">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31" name="Oval 130"/>
            <p:cNvSpPr/>
            <p:nvPr/>
          </p:nvSpPr>
          <p:spPr>
            <a:xfrm>
              <a:off x="3789040" y="1908957"/>
              <a:ext cx="133812" cy="160969"/>
            </a:xfrm>
            <a:prstGeom prst="ellipse">
              <a:avLst/>
            </a:prstGeom>
            <a:solidFill>
              <a:srgbClr val="7F7F7F"/>
            </a:solidFill>
            <a:ln w="3175" cmpd="sng">
              <a:solidFill>
                <a:srgbClr val="0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4" name="Oval 133"/>
            <p:cNvSpPr/>
            <p:nvPr/>
          </p:nvSpPr>
          <p:spPr>
            <a:xfrm>
              <a:off x="1817509" y="1883833"/>
              <a:ext cx="133812" cy="160969"/>
            </a:xfrm>
            <a:prstGeom prst="ellipse">
              <a:avLst/>
            </a:prstGeom>
            <a:solidFill>
              <a:srgbClr val="7F7F7F"/>
            </a:solidFill>
            <a:ln w="31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 name="Straight Connector 134"/>
            <p:cNvCxnSpPr>
              <a:stCxn id="134" idx="6"/>
              <a:endCxn id="130" idx="4"/>
            </p:cNvCxnSpPr>
            <p:nvPr/>
          </p:nvCxnSpPr>
          <p:spPr>
            <a:xfrm flipV="1">
              <a:off x="1951321" y="1713046"/>
              <a:ext cx="914429" cy="251272"/>
            </a:xfrm>
            <a:prstGeom prst="line">
              <a:avLst/>
            </a:prstGeom>
            <a:ln/>
          </p:spPr>
          <p:style>
            <a:lnRef idx="1">
              <a:schemeClr val="dk1"/>
            </a:lnRef>
            <a:fillRef idx="0">
              <a:schemeClr val="dk1"/>
            </a:fillRef>
            <a:effectRef idx="0">
              <a:schemeClr val="dk1"/>
            </a:effectRef>
            <a:fontRef idx="minor">
              <a:schemeClr val="tx1"/>
            </a:fontRef>
          </p:style>
        </p:cxnSp>
        <p:cxnSp>
          <p:nvCxnSpPr>
            <p:cNvPr id="139" name="Straight Connector 138"/>
            <p:cNvCxnSpPr>
              <a:stCxn id="130" idx="4"/>
              <a:endCxn id="131" idx="3"/>
            </p:cNvCxnSpPr>
            <p:nvPr/>
          </p:nvCxnSpPr>
          <p:spPr>
            <a:xfrm>
              <a:off x="2865750" y="1713046"/>
              <a:ext cx="942886" cy="333307"/>
            </a:xfrm>
            <a:prstGeom prst="line">
              <a:avLst/>
            </a:prstGeom>
            <a:ln/>
          </p:spPr>
          <p:style>
            <a:lnRef idx="1">
              <a:schemeClr val="dk1"/>
            </a:lnRef>
            <a:fillRef idx="0">
              <a:schemeClr val="dk1"/>
            </a:fillRef>
            <a:effectRef idx="0">
              <a:schemeClr val="dk1"/>
            </a:effectRef>
            <a:fontRef idx="minor">
              <a:schemeClr val="tx1"/>
            </a:fontRef>
          </p:style>
        </p:cxnSp>
        <p:sp>
          <p:nvSpPr>
            <p:cNvPr id="143" name="TextBox 142"/>
            <p:cNvSpPr txBox="1"/>
            <p:nvPr/>
          </p:nvSpPr>
          <p:spPr>
            <a:xfrm>
              <a:off x="1096339" y="1672019"/>
              <a:ext cx="688799" cy="487624"/>
            </a:xfrm>
            <a:prstGeom prst="rect">
              <a:avLst/>
            </a:prstGeom>
            <a:noFill/>
          </p:spPr>
          <p:txBody>
            <a:bodyPr wrap="square" rtlCol="0">
              <a:spAutoFit/>
            </a:bodyPr>
            <a:lstStyle/>
            <a:p>
              <a:r>
                <a:rPr lang="en-US" sz="1200" b="1" i="1" dirty="0" smtClean="0">
                  <a:latin typeface="Times New Roman"/>
                  <a:cs typeface="Times New Roman"/>
                </a:rPr>
                <a:t>A</a:t>
              </a:r>
              <a:r>
                <a:rPr lang="en-US" sz="1200" b="1" i="1" baseline="-25000" dirty="0" smtClean="0">
                  <a:latin typeface="Times New Roman"/>
                  <a:cs typeface="Times New Roman"/>
                </a:rPr>
                <a:t>i</a:t>
              </a:r>
              <a:r>
                <a:rPr lang="en-US" sz="1200" b="1" i="1" baseline="30000" dirty="0" smtClean="0">
                  <a:latin typeface="Times New Roman"/>
                  <a:cs typeface="Times New Roman"/>
                </a:rPr>
                <a:t>1</a:t>
              </a:r>
              <a:r>
                <a:rPr lang="el-GR" sz="1200" b="1" i="1" baseline="-25000" dirty="0" smtClean="0">
                  <a:latin typeface="Times New Roman"/>
                  <a:cs typeface="Times New Roman"/>
                </a:rPr>
                <a:t> </a:t>
              </a:r>
              <a:endParaRPr lang="en-US" sz="1200" baseline="-25000" dirty="0">
                <a:latin typeface="Times New Roman"/>
                <a:cs typeface="Times New Roman"/>
              </a:endParaRPr>
            </a:p>
          </p:txBody>
        </p:sp>
        <p:sp>
          <p:nvSpPr>
            <p:cNvPr id="144" name="TextBox 143"/>
            <p:cNvSpPr txBox="1"/>
            <p:nvPr/>
          </p:nvSpPr>
          <p:spPr>
            <a:xfrm>
              <a:off x="2660693" y="989543"/>
              <a:ext cx="595078" cy="487625"/>
            </a:xfrm>
            <a:prstGeom prst="rect">
              <a:avLst/>
            </a:prstGeom>
            <a:noFill/>
          </p:spPr>
          <p:txBody>
            <a:bodyPr wrap="none" rtlCol="0">
              <a:spAutoFit/>
            </a:bodyPr>
            <a:lstStyle/>
            <a:p>
              <a:r>
                <a:rPr lang="en-US" sz="1200" b="1" i="1" dirty="0" smtClean="0">
                  <a:latin typeface="Times New Roman"/>
                  <a:cs typeface="Times New Roman"/>
                </a:rPr>
                <a:t>A</a:t>
              </a:r>
              <a:r>
                <a:rPr lang="en-US" sz="1200" b="1" i="1" baseline="-25000" dirty="0" smtClean="0">
                  <a:latin typeface="Times New Roman"/>
                  <a:cs typeface="Times New Roman"/>
                </a:rPr>
                <a:t>i</a:t>
              </a:r>
              <a:r>
                <a:rPr lang="en-US" sz="1200" b="1" i="1" baseline="30000" dirty="0" smtClean="0">
                  <a:latin typeface="Times New Roman"/>
                  <a:cs typeface="Times New Roman"/>
                </a:rPr>
                <a:t>2</a:t>
              </a:r>
              <a:r>
                <a:rPr lang="el-GR" sz="1200" b="1" i="1" baseline="-25000" dirty="0" smtClean="0">
                  <a:latin typeface="Times New Roman"/>
                  <a:cs typeface="Times New Roman"/>
                </a:rPr>
                <a:t> </a:t>
              </a:r>
              <a:endParaRPr lang="en-US" sz="1200" baseline="-25000" dirty="0">
                <a:latin typeface="Times New Roman"/>
                <a:cs typeface="Times New Roman"/>
              </a:endParaRPr>
            </a:p>
          </p:txBody>
        </p:sp>
        <p:sp>
          <p:nvSpPr>
            <p:cNvPr id="145" name="TextBox 144"/>
            <p:cNvSpPr txBox="1"/>
            <p:nvPr/>
          </p:nvSpPr>
          <p:spPr>
            <a:xfrm>
              <a:off x="3959191" y="1427678"/>
              <a:ext cx="602506" cy="487625"/>
            </a:xfrm>
            <a:prstGeom prst="rect">
              <a:avLst/>
            </a:prstGeom>
            <a:noFill/>
          </p:spPr>
          <p:txBody>
            <a:bodyPr wrap="none" rtlCol="0">
              <a:spAutoFit/>
            </a:bodyPr>
            <a:lstStyle/>
            <a:p>
              <a:r>
                <a:rPr lang="en-US" sz="1200" b="1" i="1" dirty="0" smtClean="0">
                  <a:latin typeface="Times New Roman"/>
                  <a:cs typeface="Times New Roman"/>
                </a:rPr>
                <a:t>A</a:t>
              </a:r>
              <a:r>
                <a:rPr lang="en-US" sz="1200" b="1" i="1" baseline="-25000" dirty="0" smtClean="0">
                  <a:latin typeface="Times New Roman"/>
                  <a:cs typeface="Times New Roman"/>
                </a:rPr>
                <a:t>i</a:t>
              </a:r>
              <a:r>
                <a:rPr lang="el-GR" sz="1200" b="1" i="1" baseline="-25000" dirty="0" smtClean="0">
                  <a:latin typeface="Times New Roman"/>
                  <a:cs typeface="Times New Roman"/>
                </a:rPr>
                <a:t> </a:t>
              </a:r>
              <a:r>
                <a:rPr lang="en-US" sz="1200" b="1" i="1" baseline="30000" dirty="0" smtClean="0">
                  <a:latin typeface="Times New Roman"/>
                  <a:cs typeface="Times New Roman"/>
                </a:rPr>
                <a:t>3</a:t>
              </a:r>
              <a:endParaRPr lang="en-US" sz="1200" baseline="30000" dirty="0">
                <a:latin typeface="Times New Roman"/>
                <a:cs typeface="Times New Roman"/>
              </a:endParaRPr>
            </a:p>
          </p:txBody>
        </p:sp>
        <p:cxnSp>
          <p:nvCxnSpPr>
            <p:cNvPr id="148" name="Straight Connector 147"/>
            <p:cNvCxnSpPr>
              <a:stCxn id="134" idx="6"/>
              <a:endCxn id="131" idx="3"/>
            </p:cNvCxnSpPr>
            <p:nvPr/>
          </p:nvCxnSpPr>
          <p:spPr>
            <a:xfrm>
              <a:off x="1951321" y="1964318"/>
              <a:ext cx="1857315" cy="82036"/>
            </a:xfrm>
            <a:prstGeom prst="line">
              <a:avLst/>
            </a:prstGeom>
            <a:ln/>
          </p:spPr>
          <p:style>
            <a:lnRef idx="1">
              <a:schemeClr val="dk1"/>
            </a:lnRef>
            <a:fillRef idx="0">
              <a:schemeClr val="dk1"/>
            </a:fillRef>
            <a:effectRef idx="0">
              <a:schemeClr val="dk1"/>
            </a:effectRef>
            <a:fontRef idx="minor">
              <a:schemeClr val="tx1"/>
            </a:fontRef>
          </p:style>
        </p:cxnSp>
      </p:grpSp>
      <p:sp>
        <p:nvSpPr>
          <p:cNvPr id="154" name="Right Arrow 153"/>
          <p:cNvSpPr/>
          <p:nvPr/>
        </p:nvSpPr>
        <p:spPr>
          <a:xfrm>
            <a:off x="4670121" y="736728"/>
            <a:ext cx="620004" cy="18288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nvGrpSpPr>
          <p:cNvPr id="216" name="Group 215"/>
          <p:cNvGrpSpPr/>
          <p:nvPr/>
        </p:nvGrpSpPr>
        <p:grpSpPr>
          <a:xfrm>
            <a:off x="5301552" y="4797885"/>
            <a:ext cx="3516928" cy="1098415"/>
            <a:chOff x="-372922" y="56041"/>
            <a:chExt cx="4580024" cy="1674137"/>
          </a:xfrm>
        </p:grpSpPr>
        <p:grpSp>
          <p:nvGrpSpPr>
            <p:cNvPr id="217" name="Group 216"/>
            <p:cNvGrpSpPr/>
            <p:nvPr/>
          </p:nvGrpSpPr>
          <p:grpSpPr>
            <a:xfrm>
              <a:off x="-372922" y="56041"/>
              <a:ext cx="4580024" cy="1674137"/>
              <a:chOff x="-372922" y="183040"/>
              <a:chExt cx="4580024" cy="1674137"/>
            </a:xfrm>
          </p:grpSpPr>
          <p:grpSp>
            <p:nvGrpSpPr>
              <p:cNvPr id="224" name="Group 223"/>
              <p:cNvGrpSpPr/>
              <p:nvPr/>
            </p:nvGrpSpPr>
            <p:grpSpPr>
              <a:xfrm>
                <a:off x="-372922" y="183040"/>
                <a:ext cx="4580024" cy="1492821"/>
                <a:chOff x="-372922" y="183040"/>
                <a:chExt cx="4580024" cy="1492821"/>
              </a:xfrm>
            </p:grpSpPr>
            <p:sp>
              <p:nvSpPr>
                <p:cNvPr id="234" name="TextBox 233"/>
                <p:cNvSpPr txBox="1"/>
                <p:nvPr/>
              </p:nvSpPr>
              <p:spPr>
                <a:xfrm>
                  <a:off x="-372922" y="1253676"/>
                  <a:ext cx="1118455" cy="422185"/>
                </a:xfrm>
                <a:prstGeom prst="rect">
                  <a:avLst/>
                </a:prstGeom>
                <a:noFill/>
              </p:spPr>
              <p:txBody>
                <a:bodyPr wrap="square" rtlCol="0">
                  <a:spAutoFit/>
                </a:bodyPr>
                <a:lstStyle/>
                <a:p>
                  <a:r>
                    <a:rPr lang="en-US" sz="1200" i="1" dirty="0" smtClean="0">
                      <a:latin typeface="Times New Roman"/>
                      <a:cs typeface="Times New Roman"/>
                    </a:rPr>
                    <a:t>Label</a:t>
                  </a:r>
                  <a:r>
                    <a:rPr lang="en-US" sz="1200" i="1" baseline="-25000" dirty="0" smtClean="0">
                      <a:latin typeface="Times New Roman"/>
                      <a:cs typeface="Times New Roman"/>
                    </a:rPr>
                    <a:t>1</a:t>
                  </a:r>
                  <a:r>
                    <a:rPr lang="en-US" sz="1200" dirty="0" smtClean="0">
                      <a:latin typeface="Times New Roman"/>
                      <a:cs typeface="Times New Roman"/>
                    </a:rPr>
                    <a:t>:= 2</a:t>
                  </a:r>
                  <a:endParaRPr lang="en-US" sz="1200" baseline="-25000" dirty="0">
                    <a:latin typeface="Times New Roman"/>
                    <a:cs typeface="Times New Roman"/>
                  </a:endParaRPr>
                </a:p>
              </p:txBody>
            </p:sp>
            <p:sp>
              <p:nvSpPr>
                <p:cNvPr id="235" name="TextBox 234"/>
                <p:cNvSpPr txBox="1"/>
                <p:nvPr/>
              </p:nvSpPr>
              <p:spPr>
                <a:xfrm>
                  <a:off x="597671" y="183040"/>
                  <a:ext cx="1164206" cy="422185"/>
                </a:xfrm>
                <a:prstGeom prst="rect">
                  <a:avLst/>
                </a:prstGeom>
                <a:noFill/>
              </p:spPr>
              <p:txBody>
                <a:bodyPr wrap="square" rtlCol="0">
                  <a:spAutoFit/>
                </a:bodyPr>
                <a:lstStyle/>
                <a:p>
                  <a:r>
                    <a:rPr lang="en-US" sz="1200" i="1" dirty="0" smtClean="0">
                      <a:latin typeface="Times New Roman"/>
                      <a:cs typeface="Times New Roman"/>
                    </a:rPr>
                    <a:t>Label</a:t>
                  </a:r>
                  <a:r>
                    <a:rPr lang="en-US" sz="1200" i="1" baseline="-25000" dirty="0" smtClean="0">
                      <a:latin typeface="Times New Roman"/>
                      <a:cs typeface="Times New Roman"/>
                    </a:rPr>
                    <a:t>2</a:t>
                  </a:r>
                  <a:r>
                    <a:rPr lang="en-US" sz="1200" i="1" dirty="0">
                      <a:latin typeface="Times New Roman"/>
                      <a:cs typeface="Times New Roman"/>
                    </a:rPr>
                    <a:t> </a:t>
                  </a:r>
                  <a:r>
                    <a:rPr lang="en-US" sz="1200" dirty="0" smtClean="0">
                      <a:latin typeface="Times New Roman"/>
                      <a:cs typeface="Times New Roman"/>
                    </a:rPr>
                    <a:t>:</a:t>
                  </a:r>
                  <a:r>
                    <a:rPr lang="en-US" sz="1200" dirty="0">
                      <a:latin typeface="Times New Roman"/>
                      <a:cs typeface="Times New Roman"/>
                    </a:rPr>
                    <a:t>= </a:t>
                  </a:r>
                  <a:r>
                    <a:rPr lang="en-US" sz="1200" dirty="0" smtClean="0">
                      <a:latin typeface="Times New Roman"/>
                      <a:cs typeface="Times New Roman"/>
                    </a:rPr>
                    <a:t>5</a:t>
                  </a:r>
                  <a:endParaRPr lang="en-US" sz="1200" baseline="-25000" dirty="0">
                    <a:latin typeface="Times New Roman"/>
                    <a:cs typeface="Times New Roman"/>
                  </a:endParaRPr>
                </a:p>
              </p:txBody>
            </p:sp>
            <p:sp>
              <p:nvSpPr>
                <p:cNvPr id="236" name="TextBox 235"/>
                <p:cNvSpPr txBox="1"/>
                <p:nvPr/>
              </p:nvSpPr>
              <p:spPr>
                <a:xfrm>
                  <a:off x="2922454" y="961226"/>
                  <a:ext cx="1284648" cy="422185"/>
                </a:xfrm>
                <a:prstGeom prst="rect">
                  <a:avLst/>
                </a:prstGeom>
                <a:noFill/>
              </p:spPr>
              <p:txBody>
                <a:bodyPr wrap="square" rtlCol="0">
                  <a:spAutoFit/>
                </a:bodyPr>
                <a:lstStyle/>
                <a:p>
                  <a:r>
                    <a:rPr lang="en-US" sz="1200" i="1" dirty="0" smtClean="0">
                      <a:latin typeface="Times New Roman"/>
                      <a:cs typeface="Times New Roman"/>
                    </a:rPr>
                    <a:t>Label</a:t>
                  </a:r>
                  <a:r>
                    <a:rPr lang="en-US" sz="1200" i="1" baseline="-25000" dirty="0" smtClean="0">
                      <a:latin typeface="Times New Roman"/>
                      <a:cs typeface="Times New Roman"/>
                    </a:rPr>
                    <a:t>3 </a:t>
                  </a:r>
                  <a:r>
                    <a:rPr lang="en-US" sz="1200" dirty="0">
                      <a:latin typeface="Times New Roman"/>
                      <a:cs typeface="Times New Roman"/>
                    </a:rPr>
                    <a:t>:= </a:t>
                  </a:r>
                  <a:r>
                    <a:rPr lang="en-US" sz="1200" dirty="0" smtClean="0">
                      <a:latin typeface="Times New Roman"/>
                      <a:cs typeface="Times New Roman"/>
                    </a:rPr>
                    <a:t>9</a:t>
                  </a:r>
                  <a:endParaRPr lang="en-US" sz="1200" baseline="-25000" dirty="0">
                    <a:latin typeface="Times New Roman"/>
                    <a:cs typeface="Times New Roman"/>
                  </a:endParaRPr>
                </a:p>
              </p:txBody>
            </p:sp>
            <p:sp>
              <p:nvSpPr>
                <p:cNvPr id="237" name="TextBox 236"/>
                <p:cNvSpPr txBox="1"/>
                <p:nvPr/>
              </p:nvSpPr>
              <p:spPr>
                <a:xfrm>
                  <a:off x="578214" y="679105"/>
                  <a:ext cx="717737" cy="422185"/>
                </a:xfrm>
                <a:prstGeom prst="rect">
                  <a:avLst/>
                </a:prstGeom>
                <a:noFill/>
              </p:spPr>
              <p:txBody>
                <a:bodyPr wrap="square" rtlCol="0">
                  <a:spAutoFit/>
                </a:bodyPr>
                <a:lstStyle/>
                <a:p>
                  <a:r>
                    <a:rPr lang="en-US" sz="1200" i="1" dirty="0" smtClean="0">
                      <a:latin typeface="Times New Roman"/>
                      <a:cs typeface="Times New Roman"/>
                    </a:rPr>
                    <a:t>D</a:t>
                  </a:r>
                  <a:r>
                    <a:rPr lang="en-US" sz="1200" baseline="-25000" dirty="0" smtClean="0">
                      <a:latin typeface="Times New Roman"/>
                      <a:cs typeface="Times New Roman"/>
                    </a:rPr>
                    <a:t>12</a:t>
                  </a:r>
                  <a:endParaRPr lang="en-US" sz="1200" baseline="-25000" dirty="0">
                    <a:latin typeface="Times New Roman"/>
                    <a:cs typeface="Times New Roman"/>
                  </a:endParaRPr>
                </a:p>
              </p:txBody>
            </p:sp>
          </p:grpSp>
          <p:cxnSp>
            <p:nvCxnSpPr>
              <p:cNvPr id="225" name="Straight Connector 224"/>
              <p:cNvCxnSpPr>
                <a:stCxn id="231" idx="6"/>
                <a:endCxn id="233" idx="4"/>
              </p:cNvCxnSpPr>
              <p:nvPr/>
            </p:nvCxnSpPr>
            <p:spPr>
              <a:xfrm flipV="1">
                <a:off x="578214" y="457136"/>
                <a:ext cx="1218948" cy="1331461"/>
              </a:xfrm>
              <a:prstGeom prst="line">
                <a:avLst/>
              </a:prstGeom>
              <a:ln/>
            </p:spPr>
            <p:style>
              <a:lnRef idx="2">
                <a:schemeClr val="dk1"/>
              </a:lnRef>
              <a:fillRef idx="0">
                <a:schemeClr val="dk1"/>
              </a:fillRef>
              <a:effectRef idx="1">
                <a:schemeClr val="dk1"/>
              </a:effectRef>
              <a:fontRef idx="minor">
                <a:schemeClr val="tx1"/>
              </a:fontRef>
            </p:style>
          </p:cxnSp>
          <p:cxnSp>
            <p:nvCxnSpPr>
              <p:cNvPr id="226" name="Straight Connector 225"/>
              <p:cNvCxnSpPr>
                <a:stCxn id="233" idx="4"/>
                <a:endCxn id="232" idx="6"/>
              </p:cNvCxnSpPr>
              <p:nvPr/>
            </p:nvCxnSpPr>
            <p:spPr>
              <a:xfrm>
                <a:off x="1797162" y="457136"/>
                <a:ext cx="1311699" cy="1011150"/>
              </a:xfrm>
              <a:prstGeom prst="line">
                <a:avLst/>
              </a:prstGeom>
              <a:ln/>
            </p:spPr>
            <p:style>
              <a:lnRef idx="2">
                <a:schemeClr val="dk1"/>
              </a:lnRef>
              <a:fillRef idx="0">
                <a:schemeClr val="dk1"/>
              </a:fillRef>
              <a:effectRef idx="1">
                <a:schemeClr val="dk1"/>
              </a:effectRef>
              <a:fontRef idx="minor">
                <a:schemeClr val="tx1"/>
              </a:fontRef>
            </p:style>
          </p:cxnSp>
          <p:cxnSp>
            <p:nvCxnSpPr>
              <p:cNvPr id="227" name="Straight Connector 226"/>
              <p:cNvCxnSpPr>
                <a:stCxn id="231" idx="6"/>
                <a:endCxn id="232" idx="6"/>
              </p:cNvCxnSpPr>
              <p:nvPr/>
            </p:nvCxnSpPr>
            <p:spPr>
              <a:xfrm flipV="1">
                <a:off x="578214" y="1468287"/>
                <a:ext cx="2530647" cy="320311"/>
              </a:xfrm>
              <a:prstGeom prst="line">
                <a:avLst/>
              </a:prstGeom>
              <a:ln/>
            </p:spPr>
            <p:style>
              <a:lnRef idx="2">
                <a:schemeClr val="dk1"/>
              </a:lnRef>
              <a:fillRef idx="0">
                <a:schemeClr val="dk1"/>
              </a:fillRef>
              <a:effectRef idx="1">
                <a:schemeClr val="dk1"/>
              </a:effectRef>
              <a:fontRef idx="minor">
                <a:schemeClr val="tx1"/>
              </a:fontRef>
            </p:style>
          </p:cxnSp>
          <p:cxnSp>
            <p:nvCxnSpPr>
              <p:cNvPr id="229" name="Straight Connector 228"/>
              <p:cNvCxnSpPr/>
              <p:nvPr/>
            </p:nvCxnSpPr>
            <p:spPr>
              <a:xfrm flipH="1" flipV="1">
                <a:off x="1225238" y="1082446"/>
                <a:ext cx="1906321" cy="371733"/>
              </a:xfrm>
              <a:prstGeom prst="line">
                <a:avLst/>
              </a:prstGeom>
              <a:ln/>
            </p:spPr>
            <p:style>
              <a:lnRef idx="1">
                <a:schemeClr val="dk1"/>
              </a:lnRef>
              <a:fillRef idx="0">
                <a:schemeClr val="dk1"/>
              </a:fillRef>
              <a:effectRef idx="0">
                <a:schemeClr val="dk1"/>
              </a:effectRef>
              <a:fontRef idx="minor">
                <a:schemeClr val="tx1"/>
              </a:fontRef>
            </p:style>
          </p:cxnSp>
          <p:sp>
            <p:nvSpPr>
              <p:cNvPr id="231" name="Oval 230"/>
              <p:cNvSpPr/>
              <p:nvPr/>
            </p:nvSpPr>
            <p:spPr>
              <a:xfrm>
                <a:off x="468486" y="1720017"/>
                <a:ext cx="109728" cy="137160"/>
              </a:xfrm>
              <a:prstGeom prst="ellipse">
                <a:avLst/>
              </a:prstGeom>
              <a:solidFill>
                <a:srgbClr val="7F7F7F"/>
              </a:solidFill>
              <a:ln w="3175"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Oval 231"/>
              <p:cNvSpPr/>
              <p:nvPr/>
            </p:nvSpPr>
            <p:spPr>
              <a:xfrm flipH="1">
                <a:off x="3108861" y="1399707"/>
                <a:ext cx="109727" cy="137160"/>
              </a:xfrm>
              <a:prstGeom prst="ellipse">
                <a:avLst/>
              </a:prstGeom>
              <a:solidFill>
                <a:srgbClr val="7F7F7F"/>
              </a:solidFill>
              <a:ln w="3175" cmpd="sng">
                <a:solidFill>
                  <a:srgbClr val="0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33" name="Oval 232"/>
              <p:cNvSpPr/>
              <p:nvPr/>
            </p:nvSpPr>
            <p:spPr>
              <a:xfrm>
                <a:off x="1742298" y="319977"/>
                <a:ext cx="109727" cy="137160"/>
              </a:xfrm>
              <a:prstGeom prst="ellipse">
                <a:avLst/>
              </a:prstGeom>
              <a:solidFill>
                <a:srgbClr val="7F7F7F"/>
              </a:solidFill>
              <a:ln w="3175" cmpd="sng">
                <a:solidFill>
                  <a:srgbClr val="0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grpSp>
        <p:sp>
          <p:nvSpPr>
            <p:cNvPr id="222" name="Arc 221"/>
            <p:cNvSpPr/>
            <p:nvPr/>
          </p:nvSpPr>
          <p:spPr>
            <a:xfrm rot="7508881">
              <a:off x="1058904" y="671954"/>
              <a:ext cx="365760" cy="36576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23" name="TextBox 29"/>
            <p:cNvSpPr txBox="1"/>
            <p:nvPr/>
          </p:nvSpPr>
          <p:spPr>
            <a:xfrm>
              <a:off x="1009577" y="949903"/>
              <a:ext cx="787586" cy="377277"/>
            </a:xfrm>
            <a:prstGeom prst="rect">
              <a:avLst/>
            </a:prstGeom>
            <a:noFill/>
          </p:spPr>
          <p:txBody>
            <a:bodyPr wrap="square" rtlCol="0">
              <a:noAutofit/>
            </a:bodyPr>
            <a:lstStyle/>
            <a:p>
              <a:pPr marL="0" marR="0">
                <a:spcBef>
                  <a:spcPts val="0"/>
                </a:spcBef>
                <a:spcAft>
                  <a:spcPts val="0"/>
                </a:spcAft>
              </a:pPr>
              <a:r>
                <a:rPr lang="en-US" sz="900" b="1" i="1" baseline="-25000" dirty="0" smtClean="0">
                  <a:solidFill>
                    <a:srgbClr val="000000"/>
                  </a:solidFill>
                  <a:latin typeface="Times New Roman" panose="02020603050405020304" pitchFamily="18" charset="0"/>
                  <a:ea typeface="Times New Roman" panose="02020603050405020304" pitchFamily="18" charset="0"/>
                </a:rPr>
                <a:t>θ3</a:t>
              </a:r>
              <a:endParaRPr lang="en-US" sz="1200" dirty="0">
                <a:effectLst/>
                <a:latin typeface="Times New Roman" panose="02020603050405020304" pitchFamily="18" charset="0"/>
                <a:ea typeface="Times New Roman" panose="02020603050405020304" pitchFamily="18" charset="0"/>
              </a:endParaRPr>
            </a:p>
          </p:txBody>
        </p:sp>
      </p:grpSp>
      <p:graphicFrame>
        <p:nvGraphicFramePr>
          <p:cNvPr id="288" name="Table 287"/>
          <p:cNvGraphicFramePr>
            <a:graphicFrameLocks noGrp="1"/>
          </p:cNvGraphicFramePr>
          <p:nvPr>
            <p:extLst>
              <p:ext uri="{D42A27DB-BD31-4B8C-83A1-F6EECF244321}">
                <p14:modId xmlns:p14="http://schemas.microsoft.com/office/powerpoint/2010/main" val="3929457388"/>
              </p:ext>
            </p:extLst>
          </p:nvPr>
        </p:nvGraphicFramePr>
        <p:xfrm>
          <a:off x="1817404" y="3920422"/>
          <a:ext cx="3472721" cy="2306207"/>
        </p:xfrm>
        <a:graphic>
          <a:graphicData uri="http://schemas.openxmlformats.org/drawingml/2006/table">
            <a:tbl>
              <a:tblPr bandCol="1">
                <a:tableStyleId>{7E9639D4-E3E2-4D34-9284-5A2195B3D0D7}</a:tableStyleId>
              </a:tblPr>
              <a:tblGrid>
                <a:gridCol w="214596"/>
                <a:gridCol w="522111"/>
                <a:gridCol w="592667"/>
                <a:gridCol w="621185"/>
                <a:gridCol w="747059"/>
                <a:gridCol w="775103"/>
              </a:tblGrid>
              <a:tr h="246776">
                <a:tc gridSpan="6">
                  <a:txBody>
                    <a:bodyPr/>
                    <a:lstStyle/>
                    <a:p>
                      <a:pPr algn="ctr">
                        <a:lnSpc>
                          <a:spcPct val="50000"/>
                        </a:lnSpc>
                      </a:pPr>
                      <a:r>
                        <a:rPr lang="en-US" sz="1600" i="1" dirty="0" smtClean="0">
                          <a:latin typeface="Times New Roman"/>
                          <a:cs typeface="Times New Roman"/>
                        </a:rPr>
                        <a:t>Rule Based Quintuples</a:t>
                      </a:r>
                      <a:r>
                        <a:rPr lang="de-DE" sz="1600" baseline="-25000" dirty="0" smtClean="0">
                          <a:latin typeface="Times New Roman"/>
                          <a:cs typeface="Times New Roman"/>
                        </a:rPr>
                        <a:t>3-D</a:t>
                      </a:r>
                      <a:endParaRPr lang="en-US" sz="1600" baseline="-25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lnSpc>
                          <a:spcPct val="50000"/>
                        </a:lnSpc>
                      </a:pPr>
                      <a:endParaRPr lang="en-US" sz="1600" baseline="-25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dist">
                        <a:lnSpc>
                          <a:spcPct val="50000"/>
                        </a:lnSpc>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dist">
                        <a:lnSpc>
                          <a:spcPct val="50000"/>
                        </a:lnSpc>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dist">
                        <a:lnSpc>
                          <a:spcPct val="50000"/>
                        </a:lnSpc>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dist">
                        <a:lnSpc>
                          <a:spcPct val="50000"/>
                        </a:lnSpc>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96266">
                <a:tc>
                  <a:txBody>
                    <a:bodyPr/>
                    <a:lstStyle/>
                    <a:p>
                      <a:pPr algn="l">
                        <a:lnSpc>
                          <a:spcPct val="80000"/>
                        </a:lnSpc>
                      </a:pPr>
                      <a:r>
                        <a:rPr lang="en-US" sz="1000" b="1" i="1" baseline="-25000" dirty="0" smtClean="0">
                          <a:solidFill>
                            <a:srgbClr val="000000"/>
                          </a:solidFill>
                          <a:latin typeface="+mn-lt"/>
                        </a:rPr>
                        <a:t>i</a:t>
                      </a:r>
                      <a:endParaRPr lang="en-US" sz="1000" b="0" i="1" baseline="-25000" dirty="0">
                        <a:solidFill>
                          <a:srgbClr val="000000"/>
                        </a:solidFill>
                        <a:latin typeface="+mn-lt"/>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lnSpc>
                          <a:spcPct val="80000"/>
                        </a:lnSpc>
                      </a:pPr>
                      <a:r>
                        <a:rPr lang="en-US" sz="1000" i="1" dirty="0" smtClean="0">
                          <a:solidFill>
                            <a:srgbClr val="000000"/>
                          </a:solidFill>
                          <a:latin typeface="Times New Roman"/>
                          <a:cs typeface="Times New Roman"/>
                        </a:rPr>
                        <a:t>Label</a:t>
                      </a:r>
                      <a:r>
                        <a:rPr lang="en-US" sz="1000" i="1" baseline="-25000" dirty="0" smtClean="0">
                          <a:solidFill>
                            <a:srgbClr val="000000"/>
                          </a:solidFill>
                          <a:latin typeface="Times New Roman"/>
                          <a:cs typeface="Times New Roman"/>
                        </a:rPr>
                        <a:t>1</a:t>
                      </a:r>
                    </a:p>
                    <a:p>
                      <a:pPr marL="0" marR="0" indent="0" algn="l" defTabSz="457200" rtl="0" eaLnBrk="1" fontAlgn="auto" latinLnBrk="0" hangingPunct="1">
                        <a:lnSpc>
                          <a:spcPct val="80000"/>
                        </a:lnSpc>
                        <a:spcBef>
                          <a:spcPts val="0"/>
                        </a:spcBef>
                        <a:spcAft>
                          <a:spcPts val="0"/>
                        </a:spcAft>
                        <a:buClrTx/>
                        <a:buSzTx/>
                        <a:buFontTx/>
                        <a:buNone/>
                        <a:tabLst/>
                        <a:defRPr/>
                      </a:pPr>
                      <a:endParaRPr lang="en-US" sz="1000" i="1" baseline="-25000" dirty="0" smtClean="0">
                        <a:solidFill>
                          <a:srgbClr val="000000"/>
                        </a:solidFill>
                        <a:latin typeface="Times New Roman"/>
                        <a:cs typeface="Times New Roman"/>
                      </a:endParaRPr>
                    </a:p>
                    <a:p>
                      <a:pPr marL="0" marR="0" indent="0" algn="l" defTabSz="457200" rtl="0" eaLnBrk="1" fontAlgn="auto" latinLnBrk="0" hangingPunct="1">
                        <a:lnSpc>
                          <a:spcPct val="80000"/>
                        </a:lnSpc>
                        <a:spcBef>
                          <a:spcPts val="0"/>
                        </a:spcBef>
                        <a:spcAft>
                          <a:spcPts val="0"/>
                        </a:spcAft>
                        <a:buClrTx/>
                        <a:buSzTx/>
                        <a:buFontTx/>
                        <a:buNone/>
                        <a:tabLst/>
                        <a:defRPr/>
                      </a:pPr>
                      <a:r>
                        <a:rPr lang="en-US" sz="1000" i="1" baseline="0" dirty="0" smtClean="0">
                          <a:solidFill>
                            <a:srgbClr val="000000"/>
                          </a:solidFill>
                          <a:latin typeface="Times New Roman"/>
                          <a:cs typeface="Times New Roman"/>
                        </a:rPr>
                        <a:t>= </a:t>
                      </a:r>
                      <a:r>
                        <a:rPr lang="en-US" sz="800" b="1" i="1" kern="1200" dirty="0" smtClean="0">
                          <a:solidFill>
                            <a:schemeClr val="tx1"/>
                          </a:solidFill>
                          <a:effectLst/>
                          <a:latin typeface="Times New Roman"/>
                          <a:ea typeface="+mn-ea"/>
                          <a:cs typeface="Times New Roman"/>
                        </a:rPr>
                        <a:t>F(</a:t>
                      </a:r>
                      <a:r>
                        <a:rPr lang="en-US" sz="800" i="1" dirty="0" smtClean="0">
                          <a:latin typeface="Times New Roman"/>
                          <a:cs typeface="Times New Roman"/>
                        </a:rPr>
                        <a:t>l</a:t>
                      </a:r>
                      <a:r>
                        <a:rPr lang="en-US" sz="800" baseline="-25000" dirty="0" smtClean="0">
                          <a:latin typeface="Times New Roman"/>
                          <a:cs typeface="Times New Roman"/>
                        </a:rPr>
                        <a:t>2</a:t>
                      </a:r>
                      <a:r>
                        <a:rPr lang="en-US" sz="800" b="1" i="1" kern="1200" dirty="0" smtClean="0">
                          <a:solidFill>
                            <a:schemeClr val="tx1"/>
                          </a:solidFill>
                          <a:effectLst/>
                          <a:latin typeface="Times New Roman"/>
                          <a:ea typeface="+mn-ea"/>
                          <a:cs typeface="Times New Roman"/>
                        </a:rPr>
                        <a:t>)</a:t>
                      </a:r>
                      <a:endParaRPr lang="en-US" sz="800" kern="1200" dirty="0" smtClean="0">
                        <a:solidFill>
                          <a:schemeClr val="tx1"/>
                        </a:solidFill>
                        <a:effectLst/>
                        <a:latin typeface="Times New Roman"/>
                        <a:ea typeface="+mn-ea"/>
                        <a:cs typeface="Times New Roman"/>
                      </a:endParaRPr>
                    </a:p>
                    <a:p>
                      <a:pPr algn="l">
                        <a:lnSpc>
                          <a:spcPct val="80000"/>
                        </a:lnSpc>
                      </a:pPr>
                      <a:endParaRPr lang="en-US" sz="1000" i="1" baseline="0" dirty="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sz="1000" i="1" dirty="0" smtClean="0">
                          <a:solidFill>
                            <a:srgbClr val="000000"/>
                          </a:solidFill>
                          <a:latin typeface="Times New Roman"/>
                          <a:cs typeface="Times New Roman"/>
                        </a:rPr>
                        <a:t>Label</a:t>
                      </a:r>
                      <a:r>
                        <a:rPr lang="en-US" sz="1000" i="1" baseline="-25000" dirty="0" smtClean="0">
                          <a:solidFill>
                            <a:srgbClr val="000000"/>
                          </a:solidFill>
                          <a:latin typeface="Times New Roman"/>
                          <a:cs typeface="Times New Roman"/>
                        </a:rPr>
                        <a:t>2 </a:t>
                      </a:r>
                    </a:p>
                    <a:p>
                      <a:pPr marL="0" marR="0" indent="0" algn="l" defTabSz="457200" rtl="0" eaLnBrk="1" fontAlgn="auto" latinLnBrk="0" hangingPunct="1">
                        <a:lnSpc>
                          <a:spcPct val="80000"/>
                        </a:lnSpc>
                        <a:spcBef>
                          <a:spcPts val="0"/>
                        </a:spcBef>
                        <a:spcAft>
                          <a:spcPts val="0"/>
                        </a:spcAft>
                        <a:buClrTx/>
                        <a:buSzTx/>
                        <a:buFontTx/>
                        <a:buNone/>
                        <a:tabLst/>
                        <a:defRPr/>
                      </a:pPr>
                      <a:endParaRPr lang="en-US" sz="1000" i="1" baseline="-25000" dirty="0" smtClean="0">
                        <a:solidFill>
                          <a:srgbClr val="000000"/>
                        </a:solidFill>
                        <a:latin typeface="Times New Roman"/>
                        <a:cs typeface="Times New Roman"/>
                      </a:endParaRPr>
                    </a:p>
                    <a:p>
                      <a:pPr marL="0" marR="0" indent="0" algn="l" defTabSz="457200" rtl="0" eaLnBrk="1" fontAlgn="auto" latinLnBrk="0" hangingPunct="1">
                        <a:lnSpc>
                          <a:spcPct val="80000"/>
                        </a:lnSpc>
                        <a:spcBef>
                          <a:spcPts val="0"/>
                        </a:spcBef>
                        <a:spcAft>
                          <a:spcPts val="0"/>
                        </a:spcAft>
                        <a:buClrTx/>
                        <a:buSzTx/>
                        <a:buFontTx/>
                        <a:buNone/>
                        <a:tabLst/>
                        <a:defRPr/>
                      </a:pPr>
                      <a:r>
                        <a:rPr lang="en-US" sz="1100" i="1" baseline="0" dirty="0" smtClean="0">
                          <a:solidFill>
                            <a:srgbClr val="000000"/>
                          </a:solidFill>
                          <a:latin typeface="Times New Roman"/>
                          <a:cs typeface="Times New Roman"/>
                        </a:rPr>
                        <a:t>= </a:t>
                      </a:r>
                      <a:r>
                        <a:rPr lang="en-US" sz="800" b="1" i="1" kern="1200" dirty="0" smtClean="0">
                          <a:solidFill>
                            <a:schemeClr val="tx1"/>
                          </a:solidFill>
                          <a:effectLst/>
                          <a:latin typeface="Times New Roman"/>
                          <a:ea typeface="+mn-ea"/>
                          <a:cs typeface="Times New Roman"/>
                        </a:rPr>
                        <a:t>F(</a:t>
                      </a:r>
                      <a:r>
                        <a:rPr lang="en-US" sz="800" i="1" dirty="0" smtClean="0">
                          <a:latin typeface="Times New Roman"/>
                          <a:cs typeface="Times New Roman"/>
                        </a:rPr>
                        <a:t>l</a:t>
                      </a:r>
                      <a:r>
                        <a:rPr lang="en-US" sz="800" i="1" baseline="-25000" dirty="0" smtClean="0">
                          <a:latin typeface="Times New Roman"/>
                          <a:cs typeface="Times New Roman"/>
                        </a:rPr>
                        <a:t>5</a:t>
                      </a:r>
                      <a:r>
                        <a:rPr lang="en-US" sz="800" b="1" i="1" kern="1200" dirty="0" smtClean="0">
                          <a:solidFill>
                            <a:schemeClr val="tx1"/>
                          </a:solidFill>
                          <a:effectLst/>
                          <a:latin typeface="Times New Roman"/>
                          <a:ea typeface="+mn-ea"/>
                          <a:cs typeface="Times New Roman"/>
                        </a:rPr>
                        <a:t>)</a:t>
                      </a:r>
                      <a:endParaRPr lang="en-US" sz="800" kern="1200" dirty="0" smtClean="0">
                        <a:solidFill>
                          <a:schemeClr val="tx1"/>
                        </a:solidFill>
                        <a:effectLst/>
                        <a:latin typeface="Times New Roman"/>
                        <a:ea typeface="+mn-ea"/>
                        <a:cs typeface="Times New Roman"/>
                      </a:endParaRPr>
                    </a:p>
                    <a:p>
                      <a:pPr algn="l">
                        <a:lnSpc>
                          <a:spcPct val="80000"/>
                        </a:lnSpc>
                      </a:pPr>
                      <a:endParaRPr lang="en-US" sz="1000" i="1" baseline="0" dirty="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sz="1000" i="1" dirty="0" smtClean="0">
                          <a:solidFill>
                            <a:srgbClr val="000000"/>
                          </a:solidFill>
                          <a:latin typeface="Times New Roman"/>
                          <a:cs typeface="Times New Roman"/>
                        </a:rPr>
                        <a:t>Label</a:t>
                      </a:r>
                      <a:r>
                        <a:rPr lang="en-US" sz="1000" i="1" baseline="-25000" dirty="0" smtClean="0">
                          <a:solidFill>
                            <a:srgbClr val="000000"/>
                          </a:solidFill>
                          <a:latin typeface="Times New Roman"/>
                          <a:cs typeface="Times New Roman"/>
                        </a:rPr>
                        <a:t>3 </a:t>
                      </a:r>
                    </a:p>
                    <a:p>
                      <a:pPr marL="0" marR="0" indent="0" algn="l" defTabSz="457200" rtl="0" eaLnBrk="1" fontAlgn="auto" latinLnBrk="0" hangingPunct="1">
                        <a:lnSpc>
                          <a:spcPct val="80000"/>
                        </a:lnSpc>
                        <a:spcBef>
                          <a:spcPts val="0"/>
                        </a:spcBef>
                        <a:spcAft>
                          <a:spcPts val="0"/>
                        </a:spcAft>
                        <a:buClrTx/>
                        <a:buSzTx/>
                        <a:buFontTx/>
                        <a:buNone/>
                        <a:tabLst/>
                        <a:defRPr/>
                      </a:pPr>
                      <a:endParaRPr lang="en-US" sz="1000" i="1" baseline="-25000" dirty="0" smtClean="0">
                        <a:solidFill>
                          <a:srgbClr val="000000"/>
                        </a:solidFill>
                        <a:latin typeface="Times New Roman"/>
                        <a:cs typeface="Times New Roman"/>
                      </a:endParaRPr>
                    </a:p>
                    <a:p>
                      <a:pPr marL="0" marR="0" indent="0" algn="l" defTabSz="457200" rtl="0" eaLnBrk="1" fontAlgn="auto" latinLnBrk="0" hangingPunct="1">
                        <a:lnSpc>
                          <a:spcPct val="80000"/>
                        </a:lnSpc>
                        <a:spcBef>
                          <a:spcPts val="0"/>
                        </a:spcBef>
                        <a:spcAft>
                          <a:spcPts val="0"/>
                        </a:spcAft>
                        <a:buClrTx/>
                        <a:buSzTx/>
                        <a:buFontTx/>
                        <a:buNone/>
                        <a:tabLst/>
                        <a:defRPr/>
                      </a:pPr>
                      <a:r>
                        <a:rPr lang="en-US" sz="1100" i="1" baseline="0" dirty="0" smtClean="0">
                          <a:solidFill>
                            <a:srgbClr val="000000"/>
                          </a:solidFill>
                          <a:latin typeface="Times New Roman"/>
                          <a:cs typeface="Times New Roman"/>
                        </a:rPr>
                        <a:t>= </a:t>
                      </a:r>
                      <a:r>
                        <a:rPr lang="en-US" sz="800" b="1" i="1" kern="1200" dirty="0" smtClean="0">
                          <a:solidFill>
                            <a:schemeClr val="tx1"/>
                          </a:solidFill>
                          <a:effectLst/>
                          <a:latin typeface="Times New Roman"/>
                          <a:ea typeface="+mn-ea"/>
                          <a:cs typeface="Times New Roman"/>
                        </a:rPr>
                        <a:t>F(</a:t>
                      </a:r>
                      <a:r>
                        <a:rPr lang="en-US" sz="800" b="0" i="1" kern="1200" dirty="0" smtClean="0">
                          <a:solidFill>
                            <a:schemeClr val="tx1"/>
                          </a:solidFill>
                          <a:effectLst/>
                          <a:latin typeface="Times New Roman"/>
                          <a:ea typeface="+mn-ea"/>
                          <a:cs typeface="Times New Roman"/>
                        </a:rPr>
                        <a:t>l</a:t>
                      </a:r>
                      <a:r>
                        <a:rPr lang="en-US" sz="800" i="1" baseline="-25000" dirty="0" smtClean="0">
                          <a:latin typeface="Times New Roman"/>
                          <a:cs typeface="Times New Roman"/>
                        </a:rPr>
                        <a:t>9</a:t>
                      </a:r>
                      <a:r>
                        <a:rPr lang="en-US" sz="800" b="1" i="1" kern="1200" dirty="0" smtClean="0">
                          <a:solidFill>
                            <a:schemeClr val="tx1"/>
                          </a:solidFill>
                          <a:effectLst/>
                          <a:latin typeface="Times New Roman"/>
                          <a:ea typeface="+mn-ea"/>
                          <a:cs typeface="Times New Roman"/>
                        </a:rPr>
                        <a:t>)</a:t>
                      </a:r>
                      <a:endParaRPr lang="en-US" sz="800" kern="1200" dirty="0" smtClean="0">
                        <a:solidFill>
                          <a:schemeClr val="tx1"/>
                        </a:solidFill>
                        <a:effectLst/>
                        <a:latin typeface="Times New Roman"/>
                        <a:ea typeface="+mn-ea"/>
                        <a:cs typeface="Times New Roman"/>
                      </a:endParaRPr>
                    </a:p>
                    <a:p>
                      <a:pPr algn="l">
                        <a:lnSpc>
                          <a:spcPct val="80000"/>
                        </a:lnSpc>
                      </a:pPr>
                      <a:endParaRPr lang="en-US" sz="1000" i="1" baseline="0" dirty="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900" b="0" i="1" kern="1200" dirty="0" smtClean="0">
                          <a:solidFill>
                            <a:srgbClr val="000000"/>
                          </a:solidFill>
                          <a:effectLst/>
                          <a:latin typeface="Times New Roman"/>
                          <a:ea typeface="Times New Roman" panose="02020603050405020304" pitchFamily="18" charset="0"/>
                          <a:cs typeface="Times New Roman"/>
                        </a:rPr>
                        <a:t>Class label θ  for  </a:t>
                      </a:r>
                      <a:r>
                        <a:rPr lang="en-US" sz="900" b="1" i="1" kern="1200" dirty="0" smtClean="0">
                          <a:solidFill>
                            <a:srgbClr val="000000"/>
                          </a:solidFill>
                          <a:effectLst/>
                          <a:latin typeface="Times New Roman"/>
                          <a:ea typeface="Times New Roman" panose="02020603050405020304" pitchFamily="18" charset="0"/>
                          <a:cs typeface="Times New Roman"/>
                        </a:rPr>
                        <a:t>Angle </a:t>
                      </a:r>
                      <a:r>
                        <a:rPr lang="en-US" sz="900" b="0" i="1" kern="1200" dirty="0" smtClean="0">
                          <a:solidFill>
                            <a:srgbClr val="000000"/>
                          </a:solidFill>
                          <a:effectLst/>
                          <a:latin typeface="Times New Roman"/>
                          <a:ea typeface="Times New Roman" panose="02020603050405020304" pitchFamily="18" charset="0"/>
                          <a:cs typeface="Times New Roman"/>
                        </a:rPr>
                        <a:t>θ</a:t>
                      </a:r>
                      <a:r>
                        <a:rPr lang="en-US" sz="900" b="1" i="1" baseline="-25000" dirty="0" smtClean="0">
                          <a:solidFill>
                            <a:srgbClr val="000000"/>
                          </a:solidFill>
                          <a:latin typeface="Times New Roman"/>
                          <a:ea typeface="Times New Roman" panose="02020603050405020304" pitchFamily="18" charset="0"/>
                          <a:cs typeface="Times New Roman"/>
                        </a:rPr>
                        <a:t>3</a:t>
                      </a:r>
                      <a:endParaRPr lang="en-US" sz="1200" dirty="0" smtClean="0">
                        <a:effectLst/>
                        <a:latin typeface="Times New Roman"/>
                        <a:ea typeface="Times New Roman" panose="02020603050405020304" pitchFamily="18" charset="0"/>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80000"/>
                        </a:lnSpc>
                      </a:pPr>
                      <a:r>
                        <a:rPr lang="en-US" sz="900" i="1" dirty="0" smtClean="0">
                          <a:solidFill>
                            <a:srgbClr val="000000"/>
                          </a:solidFill>
                          <a:latin typeface="Times New Roman"/>
                          <a:cs typeface="Times New Roman"/>
                        </a:rPr>
                        <a:t>Class label D for  </a:t>
                      </a:r>
                    </a:p>
                    <a:p>
                      <a:pPr algn="ctr">
                        <a:lnSpc>
                          <a:spcPct val="80000"/>
                        </a:lnSpc>
                      </a:pPr>
                      <a:r>
                        <a:rPr lang="en-US" sz="900" b="1" i="1" dirty="0" smtClean="0">
                          <a:solidFill>
                            <a:srgbClr val="000000"/>
                          </a:solidFill>
                          <a:latin typeface="Times New Roman"/>
                          <a:cs typeface="Times New Roman"/>
                        </a:rPr>
                        <a:t>Length</a:t>
                      </a:r>
                    </a:p>
                    <a:p>
                      <a:pPr marL="0" marR="0" indent="0" algn="ctr" defTabSz="457200" rtl="0" eaLnBrk="1" fontAlgn="auto" latinLnBrk="0" hangingPunct="1">
                        <a:lnSpc>
                          <a:spcPct val="80000"/>
                        </a:lnSpc>
                        <a:spcBef>
                          <a:spcPts val="0"/>
                        </a:spcBef>
                        <a:spcAft>
                          <a:spcPts val="0"/>
                        </a:spcAft>
                        <a:buClrTx/>
                        <a:buSzTx/>
                        <a:buFontTx/>
                        <a:buNone/>
                        <a:tabLst/>
                        <a:defRPr/>
                      </a:pPr>
                      <a:r>
                        <a:rPr lang="en-US" sz="900" i="1" dirty="0" smtClean="0">
                          <a:latin typeface="Times New Roman"/>
                          <a:cs typeface="Times New Roman"/>
                        </a:rPr>
                        <a:t>D</a:t>
                      </a:r>
                      <a:r>
                        <a:rPr lang="en-US" sz="900" baseline="-25000" dirty="0" smtClean="0">
                          <a:latin typeface="Times New Roman"/>
                          <a:cs typeface="Times New Roman"/>
                        </a:rPr>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pPr algn="l">
                        <a:lnSpc>
                          <a:spcPct val="50000"/>
                        </a:lnSpc>
                      </a:pPr>
                      <a:r>
                        <a:rPr lang="en-US" sz="800" dirty="0" smtClean="0">
                          <a:latin typeface="Times New Roman"/>
                          <a:cs typeface="Times New Roman"/>
                        </a:rPr>
                        <a:t>1</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r>
                        <a:rPr lang="en-US" sz="1050" dirty="0" smtClean="0">
                          <a:latin typeface="Times New Roman"/>
                          <a:cs typeface="Times New Roman"/>
                        </a:rPr>
                        <a:t>2</a:t>
                      </a: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r>
                        <a:rPr lang="en-US" sz="1050" dirty="0" smtClean="0">
                          <a:latin typeface="Times New Roman"/>
                          <a:cs typeface="Times New Roman"/>
                        </a:rPr>
                        <a:t>5</a:t>
                      </a: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r>
                        <a:rPr lang="en-US" sz="1050" dirty="0" smtClean="0">
                          <a:latin typeface="Times New Roman"/>
                          <a:cs typeface="Times New Roman"/>
                        </a:rPr>
                        <a:t>9</a:t>
                      </a: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r>
                        <a:rPr lang="en-US" sz="1050" dirty="0" smtClean="0">
                          <a:latin typeface="Times New Roman"/>
                          <a:cs typeface="Times New Roman"/>
                        </a:rPr>
                        <a:t>3</a:t>
                      </a: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r>
                        <a:rPr lang="en-US" sz="1050" dirty="0" smtClean="0">
                          <a:latin typeface="Times New Roman"/>
                          <a:cs typeface="Times New Roman"/>
                        </a:rPr>
                        <a:t>2</a:t>
                      </a: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r>
              <a:tr h="228600">
                <a:tc>
                  <a:txBody>
                    <a:bodyPr/>
                    <a:lstStyle/>
                    <a:p>
                      <a:pPr algn="l">
                        <a:lnSpc>
                          <a:spcPct val="50000"/>
                        </a:lnSpc>
                      </a:pPr>
                      <a:r>
                        <a:rPr lang="en-US" sz="800" dirty="0" smtClean="0">
                          <a:latin typeface="Times New Roman"/>
                          <a:cs typeface="Times New Roman"/>
                        </a:rPr>
                        <a:t>2</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pPr algn="l">
                        <a:lnSpc>
                          <a:spcPct val="50000"/>
                        </a:lnSpc>
                      </a:pPr>
                      <a:r>
                        <a:rPr lang="en-US" sz="800" dirty="0" smtClean="0">
                          <a:latin typeface="Times New Roman"/>
                          <a:cs typeface="Times New Roman"/>
                        </a:rPr>
                        <a:t>3</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r>
              <a:tr h="228600">
                <a:tc>
                  <a:txBody>
                    <a:bodyPr/>
                    <a:lstStyle/>
                    <a:p>
                      <a:pPr algn="l">
                        <a:lnSpc>
                          <a:spcPct val="50000"/>
                        </a:lnSpc>
                      </a:pPr>
                      <a:r>
                        <a:rPr lang="en-US" sz="800" dirty="0" smtClean="0">
                          <a:latin typeface="Times New Roman"/>
                          <a:cs typeface="Times New Roman"/>
                        </a:rPr>
                        <a:t>4</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05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pPr algn="l">
                        <a:lnSpc>
                          <a:spcPct val="50000"/>
                        </a:lnSpc>
                      </a:pPr>
                      <a:r>
                        <a:rPr lang="en-US" sz="800" dirty="0" smtClean="0">
                          <a:latin typeface="Times New Roman"/>
                          <a:cs typeface="Times New Roman"/>
                        </a:rPr>
                        <a:t>5</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r>
              <a:tr h="365760">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latin typeface="Times New Roman"/>
                          <a:cs typeface="Times New Roman"/>
                        </a:rPr>
                        <a:t>:</a:t>
                      </a:r>
                    </a:p>
                    <a:p>
                      <a:pPr algn="dist">
                        <a:lnSpc>
                          <a:spcPct val="50000"/>
                        </a:lnSpc>
                      </a:pP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latin typeface="Times New Roman"/>
                          <a:cs typeface="Times New Roman"/>
                        </a:rPr>
                        <a:t>:</a:t>
                      </a:r>
                    </a:p>
                    <a:p>
                      <a:pPr algn="dist">
                        <a:lnSpc>
                          <a:spcPct val="50000"/>
                        </a:lnSpc>
                      </a:pP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latin typeface="Times New Roman"/>
                          <a:cs typeface="Times New Roman"/>
                        </a:rPr>
                        <a:t>:</a:t>
                      </a:r>
                    </a:p>
                    <a:p>
                      <a:pPr algn="dist">
                        <a:lnSpc>
                          <a:spcPct val="50000"/>
                        </a:lnSpc>
                      </a:pP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latin typeface="Times New Roman"/>
                          <a:cs typeface="Times New Roman"/>
                        </a:rPr>
                        <a:t>:</a:t>
                      </a:r>
                    </a:p>
                    <a:p>
                      <a:pPr algn="dist">
                        <a:lnSpc>
                          <a:spcPct val="50000"/>
                        </a:lnSpc>
                      </a:pP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latin typeface="Times New Roman"/>
                          <a:cs typeface="Times New Roman"/>
                        </a:rPr>
                        <a:t>:</a:t>
                      </a:r>
                    </a:p>
                    <a:p>
                      <a:pPr algn="dist">
                        <a:lnSpc>
                          <a:spcPct val="50000"/>
                        </a:lnSpc>
                      </a:pP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313" name="Down Arrow 312"/>
          <p:cNvSpPr/>
          <p:nvPr/>
        </p:nvSpPr>
        <p:spPr>
          <a:xfrm flipH="1">
            <a:off x="6883937" y="3989881"/>
            <a:ext cx="160541" cy="697043"/>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14" name="Rectangle 313"/>
          <p:cNvSpPr/>
          <p:nvPr/>
        </p:nvSpPr>
        <p:spPr>
          <a:xfrm>
            <a:off x="7138892" y="4037605"/>
            <a:ext cx="1911095" cy="400110"/>
          </a:xfrm>
          <a:prstGeom prst="rect">
            <a:avLst/>
          </a:prstGeom>
        </p:spPr>
        <p:txBody>
          <a:bodyPr wrap="square">
            <a:spAutoFit/>
          </a:bodyPr>
          <a:lstStyle/>
          <a:p>
            <a:r>
              <a:rPr lang="en-US" sz="1000" dirty="0">
                <a:latin typeface="Times New Roman"/>
                <a:cs typeface="Times New Roman"/>
              </a:rPr>
              <a:t>Perform rule based label arrangement in every </a:t>
            </a:r>
            <a:r>
              <a:rPr lang="en-US" sz="1000" dirty="0" smtClean="0">
                <a:latin typeface="Times New Roman"/>
                <a:cs typeface="Times New Roman"/>
              </a:rPr>
              <a:t>triple (i)</a:t>
            </a:r>
            <a:endParaRPr lang="en-US" sz="1000" baseline="-25000" dirty="0">
              <a:latin typeface="Times New Roman"/>
              <a:cs typeface="Times New Roman"/>
            </a:endParaRPr>
          </a:p>
        </p:txBody>
      </p:sp>
      <p:graphicFrame>
        <p:nvGraphicFramePr>
          <p:cNvPr id="318" name="Table 317"/>
          <p:cNvGraphicFramePr>
            <a:graphicFrameLocks noGrp="1"/>
          </p:cNvGraphicFramePr>
          <p:nvPr>
            <p:extLst>
              <p:ext uri="{D42A27DB-BD31-4B8C-83A1-F6EECF244321}">
                <p14:modId xmlns:p14="http://schemas.microsoft.com/office/powerpoint/2010/main" val="1234215912"/>
              </p:ext>
            </p:extLst>
          </p:nvPr>
        </p:nvGraphicFramePr>
        <p:xfrm>
          <a:off x="460336" y="4512388"/>
          <a:ext cx="565859" cy="1075620"/>
        </p:xfrm>
        <a:graphic>
          <a:graphicData uri="http://schemas.openxmlformats.org/drawingml/2006/table">
            <a:tbl>
              <a:tblPr bandRow="1">
                <a:tableStyleId>{7E9639D4-E3E2-4D34-9284-5A2195B3D0D7}</a:tableStyleId>
              </a:tblPr>
              <a:tblGrid>
                <a:gridCol w="271782"/>
                <a:gridCol w="294077"/>
              </a:tblGrid>
              <a:tr h="236620">
                <a:tc>
                  <a:txBody>
                    <a:bodyPr/>
                    <a:lstStyle/>
                    <a:p>
                      <a:pPr>
                        <a:lnSpc>
                          <a:spcPct val="50000"/>
                        </a:lnSpc>
                      </a:pPr>
                      <a:r>
                        <a:rPr lang="en-US" sz="1200" i="1" dirty="0" smtClean="0">
                          <a:latin typeface="Times New Roman"/>
                          <a:cs typeface="Times New Roman"/>
                        </a:rPr>
                        <a:t>K</a:t>
                      </a:r>
                      <a:endParaRPr lang="en-US" sz="120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nSpc>
                          <a:spcPct val="50000"/>
                        </a:lnSpc>
                      </a:pPr>
                      <a:r>
                        <a:rPr lang="en-US" sz="1200" i="1" dirty="0" smtClean="0">
                          <a:latin typeface="Times New Roman"/>
                          <a:cs typeface="Times New Roman"/>
                        </a:rPr>
                        <a:t>V</a:t>
                      </a:r>
                      <a:endParaRPr lang="en-US" sz="120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6620">
                <a:tc>
                  <a:txBody>
                    <a:bodyPr/>
                    <a:lstStyle/>
                    <a:p>
                      <a:pPr>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36620">
                <a:tc>
                  <a:txBody>
                    <a:bodyPr/>
                    <a:lstStyle/>
                    <a:p>
                      <a:pPr>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pPr algn="ctr">
                        <a:lnSpc>
                          <a:spcPct val="50000"/>
                        </a:lnSpc>
                      </a:pPr>
                      <a:r>
                        <a:rPr lang="en-US" sz="1800" dirty="0" smtClean="0">
                          <a:latin typeface="Times New Roman"/>
                          <a:cs typeface="Times New Roman"/>
                        </a:rPr>
                        <a:t>:</a:t>
                      </a:r>
                    </a:p>
                    <a:p>
                      <a:pPr algn="ctr">
                        <a:lnSpc>
                          <a:spcPct val="50000"/>
                        </a:lnSpc>
                      </a:pPr>
                      <a:r>
                        <a:rPr lang="en-US" sz="1800" dirty="0" smtClean="0">
                          <a:latin typeface="Times New Roman"/>
                          <a:cs typeface="Times New Roman"/>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50000"/>
                        </a:lnSpc>
                      </a:pPr>
                      <a:r>
                        <a:rPr lang="en-US" sz="1800" dirty="0" smtClean="0">
                          <a:latin typeface="Times New Roman"/>
                          <a:cs typeface="Times New Roman"/>
                        </a:rPr>
                        <a:t>:</a:t>
                      </a:r>
                    </a:p>
                    <a:p>
                      <a:pPr algn="ctr">
                        <a:lnSpc>
                          <a:spcPct val="50000"/>
                        </a:lnSpc>
                      </a:pPr>
                      <a:r>
                        <a:rPr lang="en-US" sz="1800" dirty="0" smtClean="0">
                          <a:latin typeface="Times New Roman"/>
                          <a:cs typeface="Times New Roman"/>
                        </a:rPr>
                        <a:t>:</a:t>
                      </a: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319" name="TextBox 318"/>
          <p:cNvSpPr txBox="1"/>
          <p:nvPr/>
        </p:nvSpPr>
        <p:spPr>
          <a:xfrm>
            <a:off x="115615" y="3992356"/>
            <a:ext cx="1472883" cy="276999"/>
          </a:xfrm>
          <a:prstGeom prst="rect">
            <a:avLst/>
          </a:prstGeom>
          <a:noFill/>
        </p:spPr>
        <p:txBody>
          <a:bodyPr wrap="none" rtlCol="0">
            <a:spAutoFit/>
          </a:bodyPr>
          <a:lstStyle/>
          <a:p>
            <a:r>
              <a:rPr lang="en-US" sz="1200" i="1" dirty="0" smtClean="0">
                <a:latin typeface="Times New Roman"/>
                <a:cs typeface="Times New Roman"/>
              </a:rPr>
              <a:t>K</a:t>
            </a:r>
            <a:r>
              <a:rPr lang="en-US" sz="1200" dirty="0" smtClean="0">
                <a:latin typeface="Times New Roman"/>
                <a:cs typeface="Times New Roman"/>
              </a:rPr>
              <a:t>=</a:t>
            </a:r>
            <a:r>
              <a:rPr lang="en-US" sz="1200" i="1" dirty="0" smtClean="0">
                <a:latin typeface="Times New Roman"/>
                <a:cs typeface="Times New Roman"/>
              </a:rPr>
              <a:t>f</a:t>
            </a:r>
            <a:r>
              <a:rPr lang="de-DE" sz="1200" i="1" baseline="-25000" dirty="0" smtClean="0">
                <a:latin typeface="Times New Roman"/>
                <a:cs typeface="Times New Roman"/>
              </a:rPr>
              <a:t>3-D</a:t>
            </a:r>
            <a:r>
              <a:rPr lang="en-US" sz="1200" dirty="0" smtClean="0">
                <a:latin typeface="Times New Roman"/>
                <a:cs typeface="Times New Roman"/>
              </a:rPr>
              <a:t>(</a:t>
            </a:r>
            <a:r>
              <a:rPr lang="en-US" sz="1200" i="1" dirty="0" smtClean="0">
                <a:latin typeface="Times New Roman"/>
                <a:cs typeface="Times New Roman"/>
              </a:rPr>
              <a:t>Quintuple</a:t>
            </a:r>
            <a:r>
              <a:rPr lang="de-DE" sz="1200" baseline="-25000" dirty="0" smtClean="0">
                <a:latin typeface="Times New Roman"/>
                <a:cs typeface="Times New Roman"/>
              </a:rPr>
              <a:t>3-D</a:t>
            </a:r>
            <a:r>
              <a:rPr lang="en-US" sz="1200" dirty="0" smtClean="0">
                <a:latin typeface="Times New Roman"/>
                <a:cs typeface="Times New Roman"/>
              </a:rPr>
              <a:t>)</a:t>
            </a:r>
            <a:endParaRPr lang="en-US" sz="1200" dirty="0">
              <a:latin typeface="Times New Roman"/>
              <a:cs typeface="Times New Roman"/>
            </a:endParaRPr>
          </a:p>
        </p:txBody>
      </p:sp>
      <p:cxnSp>
        <p:nvCxnSpPr>
          <p:cNvPr id="320" name="Curved Connector 319"/>
          <p:cNvCxnSpPr/>
          <p:nvPr/>
        </p:nvCxnSpPr>
        <p:spPr>
          <a:xfrm rot="16200000" flipH="1">
            <a:off x="-124477" y="4482725"/>
            <a:ext cx="753076" cy="392419"/>
          </a:xfrm>
          <a:prstGeom prst="curvedConnector2">
            <a:avLst/>
          </a:prstGeom>
          <a:ln>
            <a:tailEnd type="arrow"/>
          </a:ln>
        </p:spPr>
        <p:style>
          <a:lnRef idx="1">
            <a:schemeClr val="dk1"/>
          </a:lnRef>
          <a:fillRef idx="0">
            <a:schemeClr val="dk1"/>
          </a:fillRef>
          <a:effectRef idx="0">
            <a:schemeClr val="dk1"/>
          </a:effectRef>
          <a:fontRef idx="minor">
            <a:schemeClr val="tx1"/>
          </a:fontRef>
        </p:style>
      </p:cxnSp>
      <p:sp>
        <p:nvSpPr>
          <p:cNvPr id="321" name="Right Arrow 320"/>
          <p:cNvSpPr/>
          <p:nvPr/>
        </p:nvSpPr>
        <p:spPr>
          <a:xfrm rot="20028837">
            <a:off x="1523134" y="1247328"/>
            <a:ext cx="1095675" cy="134824"/>
          </a:xfrm>
          <a:prstGeom prst="rightArrow">
            <a:avLst>
              <a:gd name="adj1" fmla="val 50000"/>
              <a:gd name="adj2" fmla="val 82758"/>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24" name="Left Arrow 323"/>
          <p:cNvSpPr/>
          <p:nvPr/>
        </p:nvSpPr>
        <p:spPr>
          <a:xfrm>
            <a:off x="1111617" y="4926328"/>
            <a:ext cx="395342" cy="180203"/>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25" name="TextBox 324"/>
          <p:cNvSpPr txBox="1"/>
          <p:nvPr/>
        </p:nvSpPr>
        <p:spPr>
          <a:xfrm>
            <a:off x="1006667" y="5277310"/>
            <a:ext cx="798521" cy="430887"/>
          </a:xfrm>
          <a:prstGeom prst="rect">
            <a:avLst/>
          </a:prstGeom>
          <a:noFill/>
        </p:spPr>
        <p:txBody>
          <a:bodyPr wrap="square" rtlCol="0">
            <a:spAutoFit/>
          </a:bodyPr>
          <a:lstStyle/>
          <a:p>
            <a:pPr algn="ctr"/>
            <a:r>
              <a:rPr lang="en-US" sz="1100" dirty="0" smtClean="0">
                <a:latin typeface="Times New Roman"/>
                <a:cs typeface="Times New Roman"/>
              </a:rPr>
              <a:t>Calculate </a:t>
            </a:r>
          </a:p>
          <a:p>
            <a:pPr algn="ctr"/>
            <a:r>
              <a:rPr lang="en-US" sz="1100" dirty="0" smtClean="0">
                <a:latin typeface="Times New Roman"/>
                <a:cs typeface="Times New Roman"/>
              </a:rPr>
              <a:t>Key</a:t>
            </a:r>
            <a:endParaRPr lang="en-US" sz="1100" dirty="0">
              <a:latin typeface="Times New Roman"/>
              <a:cs typeface="Times New Roman"/>
            </a:endParaRPr>
          </a:p>
        </p:txBody>
      </p:sp>
      <p:graphicFrame>
        <p:nvGraphicFramePr>
          <p:cNvPr id="106" name="Table 105"/>
          <p:cNvGraphicFramePr>
            <a:graphicFrameLocks noGrp="1"/>
          </p:cNvGraphicFramePr>
          <p:nvPr>
            <p:extLst>
              <p:ext uri="{D42A27DB-BD31-4B8C-83A1-F6EECF244321}">
                <p14:modId xmlns:p14="http://schemas.microsoft.com/office/powerpoint/2010/main" val="3053181197"/>
              </p:ext>
            </p:extLst>
          </p:nvPr>
        </p:nvGraphicFramePr>
        <p:xfrm>
          <a:off x="5903836" y="1915304"/>
          <a:ext cx="2177788" cy="1948646"/>
        </p:xfrm>
        <a:graphic>
          <a:graphicData uri="http://schemas.openxmlformats.org/drawingml/2006/table">
            <a:tbl>
              <a:tblPr bandCol="1">
                <a:tableStyleId>{7E9639D4-E3E2-4D34-9284-5A2195B3D0D7}</a:tableStyleId>
              </a:tblPr>
              <a:tblGrid>
                <a:gridCol w="318073"/>
                <a:gridCol w="632843"/>
                <a:gridCol w="640531"/>
                <a:gridCol w="586341"/>
              </a:tblGrid>
              <a:tr h="256294">
                <a:tc gridSpan="4">
                  <a:txBody>
                    <a:bodyPr/>
                    <a:lstStyle/>
                    <a:p>
                      <a:pPr algn="ctr">
                        <a:lnSpc>
                          <a:spcPct val="50000"/>
                        </a:lnSpc>
                      </a:pPr>
                      <a:r>
                        <a:rPr lang="en-US" sz="1600" i="1" dirty="0" smtClean="0">
                          <a:latin typeface="Times New Roman"/>
                          <a:cs typeface="Times New Roman"/>
                        </a:rPr>
                        <a:t>Mapping of Amino Acid </a:t>
                      </a:r>
                      <a:endParaRPr lang="en-US" sz="1600" baseline="-25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lnSpc>
                          <a:spcPct val="50000"/>
                        </a:lnSpc>
                      </a:pPr>
                      <a:endParaRPr lang="en-US" sz="1600" baseline="-25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dist">
                        <a:lnSpc>
                          <a:spcPct val="50000"/>
                        </a:lnSpc>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dist">
                        <a:lnSpc>
                          <a:spcPct val="50000"/>
                        </a:lnSpc>
                      </a:pP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6952">
                <a:tc>
                  <a:txBody>
                    <a:bodyPr/>
                    <a:lstStyle/>
                    <a:p>
                      <a:pPr algn="l">
                        <a:lnSpc>
                          <a:spcPct val="50000"/>
                        </a:lnSpc>
                      </a:pPr>
                      <a:r>
                        <a:rPr lang="en-US" sz="1100" b="1" i="1" baseline="-25000" dirty="0" smtClean="0">
                          <a:solidFill>
                            <a:srgbClr val="000000"/>
                          </a:solidFill>
                          <a:latin typeface="Times New Roman"/>
                          <a:cs typeface="Times New Roman"/>
                        </a:rPr>
                        <a:t>i</a:t>
                      </a:r>
                      <a:endParaRPr lang="en-US" sz="1100" b="0" i="1" baseline="-25000" dirty="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50000"/>
                        </a:lnSpc>
                        <a:spcBef>
                          <a:spcPts val="0"/>
                        </a:spcBef>
                        <a:spcAft>
                          <a:spcPts val="0"/>
                        </a:spcAft>
                        <a:buClrTx/>
                        <a:buSzTx/>
                        <a:buFontTx/>
                        <a:buNone/>
                        <a:tabLst/>
                        <a:defRPr/>
                      </a:pPr>
                      <a:r>
                        <a:rPr lang="en-US" sz="1100" b="1" i="1" dirty="0" smtClean="0">
                          <a:latin typeface="Times New Roman"/>
                          <a:cs typeface="Times New Roman"/>
                        </a:rPr>
                        <a:t>A</a:t>
                      </a:r>
                      <a:r>
                        <a:rPr lang="en-US" sz="1100" b="1" i="1" baseline="30000" dirty="0" smtClean="0">
                          <a:latin typeface="Times New Roman"/>
                          <a:cs typeface="Times New Roman"/>
                        </a:rPr>
                        <a:t>1</a:t>
                      </a:r>
                      <a:endParaRPr lang="en-US" sz="110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50000"/>
                        </a:lnSpc>
                        <a:spcBef>
                          <a:spcPts val="0"/>
                        </a:spcBef>
                        <a:spcAft>
                          <a:spcPts val="0"/>
                        </a:spcAft>
                        <a:buClrTx/>
                        <a:buSzTx/>
                        <a:buFontTx/>
                        <a:buNone/>
                        <a:tabLst/>
                        <a:defRPr/>
                      </a:pPr>
                      <a:r>
                        <a:rPr lang="en-US" sz="1100" b="1" i="1" dirty="0" smtClean="0">
                          <a:latin typeface="Times New Roman"/>
                          <a:cs typeface="Times New Roman"/>
                        </a:rPr>
                        <a:t>A</a:t>
                      </a:r>
                      <a:r>
                        <a:rPr lang="en-US" sz="1100" b="1" i="1" baseline="30000" dirty="0" smtClean="0">
                          <a:latin typeface="Times New Roman"/>
                          <a:cs typeface="Times New Roman"/>
                        </a:rPr>
                        <a:t>2</a:t>
                      </a:r>
                      <a:endParaRPr lang="en-US" sz="1100" i="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50000"/>
                        </a:lnSpc>
                        <a:spcBef>
                          <a:spcPts val="0"/>
                        </a:spcBef>
                        <a:spcAft>
                          <a:spcPts val="0"/>
                        </a:spcAft>
                        <a:buClrTx/>
                        <a:buSzTx/>
                        <a:buFontTx/>
                        <a:buNone/>
                        <a:tabLst/>
                        <a:defRPr/>
                      </a:pPr>
                      <a:r>
                        <a:rPr lang="en-US" sz="1100" b="1" i="1" dirty="0" smtClean="0">
                          <a:latin typeface="Times New Roman"/>
                          <a:cs typeface="Times New Roman"/>
                        </a:rPr>
                        <a:t>A</a:t>
                      </a:r>
                      <a:r>
                        <a:rPr lang="en-US" sz="1100" b="1" i="1" baseline="30000" dirty="0" smtClean="0">
                          <a:latin typeface="Times New Roman"/>
                          <a:cs typeface="Times New Roman"/>
                        </a:rPr>
                        <a:t>3</a:t>
                      </a:r>
                      <a:endParaRPr lang="en-US" sz="1100" i="1" baseline="0" dirty="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6952">
                <a:tc>
                  <a:txBody>
                    <a:bodyPr/>
                    <a:lstStyle/>
                    <a:p>
                      <a:pPr algn="dist">
                        <a:lnSpc>
                          <a:spcPct val="50000"/>
                        </a:lnSpc>
                      </a:pPr>
                      <a:r>
                        <a:rPr lang="en-US" sz="800" dirty="0" smtClean="0">
                          <a:latin typeface="Times New Roman"/>
                          <a:cs typeface="Times New Roman"/>
                        </a:rPr>
                        <a:t>1</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50000"/>
                        </a:lnSpc>
                        <a:spcBef>
                          <a:spcPts val="0"/>
                        </a:spcBef>
                        <a:spcAft>
                          <a:spcPts val="0"/>
                        </a:spcAft>
                        <a:buClrTx/>
                        <a:buSzTx/>
                        <a:buFontTx/>
                        <a:buNone/>
                        <a:tabLst/>
                        <a:defRPr/>
                      </a:pPr>
                      <a:r>
                        <a:rPr lang="en-US" sz="1000" i="1" dirty="0" smtClean="0">
                          <a:latin typeface="Times New Roman"/>
                          <a:cs typeface="Times New Roman"/>
                        </a:rPr>
                        <a:t>l</a:t>
                      </a:r>
                      <a:r>
                        <a:rPr lang="en-US" sz="1000" i="1" baseline="-25000" dirty="0" smtClean="0">
                          <a:latin typeface="Times New Roman"/>
                          <a:cs typeface="Times New Roman"/>
                        </a:rPr>
                        <a:t>5</a:t>
                      </a:r>
                      <a:endParaRPr lang="en-US" sz="1000" baseline="-25000" dirty="0" smtClean="0">
                        <a:latin typeface="Times New Roman"/>
                        <a:cs typeface="Times New Roman"/>
                      </a:endParaRPr>
                    </a:p>
                    <a:p>
                      <a:pPr algn="ctr">
                        <a:lnSpc>
                          <a:spcPct val="50000"/>
                        </a:lnSpc>
                      </a:pPr>
                      <a:endParaRPr lang="en-US" sz="1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50000"/>
                        </a:lnSpc>
                        <a:spcBef>
                          <a:spcPts val="0"/>
                        </a:spcBef>
                        <a:spcAft>
                          <a:spcPts val="0"/>
                        </a:spcAft>
                        <a:buClrTx/>
                        <a:buSzTx/>
                        <a:buFontTx/>
                        <a:buNone/>
                        <a:tabLst/>
                        <a:defRPr/>
                      </a:pPr>
                      <a:r>
                        <a:rPr lang="en-US" sz="1000" i="1" dirty="0" smtClean="0">
                          <a:latin typeface="Times New Roman"/>
                          <a:cs typeface="Times New Roman"/>
                        </a:rPr>
                        <a:t>l</a:t>
                      </a:r>
                      <a:r>
                        <a:rPr lang="en-US" sz="1000" baseline="-25000" dirty="0" smtClean="0">
                          <a:latin typeface="Times New Roman"/>
                          <a:cs typeface="Times New Roman"/>
                        </a:rPr>
                        <a:t>2</a:t>
                      </a:r>
                    </a:p>
                    <a:p>
                      <a:pPr algn="ctr">
                        <a:lnSpc>
                          <a:spcPct val="50000"/>
                        </a:lnSpc>
                      </a:pPr>
                      <a:endParaRPr lang="en-US" sz="1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50000"/>
                        </a:lnSpc>
                        <a:spcBef>
                          <a:spcPts val="0"/>
                        </a:spcBef>
                        <a:spcAft>
                          <a:spcPts val="0"/>
                        </a:spcAft>
                        <a:buClrTx/>
                        <a:buSzTx/>
                        <a:buFontTx/>
                        <a:buNone/>
                        <a:tabLst/>
                        <a:defRPr/>
                      </a:pPr>
                      <a:r>
                        <a:rPr lang="en-US" sz="1000" i="1" baseline="0" dirty="0" smtClean="0">
                          <a:latin typeface="Times New Roman"/>
                          <a:cs typeface="Times New Roman"/>
                        </a:rPr>
                        <a:t>l</a:t>
                      </a:r>
                      <a:r>
                        <a:rPr lang="en-US" sz="1000" i="1" baseline="-25000" dirty="0" smtClean="0">
                          <a:latin typeface="Times New Roman"/>
                          <a:cs typeface="Times New Roman"/>
                        </a:rPr>
                        <a:t>9</a:t>
                      </a:r>
                      <a:endParaRPr lang="en-US" sz="1000" baseline="-25000" dirty="0" smtClean="0">
                        <a:latin typeface="Times New Roman"/>
                        <a:cs typeface="Times New Roman"/>
                      </a:endParaRPr>
                    </a:p>
                    <a:p>
                      <a:pPr algn="ctr">
                        <a:lnSpc>
                          <a:spcPct val="50000"/>
                        </a:lnSpc>
                      </a:pPr>
                      <a:endParaRPr lang="en-US" sz="1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r>
              <a:tr h="212767">
                <a:tc>
                  <a:txBody>
                    <a:bodyPr/>
                    <a:lstStyle/>
                    <a:p>
                      <a:pPr algn="dist">
                        <a:lnSpc>
                          <a:spcPct val="50000"/>
                        </a:lnSpc>
                      </a:pPr>
                      <a:r>
                        <a:rPr lang="en-US" sz="800" dirty="0" smtClean="0">
                          <a:latin typeface="Times New Roman"/>
                          <a:cs typeface="Times New Roman"/>
                        </a:rPr>
                        <a:t>2</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2767">
                <a:tc>
                  <a:txBody>
                    <a:bodyPr/>
                    <a:lstStyle/>
                    <a:p>
                      <a:pPr algn="dist">
                        <a:lnSpc>
                          <a:spcPct val="50000"/>
                        </a:lnSpc>
                      </a:pPr>
                      <a:r>
                        <a:rPr lang="en-US" sz="800" dirty="0" smtClean="0">
                          <a:latin typeface="Times New Roman"/>
                          <a:cs typeface="Times New Roman"/>
                        </a:rPr>
                        <a:t>3</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r>
              <a:tr h="170000">
                <a:tc>
                  <a:txBody>
                    <a:bodyPr/>
                    <a:lstStyle/>
                    <a:p>
                      <a:pPr algn="dist">
                        <a:lnSpc>
                          <a:spcPct val="50000"/>
                        </a:lnSpc>
                      </a:pPr>
                      <a:r>
                        <a:rPr lang="en-US" sz="800" dirty="0" smtClean="0">
                          <a:latin typeface="Times New Roman"/>
                          <a:cs typeface="Times New Roman"/>
                        </a:rPr>
                        <a:t>4</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lnSpc>
                          <a:spcPct val="50000"/>
                        </a:lnSpc>
                      </a:pPr>
                      <a:endParaRPr lang="en-US" sz="1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lnSpc>
                          <a:spcPct val="50000"/>
                        </a:lnSpc>
                      </a:pPr>
                      <a:endParaRPr lang="en-US" sz="1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lnSpc>
                          <a:spcPct val="50000"/>
                        </a:lnSpc>
                      </a:pPr>
                      <a:endParaRPr lang="en-US" sz="10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12767">
                <a:tc>
                  <a:txBody>
                    <a:bodyPr/>
                    <a:lstStyle/>
                    <a:p>
                      <a:pPr algn="dist">
                        <a:lnSpc>
                          <a:spcPct val="50000"/>
                        </a:lnSpc>
                      </a:pPr>
                      <a:r>
                        <a:rPr lang="en-US" sz="800" dirty="0" smtClean="0">
                          <a:latin typeface="Times New Roman"/>
                          <a:cs typeface="Times New Roman"/>
                        </a:rPr>
                        <a:t>5</a:t>
                      </a:r>
                      <a:endParaRPr lang="en-US" sz="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dist">
                        <a:lnSpc>
                          <a:spcPct val="50000"/>
                        </a:lnSpc>
                      </a:pPr>
                      <a:endParaRPr lang="en-US" sz="1800"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r>
              <a:tr h="340428">
                <a:tc>
                  <a:txBody>
                    <a:bodyPr/>
                    <a:lstStyle/>
                    <a:p>
                      <a:pPr algn="dist">
                        <a:lnSpc>
                          <a:spcPct val="50000"/>
                        </a:lnSpc>
                      </a:pP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t>:</a:t>
                      </a:r>
                    </a:p>
                    <a:p>
                      <a:pPr algn="dist">
                        <a:lnSpc>
                          <a:spcPct val="50000"/>
                        </a:lnSpc>
                      </a:pP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t>:</a:t>
                      </a:r>
                    </a:p>
                    <a:p>
                      <a:pPr algn="dist">
                        <a:lnSpc>
                          <a:spcPct val="50000"/>
                        </a:lnSpc>
                      </a:pP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dist">
                        <a:lnSpc>
                          <a:spcPct val="50000"/>
                        </a:lnSpc>
                      </a:pPr>
                      <a:r>
                        <a:rPr lang="en-US" sz="1800" dirty="0" smtClean="0"/>
                        <a:t>:</a:t>
                      </a:r>
                    </a:p>
                    <a:p>
                      <a:pPr algn="dist">
                        <a:lnSpc>
                          <a:spcPct val="50000"/>
                        </a:lnSpc>
                      </a:pP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2" name="Curved Left Arrow 1"/>
          <p:cNvSpPr/>
          <p:nvPr/>
        </p:nvSpPr>
        <p:spPr>
          <a:xfrm>
            <a:off x="8433585" y="1314535"/>
            <a:ext cx="457200" cy="1850542"/>
          </a:xfrm>
          <a:prstGeom prst="curved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endParaRPr>
          </a:p>
        </p:txBody>
      </p:sp>
      <p:sp>
        <p:nvSpPr>
          <p:cNvPr id="3" name="Left Arrow 2"/>
          <p:cNvSpPr/>
          <p:nvPr/>
        </p:nvSpPr>
        <p:spPr>
          <a:xfrm>
            <a:off x="5410177" y="4895417"/>
            <a:ext cx="430814" cy="180203"/>
          </a:xfrm>
          <a:prstGeom prst="lef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6" name="TextBox 5"/>
          <p:cNvSpPr txBox="1"/>
          <p:nvPr/>
        </p:nvSpPr>
        <p:spPr>
          <a:xfrm>
            <a:off x="61533" y="5755186"/>
            <a:ext cx="1488079" cy="646331"/>
          </a:xfrm>
          <a:prstGeom prst="rect">
            <a:avLst/>
          </a:prstGeom>
          <a:noFill/>
        </p:spPr>
        <p:txBody>
          <a:bodyPr wrap="square" rtlCol="0">
            <a:spAutoFit/>
          </a:bodyPr>
          <a:lstStyle/>
          <a:p>
            <a:r>
              <a:rPr lang="en-US" sz="900" dirty="0" smtClean="0">
                <a:latin typeface="Times New Roman"/>
                <a:cs typeface="Times New Roman"/>
              </a:rPr>
              <a:t> </a:t>
            </a:r>
            <a:r>
              <a:rPr lang="en-US" sz="900" dirty="0">
                <a:latin typeface="Times New Roman"/>
                <a:cs typeface="Times New Roman"/>
              </a:rPr>
              <a:t>K</a:t>
            </a:r>
            <a:r>
              <a:rPr lang="en-US" sz="900" dirty="0" smtClean="0">
                <a:latin typeface="Times New Roman"/>
                <a:cs typeface="Times New Roman"/>
              </a:rPr>
              <a:t>ey (</a:t>
            </a:r>
            <a:r>
              <a:rPr lang="en-US" sz="900" i="1" dirty="0" smtClean="0">
                <a:latin typeface="Times New Roman"/>
                <a:cs typeface="Times New Roman"/>
              </a:rPr>
              <a:t>K</a:t>
            </a:r>
            <a:r>
              <a:rPr lang="en-US" sz="900" dirty="0" smtClean="0">
                <a:latin typeface="Times New Roman"/>
                <a:cs typeface="Times New Roman"/>
              </a:rPr>
              <a:t>) value (</a:t>
            </a:r>
            <a:r>
              <a:rPr lang="en-US" sz="900" i="1" dirty="0" smtClean="0">
                <a:latin typeface="Times New Roman"/>
                <a:cs typeface="Times New Roman"/>
              </a:rPr>
              <a:t>V</a:t>
            </a:r>
            <a:r>
              <a:rPr lang="en-US" sz="900" dirty="0" smtClean="0">
                <a:latin typeface="Times New Roman"/>
                <a:cs typeface="Times New Roman"/>
              </a:rPr>
              <a:t>) pair where value is the number of times that key occurs in the protein</a:t>
            </a:r>
          </a:p>
        </p:txBody>
      </p:sp>
      <p:sp>
        <p:nvSpPr>
          <p:cNvPr id="7" name="TextBox 6"/>
          <p:cNvSpPr txBox="1"/>
          <p:nvPr/>
        </p:nvSpPr>
        <p:spPr>
          <a:xfrm>
            <a:off x="5723675" y="5934304"/>
            <a:ext cx="3167109" cy="769441"/>
          </a:xfrm>
          <a:prstGeom prst="rect">
            <a:avLst/>
          </a:prstGeom>
          <a:noFill/>
        </p:spPr>
        <p:txBody>
          <a:bodyPr wrap="square" rtlCol="0">
            <a:spAutoFit/>
          </a:bodyPr>
          <a:lstStyle/>
          <a:p>
            <a:r>
              <a:rPr lang="en-US" sz="1000" i="1" dirty="0" smtClean="0">
                <a:latin typeface="Times New Roman"/>
                <a:cs typeface="Times New Roman"/>
              </a:rPr>
              <a:t>Label</a:t>
            </a:r>
            <a:r>
              <a:rPr lang="en-US" sz="1000" baseline="-25000" dirty="0" smtClean="0">
                <a:latin typeface="Times New Roman"/>
                <a:cs typeface="Times New Roman"/>
              </a:rPr>
              <a:t>1</a:t>
            </a:r>
            <a:r>
              <a:rPr lang="en-US" sz="1000" dirty="0" smtClean="0">
                <a:latin typeface="Times New Roman"/>
                <a:cs typeface="Times New Roman"/>
              </a:rPr>
              <a:t>, </a:t>
            </a:r>
            <a:r>
              <a:rPr lang="en-US" sz="1000" i="1" dirty="0" smtClean="0">
                <a:latin typeface="Times New Roman"/>
                <a:cs typeface="Times New Roman"/>
              </a:rPr>
              <a:t>Label</a:t>
            </a:r>
            <a:r>
              <a:rPr lang="en-US" sz="1000" baseline="-25000" dirty="0" smtClean="0">
                <a:latin typeface="Times New Roman"/>
                <a:cs typeface="Times New Roman"/>
              </a:rPr>
              <a:t>2</a:t>
            </a:r>
            <a:r>
              <a:rPr lang="en-US" sz="1000" dirty="0" smtClean="0">
                <a:latin typeface="Times New Roman"/>
                <a:cs typeface="Times New Roman"/>
              </a:rPr>
              <a:t>, </a:t>
            </a:r>
            <a:r>
              <a:rPr lang="en-US" sz="1000" i="1" dirty="0" smtClean="0">
                <a:latin typeface="Times New Roman"/>
                <a:cs typeface="Times New Roman"/>
              </a:rPr>
              <a:t>Label</a:t>
            </a:r>
            <a:r>
              <a:rPr lang="en-US" sz="1000" baseline="-25000" dirty="0" smtClean="0">
                <a:latin typeface="Times New Roman"/>
                <a:cs typeface="Times New Roman"/>
              </a:rPr>
              <a:t>3</a:t>
            </a:r>
            <a:r>
              <a:rPr lang="en-US" sz="1000" dirty="0" smtClean="0">
                <a:latin typeface="Times New Roman"/>
                <a:cs typeface="Times New Roman"/>
              </a:rPr>
              <a:t>  represent 1</a:t>
            </a:r>
            <a:r>
              <a:rPr lang="en-US" sz="1000" baseline="30000" dirty="0" smtClean="0">
                <a:latin typeface="Times New Roman"/>
                <a:cs typeface="Times New Roman"/>
              </a:rPr>
              <a:t>st</a:t>
            </a:r>
            <a:r>
              <a:rPr lang="en-US" sz="1000" dirty="0" smtClean="0">
                <a:latin typeface="Times New Roman"/>
                <a:cs typeface="Times New Roman"/>
              </a:rPr>
              <a:t>, 2</a:t>
            </a:r>
            <a:r>
              <a:rPr lang="en-US" sz="1000" baseline="30000" dirty="0" smtClean="0">
                <a:latin typeface="Times New Roman"/>
                <a:cs typeface="Times New Roman"/>
              </a:rPr>
              <a:t>nd</a:t>
            </a:r>
            <a:r>
              <a:rPr lang="en-US" sz="1000" dirty="0" smtClean="0">
                <a:latin typeface="Times New Roman"/>
                <a:cs typeface="Times New Roman"/>
              </a:rPr>
              <a:t> and 3</a:t>
            </a:r>
            <a:r>
              <a:rPr lang="en-US" sz="1000" baseline="30000" dirty="0" smtClean="0">
                <a:latin typeface="Times New Roman"/>
                <a:cs typeface="Times New Roman"/>
              </a:rPr>
              <a:t>rd</a:t>
            </a:r>
            <a:r>
              <a:rPr lang="en-US" sz="1000" dirty="0" smtClean="0">
                <a:latin typeface="Times New Roman"/>
                <a:cs typeface="Times New Roman"/>
              </a:rPr>
              <a:t> vertices of  the triangle formed by a triple of amino acid after rule based label arrangement. </a:t>
            </a:r>
            <a:r>
              <a:rPr lang="en-US" sz="1000" dirty="0">
                <a:latin typeface="Times New Roman"/>
                <a:cs typeface="Times New Roman"/>
              </a:rPr>
              <a:t>T</a:t>
            </a:r>
            <a:r>
              <a:rPr lang="en-US" sz="1000" dirty="0" smtClean="0">
                <a:latin typeface="Times New Roman"/>
                <a:cs typeface="Times New Roman"/>
              </a:rPr>
              <a:t>he </a:t>
            </a:r>
            <a:r>
              <a:rPr lang="en-US" sz="1000" dirty="0">
                <a:latin typeface="Times New Roman"/>
                <a:cs typeface="Times New Roman"/>
              </a:rPr>
              <a:t>representative  </a:t>
            </a:r>
            <a:r>
              <a:rPr lang="en-US" sz="1000" b="1" dirty="0">
                <a:latin typeface="Times New Roman"/>
                <a:cs typeface="Times New Roman"/>
              </a:rPr>
              <a:t>Angle</a:t>
            </a:r>
            <a:r>
              <a:rPr lang="en-US" sz="1000" dirty="0">
                <a:latin typeface="Times New Roman"/>
                <a:cs typeface="Times New Roman"/>
              </a:rPr>
              <a:t> </a:t>
            </a:r>
            <a:r>
              <a:rPr lang="el-GR" sz="1000" i="1" dirty="0">
                <a:solidFill>
                  <a:srgbClr val="000000"/>
                </a:solidFill>
                <a:latin typeface="Times New Roman"/>
                <a:ea typeface="Times New Roman" panose="02020603050405020304" pitchFamily="18" charset="0"/>
                <a:cs typeface="Times New Roman"/>
              </a:rPr>
              <a:t>Θ</a:t>
            </a:r>
            <a:r>
              <a:rPr lang="en-US" sz="1000" b="1" i="1" baseline="-25000" dirty="0">
                <a:solidFill>
                  <a:srgbClr val="000000"/>
                </a:solidFill>
                <a:latin typeface="Times New Roman"/>
                <a:ea typeface="Times New Roman" panose="02020603050405020304" pitchFamily="18" charset="0"/>
                <a:cs typeface="Times New Roman"/>
              </a:rPr>
              <a:t>3</a:t>
            </a:r>
            <a:r>
              <a:rPr lang="en-US" sz="1400" dirty="0">
                <a:latin typeface="Times New Roman"/>
                <a:ea typeface="Times New Roman" panose="02020603050405020304" pitchFamily="18" charset="0"/>
                <a:cs typeface="Times New Roman"/>
              </a:rPr>
              <a:t> </a:t>
            </a:r>
            <a:r>
              <a:rPr lang="en-US" sz="1000" dirty="0">
                <a:latin typeface="Times New Roman"/>
                <a:cs typeface="Times New Roman"/>
              </a:rPr>
              <a:t>and </a:t>
            </a:r>
            <a:r>
              <a:rPr lang="en-US" sz="1000" b="1" dirty="0">
                <a:latin typeface="Times New Roman"/>
                <a:cs typeface="Times New Roman"/>
              </a:rPr>
              <a:t>Length</a:t>
            </a:r>
            <a:r>
              <a:rPr lang="en-US" sz="1000" dirty="0">
                <a:latin typeface="Times New Roman"/>
                <a:cs typeface="Times New Roman"/>
              </a:rPr>
              <a:t> </a:t>
            </a:r>
            <a:r>
              <a:rPr lang="en-US" sz="1000" i="1" dirty="0" smtClean="0">
                <a:latin typeface="Times New Roman"/>
                <a:cs typeface="Times New Roman"/>
              </a:rPr>
              <a:t>D</a:t>
            </a:r>
            <a:r>
              <a:rPr lang="en-US" sz="1000" baseline="-25000" dirty="0" smtClean="0">
                <a:latin typeface="Times New Roman"/>
                <a:cs typeface="Times New Roman"/>
              </a:rPr>
              <a:t>12  </a:t>
            </a:r>
            <a:r>
              <a:rPr lang="en-US" sz="1000" dirty="0" smtClean="0">
                <a:latin typeface="Times New Roman"/>
                <a:cs typeface="Times New Roman"/>
              </a:rPr>
              <a:t>are calculated based on these labels.</a:t>
            </a:r>
            <a:endParaRPr lang="en-US" sz="1000" baseline="-25000" dirty="0">
              <a:latin typeface="Times New Roman"/>
              <a:cs typeface="Times New Roman"/>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8" name="Date Placeholder 7"/>
          <p:cNvSpPr>
            <a:spLocks noGrp="1"/>
          </p:cNvSpPr>
          <p:nvPr>
            <p:ph type="dt" sz="half" idx="10"/>
          </p:nvPr>
        </p:nvSpPr>
        <p:spPr/>
        <p:txBody>
          <a:bodyPr/>
          <a:lstStyle/>
          <a:p>
            <a:fld id="{CADC997C-FECD-0F44-A393-019C23C4C31B}" type="datetime1">
              <a:rPr lang="en-US" smtClean="0"/>
              <a:t>4/3/17</a:t>
            </a:fld>
            <a:endParaRPr lang="en-US" dirty="0"/>
          </a:p>
        </p:txBody>
      </p:sp>
      <p:sp>
        <p:nvSpPr>
          <p:cNvPr id="9" name="Slide Number Placeholder 8"/>
          <p:cNvSpPr>
            <a:spLocks noGrp="1"/>
          </p:cNvSpPr>
          <p:nvPr>
            <p:ph type="sldNum" sz="quarter" idx="12"/>
          </p:nvPr>
        </p:nvSpPr>
        <p:spPr/>
        <p:txBody>
          <a:bodyPr/>
          <a:lstStyle/>
          <a:p>
            <a:fld id="{1FCD904C-D1DC-4FA1-992A-F40497B59867}" type="slidenum">
              <a:rPr lang="en-US" smtClean="0"/>
              <a:pPr/>
              <a:t>42</a:t>
            </a:fld>
            <a:endParaRPr lang="en-US" dirty="0"/>
          </a:p>
        </p:txBody>
      </p:sp>
    </p:spTree>
    <p:extLst>
      <p:ext uri="{BB962C8B-B14F-4D97-AF65-F5344CB8AC3E}">
        <p14:creationId xmlns:p14="http://schemas.microsoft.com/office/powerpoint/2010/main" val="14899904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cs typeface="Times New Roman"/>
              </a:rPr>
              <a:t>Key Calculations</a:t>
            </a:r>
            <a:endParaRPr lang="en-US" dirty="0">
              <a:latin typeface="Times New Roman"/>
              <a:cs typeface="Times New Roman"/>
            </a:endParaRPr>
          </a:p>
        </p:txBody>
      </p:sp>
      <p:sp>
        <p:nvSpPr>
          <p:cNvPr id="3" name="Content Placeholder 2"/>
          <p:cNvSpPr>
            <a:spLocks noGrp="1"/>
          </p:cNvSpPr>
          <p:nvPr>
            <p:ph idx="1"/>
          </p:nvPr>
        </p:nvSpPr>
        <p:spPr>
          <a:xfrm>
            <a:off x="307390" y="5079750"/>
            <a:ext cx="8836610" cy="607949"/>
          </a:xfrm>
        </p:spPr>
        <p:txBody>
          <a:bodyPr>
            <a:normAutofit fontScale="77500" lnSpcReduction="20000"/>
          </a:bodyPr>
          <a:lstStyle/>
          <a:p>
            <a:pPr marL="0" indent="0">
              <a:buNone/>
            </a:pPr>
            <a:endParaRPr lang="en-US" sz="2000" i="1" dirty="0" smtClean="0">
              <a:solidFill>
                <a:srgbClr val="000000"/>
              </a:solidFill>
              <a:latin typeface="Cambria Math"/>
              <a:ea typeface="Cambria Math"/>
              <a:cs typeface="Cambria Math"/>
            </a:endParaRPr>
          </a:p>
          <a:p>
            <a:pPr marL="0" indent="0">
              <a:buNone/>
            </a:pPr>
            <a:r>
              <a:rPr lang="en-US" sz="2600" i="1" dirty="0" smtClean="0">
                <a:solidFill>
                  <a:srgbClr val="000000"/>
                </a:solidFill>
                <a:latin typeface="Cambria Math"/>
                <a:ea typeface="Cambria Math"/>
                <a:cs typeface="Cambria Math"/>
              </a:rPr>
              <a:t>k</a:t>
            </a:r>
            <a:r>
              <a:rPr lang="en-US" sz="2600" i="1" dirty="0">
                <a:solidFill>
                  <a:srgbClr val="000000"/>
                </a:solidFill>
                <a:latin typeface="Cambria Math"/>
                <a:ea typeface="Cambria Math"/>
                <a:cs typeface="Cambria Math"/>
              </a:rPr>
              <a:t>=</a:t>
            </a:r>
            <a:r>
              <a:rPr lang="en-US" sz="2600" i="1" dirty="0" smtClean="0">
                <a:solidFill>
                  <a:srgbClr val="000000"/>
                </a:solidFill>
                <a:latin typeface="Cambria Math"/>
                <a:ea typeface="Cambria Math"/>
                <a:cs typeface="Cambria Math"/>
              </a:rPr>
              <a:t>θ</a:t>
            </a:r>
            <a:r>
              <a:rPr lang="en-US" sz="2600" i="1" baseline="-25000" dirty="0" smtClean="0">
                <a:solidFill>
                  <a:srgbClr val="000000"/>
                </a:solidFill>
                <a:latin typeface="Cambria Math"/>
                <a:ea typeface="Cambria Math"/>
                <a:cs typeface="Cambria Math"/>
              </a:rPr>
              <a:t>T</a:t>
            </a:r>
            <a:r>
              <a:rPr lang="en-US" sz="2600" i="1" dirty="0" smtClean="0">
                <a:solidFill>
                  <a:srgbClr val="000000"/>
                </a:solidFill>
                <a:latin typeface="Cambria Math"/>
                <a:ea typeface="Cambria Math"/>
                <a:cs typeface="Cambria Math"/>
              </a:rPr>
              <a:t> d</a:t>
            </a:r>
            <a:r>
              <a:rPr lang="en-US" sz="2600" i="1" baseline="-25000" dirty="0" smtClean="0">
                <a:solidFill>
                  <a:srgbClr val="000000"/>
                </a:solidFill>
                <a:latin typeface="Cambria Math"/>
                <a:ea typeface="Cambria Math"/>
                <a:cs typeface="Cambria Math"/>
              </a:rPr>
              <a:t>T</a:t>
            </a:r>
            <a:r>
              <a:rPr lang="en-US" sz="2600" i="1" dirty="0" smtClean="0">
                <a:solidFill>
                  <a:srgbClr val="000000"/>
                </a:solidFill>
                <a:latin typeface="Cambria Math"/>
                <a:ea typeface="Cambria Math"/>
                <a:cs typeface="Cambria Math"/>
              </a:rPr>
              <a:t> (Label</a:t>
            </a:r>
            <a:r>
              <a:rPr lang="en-US" sz="2600" i="1" baseline="-25000" dirty="0" smtClean="0">
                <a:solidFill>
                  <a:srgbClr val="000000"/>
                </a:solidFill>
                <a:latin typeface="Cambria Math"/>
                <a:ea typeface="Cambria Math"/>
                <a:cs typeface="Cambria Math"/>
              </a:rPr>
              <a:t>1</a:t>
            </a:r>
            <a:r>
              <a:rPr lang="en-US" sz="2600" dirty="0">
                <a:solidFill>
                  <a:srgbClr val="000000"/>
                </a:solidFill>
                <a:latin typeface="Cambria Math"/>
                <a:ea typeface="Cambria Math"/>
                <a:cs typeface="Cambria Math"/>
              </a:rPr>
              <a:t>-1</a:t>
            </a:r>
            <a:r>
              <a:rPr lang="en-US" sz="2600" i="1" dirty="0">
                <a:solidFill>
                  <a:srgbClr val="000000"/>
                </a:solidFill>
                <a:latin typeface="Cambria Math"/>
                <a:ea typeface="Cambria Math"/>
                <a:cs typeface="Cambria Math"/>
              </a:rPr>
              <a:t>) </a:t>
            </a:r>
            <a:r>
              <a:rPr lang="en-US" sz="2600" i="1" dirty="0" smtClean="0">
                <a:solidFill>
                  <a:srgbClr val="000000"/>
                </a:solidFill>
                <a:latin typeface="Cambria Math"/>
                <a:ea typeface="Cambria Math"/>
                <a:cs typeface="Cambria Math"/>
              </a:rPr>
              <a:t>m</a:t>
            </a:r>
            <a:r>
              <a:rPr lang="en-US" sz="2600" i="1" baseline="30000" dirty="0" smtClean="0">
                <a:solidFill>
                  <a:srgbClr val="000000"/>
                </a:solidFill>
                <a:latin typeface="Cambria Math"/>
                <a:ea typeface="Cambria Math"/>
                <a:cs typeface="Cambria Math"/>
              </a:rPr>
              <a:t>2</a:t>
            </a:r>
            <a:r>
              <a:rPr lang="en-US" sz="2600" i="1" dirty="0" smtClean="0">
                <a:solidFill>
                  <a:srgbClr val="000000"/>
                </a:solidFill>
                <a:latin typeface="Cambria Math"/>
                <a:ea typeface="Cambria Math"/>
                <a:cs typeface="Cambria Math"/>
              </a:rPr>
              <a:t>+ θ</a:t>
            </a:r>
            <a:r>
              <a:rPr lang="en-US" sz="2600" i="1" baseline="-25000" dirty="0" smtClean="0">
                <a:solidFill>
                  <a:srgbClr val="000000"/>
                </a:solidFill>
                <a:latin typeface="Cambria Math"/>
                <a:ea typeface="Cambria Math"/>
                <a:cs typeface="Cambria Math"/>
              </a:rPr>
              <a:t>T</a:t>
            </a:r>
            <a:r>
              <a:rPr lang="en-US" sz="2600" i="1" dirty="0" smtClean="0">
                <a:solidFill>
                  <a:srgbClr val="000000"/>
                </a:solidFill>
                <a:latin typeface="Cambria Math"/>
                <a:ea typeface="Cambria Math"/>
                <a:cs typeface="Cambria Math"/>
              </a:rPr>
              <a:t> </a:t>
            </a:r>
            <a:r>
              <a:rPr lang="en-US" sz="2600" i="1" dirty="0">
                <a:solidFill>
                  <a:srgbClr val="000000"/>
                </a:solidFill>
                <a:latin typeface="Cambria Math"/>
                <a:ea typeface="Cambria Math"/>
                <a:cs typeface="Cambria Math"/>
              </a:rPr>
              <a:t>d</a:t>
            </a:r>
            <a:r>
              <a:rPr lang="en-US" sz="2600" i="1" baseline="-25000" dirty="0">
                <a:solidFill>
                  <a:srgbClr val="000000"/>
                </a:solidFill>
                <a:latin typeface="Cambria Math"/>
                <a:ea typeface="Cambria Math"/>
                <a:cs typeface="Cambria Math"/>
              </a:rPr>
              <a:t>T</a:t>
            </a:r>
            <a:r>
              <a:rPr lang="en-US" sz="2600" i="1" dirty="0">
                <a:solidFill>
                  <a:srgbClr val="000000"/>
                </a:solidFill>
                <a:latin typeface="Cambria Math"/>
                <a:ea typeface="Cambria Math"/>
                <a:cs typeface="Cambria Math"/>
              </a:rPr>
              <a:t> </a:t>
            </a:r>
            <a:r>
              <a:rPr lang="en-US" sz="2600" i="1" dirty="0" smtClean="0">
                <a:solidFill>
                  <a:srgbClr val="000000"/>
                </a:solidFill>
                <a:latin typeface="Cambria Math"/>
                <a:ea typeface="Cambria Math"/>
                <a:cs typeface="Cambria Math"/>
              </a:rPr>
              <a:t>(Label</a:t>
            </a:r>
            <a:r>
              <a:rPr lang="en-US" sz="2600" i="1" baseline="-25000" dirty="0" smtClean="0">
                <a:solidFill>
                  <a:srgbClr val="000000"/>
                </a:solidFill>
                <a:latin typeface="Cambria Math"/>
                <a:ea typeface="Cambria Math"/>
                <a:cs typeface="Cambria Math"/>
              </a:rPr>
              <a:t>2</a:t>
            </a:r>
            <a:r>
              <a:rPr lang="en-US" sz="2600" dirty="0">
                <a:solidFill>
                  <a:srgbClr val="000000"/>
                </a:solidFill>
                <a:latin typeface="Cambria Math"/>
                <a:ea typeface="Cambria Math"/>
                <a:cs typeface="Cambria Math"/>
              </a:rPr>
              <a:t>-1</a:t>
            </a:r>
            <a:r>
              <a:rPr lang="en-US" sz="2600" i="1" dirty="0" smtClean="0">
                <a:solidFill>
                  <a:srgbClr val="000000"/>
                </a:solidFill>
                <a:latin typeface="Cambria Math"/>
                <a:ea typeface="Cambria Math"/>
                <a:cs typeface="Cambria Math"/>
              </a:rPr>
              <a:t>) m+ θ</a:t>
            </a:r>
            <a:r>
              <a:rPr lang="en-US" sz="2600" i="1" baseline="-25000" dirty="0" smtClean="0">
                <a:solidFill>
                  <a:srgbClr val="000000"/>
                </a:solidFill>
                <a:latin typeface="Cambria Math"/>
                <a:ea typeface="Cambria Math"/>
                <a:cs typeface="Cambria Math"/>
              </a:rPr>
              <a:t>T</a:t>
            </a:r>
            <a:r>
              <a:rPr lang="en-US" sz="2600" i="1" dirty="0" smtClean="0">
                <a:solidFill>
                  <a:srgbClr val="000000"/>
                </a:solidFill>
                <a:latin typeface="Cambria Math"/>
                <a:ea typeface="Cambria Math"/>
                <a:cs typeface="Cambria Math"/>
              </a:rPr>
              <a:t> </a:t>
            </a:r>
            <a:r>
              <a:rPr lang="en-US" sz="2600" i="1" dirty="0">
                <a:solidFill>
                  <a:srgbClr val="000000"/>
                </a:solidFill>
                <a:latin typeface="Cambria Math"/>
                <a:ea typeface="Cambria Math"/>
                <a:cs typeface="Cambria Math"/>
              </a:rPr>
              <a:t>d</a:t>
            </a:r>
            <a:r>
              <a:rPr lang="en-US" sz="2600" i="1" baseline="-25000" dirty="0">
                <a:solidFill>
                  <a:srgbClr val="000000"/>
                </a:solidFill>
                <a:latin typeface="Cambria Math"/>
                <a:ea typeface="Cambria Math"/>
                <a:cs typeface="Cambria Math"/>
              </a:rPr>
              <a:t>T</a:t>
            </a:r>
            <a:r>
              <a:rPr lang="en-US" sz="2600" i="1" dirty="0">
                <a:solidFill>
                  <a:srgbClr val="000000"/>
                </a:solidFill>
                <a:latin typeface="Cambria Math"/>
                <a:ea typeface="Cambria Math"/>
                <a:cs typeface="Cambria Math"/>
              </a:rPr>
              <a:t> </a:t>
            </a:r>
            <a:r>
              <a:rPr lang="en-US" sz="2600" i="1" dirty="0" smtClean="0">
                <a:solidFill>
                  <a:srgbClr val="000000"/>
                </a:solidFill>
                <a:latin typeface="Cambria Math"/>
                <a:ea typeface="Cambria Math"/>
                <a:cs typeface="Cambria Math"/>
              </a:rPr>
              <a:t>(Label</a:t>
            </a:r>
            <a:r>
              <a:rPr lang="en-US" sz="2600" i="1" baseline="-25000" dirty="0" smtClean="0">
                <a:solidFill>
                  <a:srgbClr val="000000"/>
                </a:solidFill>
                <a:latin typeface="Cambria Math"/>
                <a:ea typeface="Cambria Math"/>
                <a:cs typeface="Cambria Math"/>
              </a:rPr>
              <a:t>3</a:t>
            </a:r>
            <a:r>
              <a:rPr lang="en-US" sz="2600" dirty="0">
                <a:solidFill>
                  <a:srgbClr val="000000"/>
                </a:solidFill>
                <a:latin typeface="Cambria Math"/>
                <a:ea typeface="Cambria Math"/>
                <a:cs typeface="Cambria Math"/>
              </a:rPr>
              <a:t>-1</a:t>
            </a:r>
            <a:r>
              <a:rPr lang="en-US" sz="2600" i="1" dirty="0">
                <a:solidFill>
                  <a:srgbClr val="000000"/>
                </a:solidFill>
                <a:latin typeface="Cambria Math"/>
                <a:ea typeface="Cambria Math"/>
                <a:cs typeface="Cambria Math"/>
              </a:rPr>
              <a:t>)</a:t>
            </a:r>
            <a:r>
              <a:rPr lang="en-US" sz="2600" i="1" dirty="0" smtClean="0">
                <a:solidFill>
                  <a:srgbClr val="000000"/>
                </a:solidFill>
                <a:latin typeface="Cambria Math"/>
                <a:ea typeface="Cambria Math"/>
                <a:cs typeface="Cambria Math"/>
              </a:rPr>
              <a:t>+ d</a:t>
            </a:r>
            <a:r>
              <a:rPr lang="en-US" sz="2600" i="1" baseline="-25000" dirty="0" smtClean="0">
                <a:solidFill>
                  <a:srgbClr val="000000"/>
                </a:solidFill>
                <a:latin typeface="Cambria Math"/>
                <a:ea typeface="Cambria Math"/>
                <a:cs typeface="Cambria Math"/>
              </a:rPr>
              <a:t>T</a:t>
            </a:r>
            <a:r>
              <a:rPr lang="en-US" sz="2600" i="1" dirty="0" smtClean="0">
                <a:solidFill>
                  <a:srgbClr val="000000"/>
                </a:solidFill>
                <a:latin typeface="Cambria Math"/>
                <a:ea typeface="Cambria Math"/>
                <a:cs typeface="Cambria Math"/>
              </a:rPr>
              <a:t>  </a:t>
            </a:r>
            <a:r>
              <a:rPr lang="en-US" sz="2600" i="1" dirty="0">
                <a:solidFill>
                  <a:srgbClr val="000000"/>
                </a:solidFill>
                <a:latin typeface="Cambria Math"/>
                <a:ea typeface="Cambria Math"/>
                <a:cs typeface="Cambria Math"/>
              </a:rPr>
              <a:t>(θ-1)+</a:t>
            </a:r>
            <a:r>
              <a:rPr lang="en-US" sz="2600" i="1" dirty="0" smtClean="0">
                <a:solidFill>
                  <a:srgbClr val="000000"/>
                </a:solidFill>
                <a:latin typeface="Cambria Math"/>
                <a:ea typeface="Cambria Math"/>
                <a:cs typeface="Cambria Math"/>
              </a:rPr>
              <a:t>(D-</a:t>
            </a:r>
            <a:r>
              <a:rPr lang="en-US" sz="2600" i="1" dirty="0">
                <a:solidFill>
                  <a:srgbClr val="000000"/>
                </a:solidFill>
                <a:latin typeface="Cambria Math"/>
                <a:ea typeface="Cambria Math"/>
                <a:cs typeface="Cambria Math"/>
              </a:rPr>
              <a:t>1</a:t>
            </a:r>
            <a:r>
              <a:rPr lang="en-US" sz="2600" i="1" dirty="0" smtClean="0">
                <a:solidFill>
                  <a:srgbClr val="000000"/>
                </a:solidFill>
                <a:latin typeface="Cambria Math"/>
                <a:ea typeface="Cambria Math"/>
                <a:cs typeface="Cambria Math"/>
              </a:rPr>
              <a:t>)</a:t>
            </a:r>
            <a:endParaRPr lang="en-US" sz="2600" i="1" dirty="0">
              <a:solidFill>
                <a:srgbClr val="000000"/>
              </a:solidFill>
              <a:latin typeface="Cambria Math"/>
              <a:ea typeface="Cambria Math"/>
              <a:cs typeface="Cambria Math"/>
            </a:endParaRPr>
          </a:p>
        </p:txBody>
      </p:sp>
      <p:sp>
        <p:nvSpPr>
          <p:cNvPr id="7" name="TextBox 6"/>
          <p:cNvSpPr txBox="1"/>
          <p:nvPr/>
        </p:nvSpPr>
        <p:spPr>
          <a:xfrm>
            <a:off x="1205886" y="1837356"/>
            <a:ext cx="6571381" cy="707886"/>
          </a:xfrm>
          <a:prstGeom prst="rect">
            <a:avLst/>
          </a:prstGeom>
          <a:noFill/>
        </p:spPr>
        <p:txBody>
          <a:bodyPr wrap="none" rtlCol="0">
            <a:spAutoFit/>
          </a:bodyPr>
          <a:lstStyle/>
          <a:p>
            <a:pPr algn="ctr"/>
            <a:r>
              <a:rPr lang="en-US" sz="4000" dirty="0" smtClean="0">
                <a:latin typeface="Times New Roman"/>
                <a:cs typeface="Times New Roman"/>
              </a:rPr>
              <a:t>{</a:t>
            </a:r>
            <a:r>
              <a:rPr lang="en-US" sz="4000" i="1" dirty="0" smtClean="0">
                <a:latin typeface="Times New Roman"/>
                <a:cs typeface="Times New Roman"/>
              </a:rPr>
              <a:t>Label</a:t>
            </a:r>
            <a:r>
              <a:rPr lang="en-US" sz="4000" baseline="-25000" dirty="0" smtClean="0">
                <a:latin typeface="Times New Roman"/>
                <a:cs typeface="Times New Roman"/>
              </a:rPr>
              <a:t>1</a:t>
            </a:r>
            <a:r>
              <a:rPr lang="en-US" sz="4000" dirty="0" smtClean="0">
                <a:latin typeface="Times New Roman"/>
                <a:cs typeface="Times New Roman"/>
              </a:rPr>
              <a:t>, </a:t>
            </a:r>
            <a:r>
              <a:rPr lang="en-US" sz="4000" i="1" dirty="0" smtClean="0">
                <a:latin typeface="Times New Roman"/>
                <a:cs typeface="Times New Roman"/>
              </a:rPr>
              <a:t>Label</a:t>
            </a:r>
            <a:r>
              <a:rPr lang="en-US" sz="4000" baseline="-25000" dirty="0" smtClean="0">
                <a:latin typeface="Times New Roman"/>
                <a:cs typeface="Times New Roman"/>
              </a:rPr>
              <a:t>2</a:t>
            </a:r>
            <a:r>
              <a:rPr lang="en-US" sz="4000" dirty="0" smtClean="0">
                <a:latin typeface="Times New Roman"/>
                <a:cs typeface="Times New Roman"/>
              </a:rPr>
              <a:t>, </a:t>
            </a:r>
            <a:r>
              <a:rPr lang="en-US" sz="4000" i="1" dirty="0" smtClean="0">
                <a:latin typeface="Times New Roman"/>
                <a:cs typeface="Times New Roman"/>
              </a:rPr>
              <a:t>Label</a:t>
            </a:r>
            <a:r>
              <a:rPr lang="en-US" sz="4000" baseline="-25000" dirty="0" smtClean="0">
                <a:latin typeface="Times New Roman"/>
                <a:cs typeface="Times New Roman"/>
              </a:rPr>
              <a:t>3</a:t>
            </a:r>
            <a:r>
              <a:rPr lang="en-US" sz="4000" dirty="0" smtClean="0">
                <a:latin typeface="Times New Roman"/>
                <a:cs typeface="Times New Roman"/>
              </a:rPr>
              <a:t>, </a:t>
            </a:r>
            <a:r>
              <a:rPr lang="en-US" sz="4000" i="1" dirty="0" smtClean="0">
                <a:latin typeface="Times New Roman"/>
                <a:cs typeface="Times New Roman"/>
              </a:rPr>
              <a:t>θ, </a:t>
            </a:r>
            <a:r>
              <a:rPr lang="en-US" sz="4000" b="1" i="1" dirty="0" smtClean="0">
                <a:latin typeface="Times New Roman"/>
                <a:cs typeface="Times New Roman"/>
              </a:rPr>
              <a:t>D</a:t>
            </a:r>
            <a:r>
              <a:rPr lang="en-US" sz="4000" dirty="0" smtClean="0">
                <a:latin typeface="Times New Roman"/>
                <a:cs typeface="Times New Roman"/>
              </a:rPr>
              <a:t>} </a:t>
            </a:r>
            <a:endParaRPr lang="en-US" sz="4000" dirty="0">
              <a:latin typeface="Times New Roman"/>
              <a:cs typeface="Times New Roman"/>
            </a:endParaRPr>
          </a:p>
        </p:txBody>
      </p:sp>
      <p:sp>
        <p:nvSpPr>
          <p:cNvPr id="8" name="Rounded Rectangle 7"/>
          <p:cNvSpPr/>
          <p:nvPr/>
        </p:nvSpPr>
        <p:spPr>
          <a:xfrm>
            <a:off x="6904447" y="3350473"/>
            <a:ext cx="1715978" cy="7160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latin typeface="Times New Roman"/>
                <a:cs typeface="Times New Roman"/>
              </a:rPr>
              <a:t>Scale Sensitivity</a:t>
            </a:r>
            <a:endParaRPr lang="en-US" dirty="0">
              <a:latin typeface="Times New Roman"/>
              <a:cs typeface="Times New Roman"/>
            </a:endParaRPr>
          </a:p>
        </p:txBody>
      </p:sp>
      <p:cxnSp>
        <p:nvCxnSpPr>
          <p:cNvPr id="10" name="Straight Arrow Connector 9"/>
          <p:cNvCxnSpPr/>
          <p:nvPr/>
        </p:nvCxnSpPr>
        <p:spPr>
          <a:xfrm flipH="1" flipV="1">
            <a:off x="7120632" y="2458815"/>
            <a:ext cx="499931" cy="7565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590C05CF-9C05-474F-A09D-D8EEDFE9D4E9}" type="datetime1">
              <a:rPr lang="en-US" smtClean="0"/>
              <a:t>4/3/17</a:t>
            </a:fld>
            <a:endParaRPr lang="en-US" dirty="0"/>
          </a:p>
        </p:txBody>
      </p:sp>
      <p:sp>
        <p:nvSpPr>
          <p:cNvPr id="9" name="Slide Number Placeholder 8"/>
          <p:cNvSpPr>
            <a:spLocks noGrp="1"/>
          </p:cNvSpPr>
          <p:nvPr>
            <p:ph type="sldNum" sz="quarter" idx="12"/>
          </p:nvPr>
        </p:nvSpPr>
        <p:spPr/>
        <p:txBody>
          <a:bodyPr/>
          <a:lstStyle/>
          <a:p>
            <a:fld id="{1FCD904C-D1DC-4FA1-992A-F40497B59867}" type="slidenum">
              <a:rPr lang="en-US" smtClean="0"/>
              <a:pPr/>
              <a:t>43</a:t>
            </a:fld>
            <a:endParaRPr lang="en-US" dirty="0"/>
          </a:p>
        </p:txBody>
      </p:sp>
    </p:spTree>
    <p:extLst>
      <p:ext uri="{BB962C8B-B14F-4D97-AF65-F5344CB8AC3E}">
        <p14:creationId xmlns:p14="http://schemas.microsoft.com/office/powerpoint/2010/main" val="18387347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a:cs typeface="Times New Roman"/>
              </a:rPr>
              <a:t>Key Calculations</a:t>
            </a:r>
            <a:endParaRPr lang="en-US" dirty="0">
              <a:latin typeface="Times New Roman"/>
              <a:cs typeface="Times New Roman"/>
            </a:endParaRPr>
          </a:p>
        </p:txBody>
      </p:sp>
      <p:sp>
        <p:nvSpPr>
          <p:cNvPr id="3" name="Content Placeholder 2"/>
          <p:cNvSpPr>
            <a:spLocks noGrp="1"/>
          </p:cNvSpPr>
          <p:nvPr>
            <p:ph idx="1"/>
          </p:nvPr>
        </p:nvSpPr>
        <p:spPr>
          <a:xfrm>
            <a:off x="307390" y="5106770"/>
            <a:ext cx="8691360" cy="607949"/>
          </a:xfrm>
        </p:spPr>
        <p:txBody>
          <a:bodyPr>
            <a:normAutofit fontScale="62500" lnSpcReduction="20000"/>
          </a:bodyPr>
          <a:lstStyle/>
          <a:p>
            <a:pPr marL="0" indent="0" algn="ctr">
              <a:buNone/>
            </a:pPr>
            <a:endParaRPr lang="en-US" sz="2000" i="1" dirty="0" smtClean="0">
              <a:solidFill>
                <a:srgbClr val="000000"/>
              </a:solidFill>
              <a:latin typeface="Cambria Math"/>
              <a:ea typeface="Cambria Math"/>
              <a:cs typeface="Cambria Math"/>
            </a:endParaRPr>
          </a:p>
          <a:p>
            <a:pPr marL="0" indent="0" algn="ctr">
              <a:buNone/>
            </a:pPr>
            <a:r>
              <a:rPr lang="en-US" sz="2900" i="1" dirty="0" smtClean="0">
                <a:solidFill>
                  <a:srgbClr val="000000"/>
                </a:solidFill>
                <a:latin typeface="Times New Roman"/>
                <a:ea typeface="Cambria Math"/>
                <a:cs typeface="Times New Roman"/>
              </a:rPr>
              <a:t>k</a:t>
            </a:r>
            <a:r>
              <a:rPr lang="en-US" sz="2900" i="1" dirty="0">
                <a:solidFill>
                  <a:srgbClr val="000000"/>
                </a:solidFill>
                <a:latin typeface="Times New Roman"/>
                <a:ea typeface="Cambria Math"/>
                <a:cs typeface="Times New Roman"/>
              </a:rPr>
              <a:t>=</a:t>
            </a:r>
            <a:r>
              <a:rPr lang="en-US" sz="2900" i="1" dirty="0" smtClean="0">
                <a:solidFill>
                  <a:srgbClr val="000000"/>
                </a:solidFill>
                <a:latin typeface="Times New Roman"/>
                <a:ea typeface="Cambria Math"/>
                <a:cs typeface="Times New Roman"/>
              </a:rPr>
              <a:t>θ</a:t>
            </a:r>
            <a:r>
              <a:rPr lang="en-US" sz="2900" i="1" baseline="-25000" dirty="0" smtClean="0">
                <a:solidFill>
                  <a:srgbClr val="000000"/>
                </a:solidFill>
                <a:latin typeface="Times New Roman"/>
                <a:ea typeface="Cambria Math"/>
                <a:cs typeface="Times New Roman"/>
              </a:rPr>
              <a:t>T</a:t>
            </a:r>
            <a:r>
              <a:rPr lang="en-US" sz="2900" i="1" dirty="0" smtClean="0">
                <a:solidFill>
                  <a:srgbClr val="000000"/>
                </a:solidFill>
                <a:latin typeface="Times New Roman"/>
                <a:ea typeface="Cambria Math"/>
                <a:cs typeface="Times New Roman"/>
              </a:rPr>
              <a:t> d</a:t>
            </a:r>
            <a:r>
              <a:rPr lang="en-US" sz="2900" i="1" baseline="-25000" dirty="0" smtClean="0">
                <a:solidFill>
                  <a:srgbClr val="000000"/>
                </a:solidFill>
                <a:latin typeface="Times New Roman"/>
                <a:ea typeface="Cambria Math"/>
                <a:cs typeface="Times New Roman"/>
              </a:rPr>
              <a:t>T</a:t>
            </a:r>
            <a:r>
              <a:rPr lang="en-US" sz="2900" i="1" dirty="0" smtClean="0">
                <a:solidFill>
                  <a:srgbClr val="000000"/>
                </a:solidFill>
                <a:latin typeface="Times New Roman"/>
                <a:ea typeface="Cambria Math"/>
                <a:cs typeface="Times New Roman"/>
              </a:rPr>
              <a:t> (Label</a:t>
            </a:r>
            <a:r>
              <a:rPr lang="en-US" sz="2900" i="1" baseline="-25000" dirty="0" smtClean="0">
                <a:solidFill>
                  <a:srgbClr val="000000"/>
                </a:solidFill>
                <a:latin typeface="Times New Roman"/>
                <a:ea typeface="Cambria Math"/>
                <a:cs typeface="Times New Roman"/>
              </a:rPr>
              <a:t>1(e)</a:t>
            </a:r>
            <a:r>
              <a:rPr lang="en-US" sz="2900" dirty="0" smtClean="0">
                <a:solidFill>
                  <a:srgbClr val="000000"/>
                </a:solidFill>
                <a:latin typeface="Times New Roman"/>
                <a:ea typeface="Cambria Math"/>
                <a:cs typeface="Times New Roman"/>
              </a:rPr>
              <a:t>-</a:t>
            </a:r>
            <a:r>
              <a:rPr lang="en-US" sz="2900" dirty="0">
                <a:solidFill>
                  <a:srgbClr val="000000"/>
                </a:solidFill>
                <a:latin typeface="Times New Roman"/>
                <a:ea typeface="Cambria Math"/>
                <a:cs typeface="Times New Roman"/>
              </a:rPr>
              <a:t>1</a:t>
            </a:r>
            <a:r>
              <a:rPr lang="en-US" sz="2900" i="1" dirty="0">
                <a:solidFill>
                  <a:srgbClr val="000000"/>
                </a:solidFill>
                <a:latin typeface="Times New Roman"/>
                <a:ea typeface="Cambria Math"/>
                <a:cs typeface="Times New Roman"/>
              </a:rPr>
              <a:t>) </a:t>
            </a:r>
            <a:r>
              <a:rPr lang="en-US" sz="2900" i="1" dirty="0" smtClean="0">
                <a:solidFill>
                  <a:srgbClr val="000000"/>
                </a:solidFill>
                <a:latin typeface="Times New Roman"/>
                <a:ea typeface="Cambria Math"/>
                <a:cs typeface="Times New Roman"/>
              </a:rPr>
              <a:t>m</a:t>
            </a:r>
            <a:r>
              <a:rPr lang="en-US" sz="2900" i="1" baseline="30000" dirty="0" smtClean="0">
                <a:solidFill>
                  <a:srgbClr val="000000"/>
                </a:solidFill>
                <a:latin typeface="Times New Roman"/>
                <a:ea typeface="Cambria Math"/>
                <a:cs typeface="Times New Roman"/>
              </a:rPr>
              <a:t>2</a:t>
            </a:r>
            <a:r>
              <a:rPr lang="en-US" sz="2900" i="1" dirty="0" smtClean="0">
                <a:solidFill>
                  <a:srgbClr val="000000"/>
                </a:solidFill>
                <a:latin typeface="Times New Roman"/>
                <a:ea typeface="Cambria Math"/>
                <a:cs typeface="Times New Roman"/>
              </a:rPr>
              <a:t>+ θ</a:t>
            </a:r>
            <a:r>
              <a:rPr lang="en-US" sz="2900" i="1" baseline="-25000" dirty="0" smtClean="0">
                <a:solidFill>
                  <a:srgbClr val="000000"/>
                </a:solidFill>
                <a:latin typeface="Times New Roman"/>
                <a:ea typeface="Cambria Math"/>
                <a:cs typeface="Times New Roman"/>
              </a:rPr>
              <a:t>T</a:t>
            </a:r>
            <a:r>
              <a:rPr lang="en-US" sz="2900" i="1" dirty="0" smtClean="0">
                <a:solidFill>
                  <a:srgbClr val="000000"/>
                </a:solidFill>
                <a:latin typeface="Times New Roman"/>
                <a:ea typeface="Cambria Math"/>
                <a:cs typeface="Times New Roman"/>
              </a:rPr>
              <a:t> </a:t>
            </a:r>
            <a:r>
              <a:rPr lang="en-US" sz="2900" i="1" dirty="0">
                <a:solidFill>
                  <a:srgbClr val="000000"/>
                </a:solidFill>
                <a:latin typeface="Times New Roman"/>
                <a:ea typeface="Cambria Math"/>
                <a:cs typeface="Times New Roman"/>
              </a:rPr>
              <a:t>d</a:t>
            </a:r>
            <a:r>
              <a:rPr lang="en-US" sz="2900" i="1" baseline="-25000" dirty="0">
                <a:solidFill>
                  <a:srgbClr val="000000"/>
                </a:solidFill>
                <a:latin typeface="Times New Roman"/>
                <a:ea typeface="Cambria Math"/>
                <a:cs typeface="Times New Roman"/>
              </a:rPr>
              <a:t>T</a:t>
            </a:r>
            <a:r>
              <a:rPr lang="en-US" sz="2900" i="1" dirty="0">
                <a:solidFill>
                  <a:srgbClr val="000000"/>
                </a:solidFill>
                <a:latin typeface="Times New Roman"/>
                <a:ea typeface="Cambria Math"/>
                <a:cs typeface="Times New Roman"/>
              </a:rPr>
              <a:t> </a:t>
            </a:r>
            <a:r>
              <a:rPr lang="en-US" sz="2900" i="1" dirty="0" smtClean="0">
                <a:solidFill>
                  <a:srgbClr val="000000"/>
                </a:solidFill>
                <a:latin typeface="Times New Roman"/>
                <a:ea typeface="Cambria Math"/>
                <a:cs typeface="Times New Roman"/>
              </a:rPr>
              <a:t>(Label</a:t>
            </a:r>
            <a:r>
              <a:rPr lang="en-US" sz="2900" i="1" baseline="-25000" dirty="0" smtClean="0">
                <a:solidFill>
                  <a:srgbClr val="000000"/>
                </a:solidFill>
                <a:latin typeface="Times New Roman"/>
                <a:ea typeface="Cambria Math"/>
                <a:cs typeface="Times New Roman"/>
              </a:rPr>
              <a:t>2(e)</a:t>
            </a:r>
            <a:r>
              <a:rPr lang="en-US" sz="2900" dirty="0" smtClean="0">
                <a:solidFill>
                  <a:srgbClr val="000000"/>
                </a:solidFill>
                <a:latin typeface="Times New Roman"/>
                <a:ea typeface="Cambria Math"/>
                <a:cs typeface="Times New Roman"/>
              </a:rPr>
              <a:t>-</a:t>
            </a:r>
            <a:r>
              <a:rPr lang="en-US" sz="2900" dirty="0">
                <a:solidFill>
                  <a:srgbClr val="000000"/>
                </a:solidFill>
                <a:latin typeface="Times New Roman"/>
                <a:ea typeface="Cambria Math"/>
                <a:cs typeface="Times New Roman"/>
              </a:rPr>
              <a:t>1</a:t>
            </a:r>
            <a:r>
              <a:rPr lang="en-US" sz="2900" i="1" dirty="0" smtClean="0">
                <a:solidFill>
                  <a:srgbClr val="000000"/>
                </a:solidFill>
                <a:latin typeface="Times New Roman"/>
                <a:ea typeface="Cambria Math"/>
                <a:cs typeface="Times New Roman"/>
              </a:rPr>
              <a:t>) m+ θ</a:t>
            </a:r>
            <a:r>
              <a:rPr lang="en-US" sz="2900" i="1" baseline="-25000" dirty="0" smtClean="0">
                <a:solidFill>
                  <a:srgbClr val="000000"/>
                </a:solidFill>
                <a:latin typeface="Times New Roman"/>
                <a:ea typeface="Cambria Math"/>
                <a:cs typeface="Times New Roman"/>
              </a:rPr>
              <a:t>T</a:t>
            </a:r>
            <a:r>
              <a:rPr lang="en-US" sz="2900" i="1" dirty="0" smtClean="0">
                <a:solidFill>
                  <a:srgbClr val="000000"/>
                </a:solidFill>
                <a:latin typeface="Times New Roman"/>
                <a:ea typeface="Cambria Math"/>
                <a:cs typeface="Times New Roman"/>
              </a:rPr>
              <a:t> </a:t>
            </a:r>
            <a:r>
              <a:rPr lang="en-US" sz="2900" i="1" dirty="0">
                <a:solidFill>
                  <a:srgbClr val="000000"/>
                </a:solidFill>
                <a:latin typeface="Times New Roman"/>
                <a:ea typeface="Cambria Math"/>
                <a:cs typeface="Times New Roman"/>
              </a:rPr>
              <a:t>d</a:t>
            </a:r>
            <a:r>
              <a:rPr lang="en-US" sz="2900" i="1" baseline="-25000" dirty="0">
                <a:solidFill>
                  <a:srgbClr val="000000"/>
                </a:solidFill>
                <a:latin typeface="Times New Roman"/>
                <a:ea typeface="Cambria Math"/>
                <a:cs typeface="Times New Roman"/>
              </a:rPr>
              <a:t>T</a:t>
            </a:r>
            <a:r>
              <a:rPr lang="en-US" sz="2900" i="1" dirty="0">
                <a:solidFill>
                  <a:srgbClr val="000000"/>
                </a:solidFill>
                <a:latin typeface="Times New Roman"/>
                <a:ea typeface="Cambria Math"/>
                <a:cs typeface="Times New Roman"/>
              </a:rPr>
              <a:t> </a:t>
            </a:r>
            <a:r>
              <a:rPr lang="en-US" sz="2900" i="1" dirty="0" smtClean="0">
                <a:solidFill>
                  <a:srgbClr val="000000"/>
                </a:solidFill>
                <a:latin typeface="Times New Roman"/>
                <a:ea typeface="Cambria Math"/>
                <a:cs typeface="Times New Roman"/>
              </a:rPr>
              <a:t>(Label</a:t>
            </a:r>
            <a:r>
              <a:rPr lang="en-US" sz="2900" i="1" baseline="-25000" dirty="0" smtClean="0">
                <a:solidFill>
                  <a:srgbClr val="000000"/>
                </a:solidFill>
                <a:latin typeface="Times New Roman"/>
                <a:ea typeface="Cambria Math"/>
                <a:cs typeface="Times New Roman"/>
              </a:rPr>
              <a:t>3(e)</a:t>
            </a:r>
            <a:r>
              <a:rPr lang="en-US" sz="2900" dirty="0" smtClean="0">
                <a:solidFill>
                  <a:srgbClr val="000000"/>
                </a:solidFill>
                <a:latin typeface="Times New Roman"/>
                <a:ea typeface="Cambria Math"/>
                <a:cs typeface="Times New Roman"/>
              </a:rPr>
              <a:t>-</a:t>
            </a:r>
            <a:r>
              <a:rPr lang="en-US" sz="2900" dirty="0">
                <a:solidFill>
                  <a:srgbClr val="000000"/>
                </a:solidFill>
                <a:latin typeface="Times New Roman"/>
                <a:ea typeface="Cambria Math"/>
                <a:cs typeface="Times New Roman"/>
              </a:rPr>
              <a:t>1</a:t>
            </a:r>
            <a:r>
              <a:rPr lang="en-US" sz="2900" i="1" dirty="0">
                <a:solidFill>
                  <a:srgbClr val="000000"/>
                </a:solidFill>
                <a:latin typeface="Times New Roman"/>
                <a:ea typeface="Cambria Math"/>
                <a:cs typeface="Times New Roman"/>
              </a:rPr>
              <a:t>)</a:t>
            </a:r>
            <a:r>
              <a:rPr lang="en-US" sz="2900" i="1" dirty="0" smtClean="0">
                <a:solidFill>
                  <a:srgbClr val="000000"/>
                </a:solidFill>
                <a:latin typeface="Times New Roman"/>
                <a:ea typeface="Cambria Math"/>
                <a:cs typeface="Times New Roman"/>
              </a:rPr>
              <a:t>+ d</a:t>
            </a:r>
            <a:r>
              <a:rPr lang="en-US" sz="2900" i="1" baseline="-25000" dirty="0" smtClean="0">
                <a:solidFill>
                  <a:srgbClr val="000000"/>
                </a:solidFill>
                <a:latin typeface="Times New Roman"/>
                <a:ea typeface="Cambria Math"/>
                <a:cs typeface="Times New Roman"/>
              </a:rPr>
              <a:t>T</a:t>
            </a:r>
            <a:r>
              <a:rPr lang="en-US" sz="2900" i="1" dirty="0" smtClean="0">
                <a:solidFill>
                  <a:srgbClr val="000000"/>
                </a:solidFill>
                <a:latin typeface="Times New Roman"/>
                <a:ea typeface="Cambria Math"/>
                <a:cs typeface="Times New Roman"/>
              </a:rPr>
              <a:t>  </a:t>
            </a:r>
            <a:r>
              <a:rPr lang="en-US" sz="2900" i="1" dirty="0">
                <a:solidFill>
                  <a:srgbClr val="000000"/>
                </a:solidFill>
                <a:latin typeface="Times New Roman"/>
                <a:ea typeface="Cambria Math"/>
                <a:cs typeface="Times New Roman"/>
              </a:rPr>
              <a:t>(θ-1)+</a:t>
            </a:r>
            <a:r>
              <a:rPr lang="en-US" sz="2900" i="1" dirty="0" smtClean="0">
                <a:solidFill>
                  <a:srgbClr val="000000"/>
                </a:solidFill>
                <a:latin typeface="Times New Roman"/>
                <a:ea typeface="Cambria Math"/>
                <a:cs typeface="Times New Roman"/>
              </a:rPr>
              <a:t>(D-</a:t>
            </a:r>
            <a:r>
              <a:rPr lang="en-US" sz="2900" i="1" dirty="0">
                <a:solidFill>
                  <a:srgbClr val="000000"/>
                </a:solidFill>
                <a:latin typeface="Times New Roman"/>
                <a:ea typeface="Cambria Math"/>
                <a:cs typeface="Times New Roman"/>
              </a:rPr>
              <a:t>1</a:t>
            </a:r>
            <a:r>
              <a:rPr lang="en-US" sz="2900" i="1" dirty="0" smtClean="0">
                <a:solidFill>
                  <a:srgbClr val="000000"/>
                </a:solidFill>
                <a:latin typeface="Times New Roman"/>
                <a:ea typeface="Cambria Math"/>
                <a:cs typeface="Times New Roman"/>
              </a:rPr>
              <a:t>)</a:t>
            </a:r>
            <a:endParaRPr lang="en-US" sz="2900" i="1" dirty="0">
              <a:solidFill>
                <a:srgbClr val="000000"/>
              </a:solidFill>
              <a:latin typeface="Times New Roman"/>
              <a:ea typeface="Cambria Math"/>
              <a:cs typeface="Times New Roman"/>
            </a:endParaRPr>
          </a:p>
        </p:txBody>
      </p:sp>
      <p:sp>
        <p:nvSpPr>
          <p:cNvPr id="7" name="TextBox 6"/>
          <p:cNvSpPr txBox="1"/>
          <p:nvPr/>
        </p:nvSpPr>
        <p:spPr>
          <a:xfrm>
            <a:off x="674518" y="1837356"/>
            <a:ext cx="7634119" cy="707886"/>
          </a:xfrm>
          <a:prstGeom prst="rect">
            <a:avLst/>
          </a:prstGeom>
          <a:noFill/>
        </p:spPr>
        <p:txBody>
          <a:bodyPr wrap="none" rtlCol="0">
            <a:spAutoFit/>
          </a:bodyPr>
          <a:lstStyle/>
          <a:p>
            <a:pPr algn="ctr"/>
            <a:r>
              <a:rPr lang="en-US" sz="4000" dirty="0" smtClean="0">
                <a:latin typeface="Times New Roman"/>
                <a:cs typeface="Times New Roman"/>
              </a:rPr>
              <a:t>{</a:t>
            </a:r>
            <a:r>
              <a:rPr lang="en-US" sz="4000" i="1" dirty="0" smtClean="0">
                <a:latin typeface="Times New Roman"/>
                <a:cs typeface="Times New Roman"/>
              </a:rPr>
              <a:t>Label</a:t>
            </a:r>
            <a:r>
              <a:rPr lang="en-US" sz="4000" baseline="-25000" dirty="0" smtClean="0">
                <a:latin typeface="Times New Roman"/>
                <a:cs typeface="Times New Roman"/>
              </a:rPr>
              <a:t>1(e)</a:t>
            </a:r>
            <a:r>
              <a:rPr lang="en-US" sz="4000" dirty="0" smtClean="0">
                <a:latin typeface="Times New Roman"/>
                <a:cs typeface="Times New Roman"/>
              </a:rPr>
              <a:t>, </a:t>
            </a:r>
            <a:r>
              <a:rPr lang="en-US" sz="4000" i="1" dirty="0" smtClean="0">
                <a:latin typeface="Times New Roman"/>
                <a:cs typeface="Times New Roman"/>
              </a:rPr>
              <a:t>Label</a:t>
            </a:r>
            <a:r>
              <a:rPr lang="en-US" sz="4000" i="1" baseline="30000" dirty="0" smtClean="0">
                <a:latin typeface="Times New Roman"/>
                <a:cs typeface="Times New Roman"/>
              </a:rPr>
              <a:t>e</a:t>
            </a:r>
            <a:r>
              <a:rPr lang="en-US" sz="4000" baseline="-25000" dirty="0" smtClean="0">
                <a:latin typeface="Times New Roman"/>
                <a:cs typeface="Times New Roman"/>
              </a:rPr>
              <a:t>2(e)</a:t>
            </a:r>
            <a:r>
              <a:rPr lang="en-US" sz="4000" dirty="0" smtClean="0">
                <a:latin typeface="Times New Roman"/>
                <a:cs typeface="Times New Roman"/>
              </a:rPr>
              <a:t>, </a:t>
            </a:r>
            <a:r>
              <a:rPr lang="en-US" sz="4000" i="1" dirty="0" smtClean="0">
                <a:latin typeface="Times New Roman"/>
                <a:cs typeface="Times New Roman"/>
              </a:rPr>
              <a:t>Label</a:t>
            </a:r>
            <a:r>
              <a:rPr lang="en-US" sz="4000" baseline="-25000" dirty="0" smtClean="0">
                <a:latin typeface="Times New Roman"/>
                <a:cs typeface="Times New Roman"/>
              </a:rPr>
              <a:t>3(e)</a:t>
            </a:r>
            <a:r>
              <a:rPr lang="en-US" sz="4000" dirty="0" smtClean="0">
                <a:latin typeface="Times New Roman"/>
                <a:cs typeface="Times New Roman"/>
              </a:rPr>
              <a:t>, </a:t>
            </a:r>
            <a:r>
              <a:rPr lang="en-US" sz="4000" i="1" dirty="0" smtClean="0">
                <a:latin typeface="Times New Roman"/>
                <a:cs typeface="Times New Roman"/>
              </a:rPr>
              <a:t>θ, </a:t>
            </a:r>
            <a:r>
              <a:rPr lang="en-US" sz="4000" b="1" i="1" dirty="0" smtClean="0">
                <a:latin typeface="Times New Roman"/>
                <a:cs typeface="Times New Roman"/>
              </a:rPr>
              <a:t>D</a:t>
            </a:r>
            <a:r>
              <a:rPr lang="en-US" sz="4000" dirty="0" smtClean="0">
                <a:latin typeface="Times New Roman"/>
                <a:cs typeface="Times New Roman"/>
              </a:rPr>
              <a:t>} </a:t>
            </a:r>
            <a:endParaRPr lang="en-US" sz="4000" dirty="0">
              <a:latin typeface="Times New Roman"/>
              <a:cs typeface="Times New Roman"/>
            </a:endParaRPr>
          </a:p>
        </p:txBody>
      </p:sp>
      <p:sp>
        <p:nvSpPr>
          <p:cNvPr id="8" name="Rounded Rectangle 7"/>
          <p:cNvSpPr/>
          <p:nvPr/>
        </p:nvSpPr>
        <p:spPr>
          <a:xfrm>
            <a:off x="6904447" y="3458553"/>
            <a:ext cx="1715978" cy="7160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Scale Sensitivity</a:t>
            </a:r>
            <a:endParaRPr lang="en-US" dirty="0"/>
          </a:p>
        </p:txBody>
      </p:sp>
      <p:cxnSp>
        <p:nvCxnSpPr>
          <p:cNvPr id="10" name="Straight Arrow Connector 9"/>
          <p:cNvCxnSpPr/>
          <p:nvPr/>
        </p:nvCxnSpPr>
        <p:spPr>
          <a:xfrm flipH="1" flipV="1">
            <a:off x="7120632" y="2458815"/>
            <a:ext cx="499931" cy="7565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Left Brace 10"/>
          <p:cNvSpPr/>
          <p:nvPr/>
        </p:nvSpPr>
        <p:spPr>
          <a:xfrm rot="16200000">
            <a:off x="3621163" y="1485955"/>
            <a:ext cx="621535" cy="2999494"/>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2" name="Rounded Rectangle 11"/>
          <p:cNvSpPr/>
          <p:nvPr/>
        </p:nvSpPr>
        <p:spPr>
          <a:xfrm>
            <a:off x="2594239" y="3502873"/>
            <a:ext cx="2742862" cy="9013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Evolution Sensitivity using Amino Acid Evolutionary Grouping </a:t>
            </a:r>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DDB49D4B-E1FC-9543-AFFD-301D0ED6303C}" type="datetime1">
              <a:rPr lang="en-US" smtClean="0"/>
              <a:t>4/3/17</a:t>
            </a:fld>
            <a:endParaRPr lang="en-US" dirty="0"/>
          </a:p>
        </p:txBody>
      </p:sp>
      <p:sp>
        <p:nvSpPr>
          <p:cNvPr id="9" name="Slide Number Placeholder 8"/>
          <p:cNvSpPr>
            <a:spLocks noGrp="1"/>
          </p:cNvSpPr>
          <p:nvPr>
            <p:ph type="sldNum" sz="quarter" idx="12"/>
          </p:nvPr>
        </p:nvSpPr>
        <p:spPr/>
        <p:txBody>
          <a:bodyPr/>
          <a:lstStyle/>
          <a:p>
            <a:fld id="{1FCD904C-D1DC-4FA1-992A-F40497B59867}" type="slidenum">
              <a:rPr lang="en-US" smtClean="0"/>
              <a:pPr/>
              <a:t>44</a:t>
            </a:fld>
            <a:endParaRPr lang="en-US" dirty="0"/>
          </a:p>
        </p:txBody>
      </p:sp>
    </p:spTree>
    <p:extLst>
      <p:ext uri="{BB962C8B-B14F-4D97-AF65-F5344CB8AC3E}">
        <p14:creationId xmlns:p14="http://schemas.microsoft.com/office/powerpoint/2010/main" val="41502196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Discretization – Flexibility To Comparison </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71683364"/>
              </p:ext>
            </p:extLst>
          </p:nvPr>
        </p:nvGraphicFramePr>
        <p:xfrm>
          <a:off x="628650" y="1483880"/>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4" name="Date Placeholder 3"/>
          <p:cNvSpPr>
            <a:spLocks noGrp="1"/>
          </p:cNvSpPr>
          <p:nvPr>
            <p:ph type="dt" sz="half" idx="10"/>
          </p:nvPr>
        </p:nvSpPr>
        <p:spPr/>
        <p:txBody>
          <a:bodyPr/>
          <a:lstStyle/>
          <a:p>
            <a:fld id="{7CD62AAD-6F3D-834B-99FB-B44DF73E9653}" type="datetime1">
              <a:rPr lang="en-US" smtClean="0"/>
              <a:t>4/3/17</a:t>
            </a:fld>
            <a:endParaRPr lang="en-US" dirty="0"/>
          </a:p>
        </p:txBody>
      </p:sp>
      <p:sp>
        <p:nvSpPr>
          <p:cNvPr id="5" name="Slide Number Placeholder 4"/>
          <p:cNvSpPr>
            <a:spLocks noGrp="1"/>
          </p:cNvSpPr>
          <p:nvPr>
            <p:ph type="sldNum" sz="quarter" idx="12"/>
          </p:nvPr>
        </p:nvSpPr>
        <p:spPr/>
        <p:txBody>
          <a:bodyPr/>
          <a:lstStyle/>
          <a:p>
            <a:fld id="{1FCD904C-D1DC-4FA1-992A-F40497B59867}" type="slidenum">
              <a:rPr lang="en-US" smtClean="0"/>
              <a:pPr/>
              <a:t>45</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Adaptive binning</a:t>
            </a:r>
            <a:endParaRPr lang="en-US" dirty="0"/>
          </a:p>
        </p:txBody>
      </p:sp>
      <p:sp>
        <p:nvSpPr>
          <p:cNvPr id="3" name="Content Placeholder 2"/>
          <p:cNvSpPr>
            <a:spLocks noGrp="1"/>
          </p:cNvSpPr>
          <p:nvPr>
            <p:ph idx="1"/>
          </p:nvPr>
        </p:nvSpPr>
        <p:spPr>
          <a:xfrm>
            <a:off x="457200" y="1600201"/>
            <a:ext cx="8229600" cy="956666"/>
          </a:xfrm>
        </p:spPr>
        <p:txBody>
          <a:bodyPr>
            <a:normAutofit/>
          </a:bodyPr>
          <a:lstStyle/>
          <a:p>
            <a:pPr marL="0" indent="0" algn="ctr">
              <a:buNone/>
            </a:pPr>
            <a:r>
              <a:rPr lang="en-US" sz="2800" dirty="0" smtClean="0"/>
              <a:t>ADAPT the bin boundaries to ensure all occurrences of same values are in one bin. </a:t>
            </a:r>
            <a:endParaRPr lang="en-US" sz="2800" dirty="0"/>
          </a:p>
        </p:txBody>
      </p:sp>
      <p:sp>
        <p:nvSpPr>
          <p:cNvPr id="4" name="TextBox 3"/>
          <p:cNvSpPr txBox="1"/>
          <p:nvPr/>
        </p:nvSpPr>
        <p:spPr>
          <a:xfrm>
            <a:off x="457200" y="2694543"/>
            <a:ext cx="8686799" cy="369332"/>
          </a:xfrm>
          <a:prstGeom prst="rect">
            <a:avLst/>
          </a:prstGeom>
          <a:noFill/>
        </p:spPr>
        <p:txBody>
          <a:bodyPr wrap="square" rtlCol="0">
            <a:spAutoFit/>
          </a:bodyPr>
          <a:lstStyle/>
          <a:p>
            <a:r>
              <a:rPr lang="en-US" dirty="0" smtClean="0"/>
              <a:t>For a value </a:t>
            </a:r>
            <a:r>
              <a:rPr lang="en-US" i="1" dirty="0" smtClean="0"/>
              <a:t>x</a:t>
            </a:r>
            <a:r>
              <a:rPr lang="en-US" dirty="0" smtClean="0"/>
              <a:t>, that is not completely in the bin </a:t>
            </a:r>
            <a:r>
              <a:rPr lang="en-US" i="1" dirty="0" smtClean="0"/>
              <a:t>i</a:t>
            </a:r>
            <a:r>
              <a:rPr lang="en-US" dirty="0" smtClean="0"/>
              <a:t>, if frequency (f</a:t>
            </a:r>
            <a:r>
              <a:rPr lang="en-US" baseline="-25000" dirty="0" smtClean="0"/>
              <a:t>i</a:t>
            </a:r>
            <a:r>
              <a:rPr lang="en-US" dirty="0" smtClean="0"/>
              <a:t>) &gt; expected frequency (e)</a:t>
            </a:r>
            <a:endParaRPr lang="en-US" dirty="0"/>
          </a:p>
        </p:txBody>
      </p:sp>
      <p:sp>
        <p:nvSpPr>
          <p:cNvPr id="5" name="TextBox 4"/>
          <p:cNvSpPr txBox="1"/>
          <p:nvPr/>
        </p:nvSpPr>
        <p:spPr>
          <a:xfrm>
            <a:off x="730250" y="3841750"/>
            <a:ext cx="3743158" cy="646331"/>
          </a:xfrm>
          <a:prstGeom prst="rect">
            <a:avLst/>
          </a:prstGeom>
          <a:noFill/>
          <a:ln>
            <a:solidFill>
              <a:schemeClr val="tx1"/>
            </a:solidFill>
          </a:ln>
        </p:spPr>
        <p:txBody>
          <a:bodyPr wrap="square" rtlCol="0">
            <a:spAutoFit/>
          </a:bodyPr>
          <a:lstStyle/>
          <a:p>
            <a:r>
              <a:rPr lang="en-US" dirty="0" smtClean="0"/>
              <a:t>Include all instances of </a:t>
            </a:r>
            <a:r>
              <a:rPr lang="en-US" i="1" dirty="0" smtClean="0"/>
              <a:t>x</a:t>
            </a:r>
            <a:r>
              <a:rPr lang="en-US" dirty="0" smtClean="0"/>
              <a:t> in bin </a:t>
            </a:r>
            <a:r>
              <a:rPr lang="en-US" i="1" dirty="0" smtClean="0"/>
              <a:t>i</a:t>
            </a:r>
          </a:p>
          <a:p>
            <a:r>
              <a:rPr lang="en-US" dirty="0" smtClean="0"/>
              <a:t>f</a:t>
            </a:r>
            <a:r>
              <a:rPr lang="en-US" baseline="-25000" dirty="0" smtClean="0"/>
              <a:t>i</a:t>
            </a:r>
            <a:r>
              <a:rPr lang="en-US" dirty="0" smtClean="0"/>
              <a:t>+= frequency of inclusion</a:t>
            </a:r>
            <a:endParaRPr lang="en-US" dirty="0"/>
          </a:p>
        </p:txBody>
      </p:sp>
      <p:sp>
        <p:nvSpPr>
          <p:cNvPr id="6" name="TextBox 5"/>
          <p:cNvSpPr txBox="1"/>
          <p:nvPr/>
        </p:nvSpPr>
        <p:spPr>
          <a:xfrm>
            <a:off x="5540376" y="3841750"/>
            <a:ext cx="3517660" cy="646331"/>
          </a:xfrm>
          <a:prstGeom prst="rect">
            <a:avLst/>
          </a:prstGeom>
          <a:noFill/>
          <a:ln>
            <a:solidFill>
              <a:srgbClr val="000000"/>
            </a:solidFill>
          </a:ln>
        </p:spPr>
        <p:txBody>
          <a:bodyPr wrap="square" rtlCol="0">
            <a:spAutoFit/>
          </a:bodyPr>
          <a:lstStyle/>
          <a:p>
            <a:r>
              <a:rPr lang="en-US" dirty="0" smtClean="0"/>
              <a:t>Exclude all instances of </a:t>
            </a:r>
            <a:r>
              <a:rPr lang="en-US" i="1" dirty="0" smtClean="0"/>
              <a:t>x</a:t>
            </a:r>
            <a:r>
              <a:rPr lang="en-US" dirty="0" smtClean="0"/>
              <a:t> from bin </a:t>
            </a:r>
            <a:r>
              <a:rPr lang="en-US" i="1" dirty="0" smtClean="0"/>
              <a:t>i </a:t>
            </a:r>
          </a:p>
          <a:p>
            <a:r>
              <a:rPr lang="en-US" dirty="0" smtClean="0"/>
              <a:t>f</a:t>
            </a:r>
            <a:r>
              <a:rPr lang="en-US" baseline="-25000" dirty="0" smtClean="0"/>
              <a:t>i</a:t>
            </a:r>
            <a:r>
              <a:rPr lang="en-US" dirty="0" smtClean="0"/>
              <a:t>-= frequency of exclusion</a:t>
            </a:r>
            <a:endParaRPr lang="en-US" dirty="0"/>
          </a:p>
        </p:txBody>
      </p:sp>
      <p:sp>
        <p:nvSpPr>
          <p:cNvPr id="7" name="TextBox 6"/>
          <p:cNvSpPr txBox="1"/>
          <p:nvPr/>
        </p:nvSpPr>
        <p:spPr>
          <a:xfrm>
            <a:off x="1809750" y="5004316"/>
            <a:ext cx="1623349" cy="369332"/>
          </a:xfrm>
          <a:prstGeom prst="rect">
            <a:avLst/>
          </a:prstGeom>
          <a:noFill/>
          <a:ln>
            <a:solidFill>
              <a:srgbClr val="000000"/>
            </a:solidFill>
          </a:ln>
        </p:spPr>
        <p:txBody>
          <a:bodyPr wrap="none" rtlCol="0">
            <a:spAutoFit/>
          </a:bodyPr>
          <a:lstStyle/>
          <a:p>
            <a:r>
              <a:rPr lang="en-US" dirty="0" smtClean="0"/>
              <a:t>dev+=abs(e-f</a:t>
            </a:r>
            <a:r>
              <a:rPr lang="en-US" baseline="-25000" dirty="0" smtClean="0"/>
              <a:t>i</a:t>
            </a:r>
            <a:r>
              <a:rPr lang="en-US" dirty="0" smtClean="0"/>
              <a:t>+)</a:t>
            </a:r>
            <a:endParaRPr lang="en-US" dirty="0"/>
          </a:p>
        </p:txBody>
      </p:sp>
      <p:sp>
        <p:nvSpPr>
          <p:cNvPr id="8" name="TextBox 7"/>
          <p:cNvSpPr txBox="1"/>
          <p:nvPr/>
        </p:nvSpPr>
        <p:spPr>
          <a:xfrm>
            <a:off x="6547738" y="5004316"/>
            <a:ext cx="1534758" cy="369332"/>
          </a:xfrm>
          <a:prstGeom prst="rect">
            <a:avLst/>
          </a:prstGeom>
          <a:noFill/>
          <a:ln>
            <a:solidFill>
              <a:srgbClr val="000000"/>
            </a:solidFill>
          </a:ln>
        </p:spPr>
        <p:txBody>
          <a:bodyPr wrap="none" rtlCol="0">
            <a:spAutoFit/>
          </a:bodyPr>
          <a:lstStyle/>
          <a:p>
            <a:r>
              <a:rPr lang="en-US" dirty="0" smtClean="0"/>
              <a:t>dev</a:t>
            </a:r>
            <a:r>
              <a:rPr lang="en-US" dirty="0"/>
              <a:t>-</a:t>
            </a:r>
            <a:r>
              <a:rPr lang="en-US" dirty="0" smtClean="0"/>
              <a:t>=abs(e-f</a:t>
            </a:r>
            <a:r>
              <a:rPr lang="en-US" baseline="-25000" dirty="0" smtClean="0"/>
              <a:t>i</a:t>
            </a:r>
            <a:r>
              <a:rPr lang="en-US" dirty="0" smtClean="0"/>
              <a:t>-)</a:t>
            </a:r>
            <a:endParaRPr lang="en-US" dirty="0"/>
          </a:p>
        </p:txBody>
      </p:sp>
      <p:sp>
        <p:nvSpPr>
          <p:cNvPr id="9" name="TextBox 8"/>
          <p:cNvSpPr txBox="1"/>
          <p:nvPr/>
        </p:nvSpPr>
        <p:spPr>
          <a:xfrm>
            <a:off x="4473408" y="5937250"/>
            <a:ext cx="1659491" cy="369332"/>
          </a:xfrm>
          <a:prstGeom prst="rect">
            <a:avLst/>
          </a:prstGeom>
          <a:noFill/>
          <a:ln>
            <a:solidFill>
              <a:srgbClr val="000000"/>
            </a:solidFill>
          </a:ln>
        </p:spPr>
        <p:txBody>
          <a:bodyPr wrap="none" rtlCol="0">
            <a:spAutoFit/>
          </a:bodyPr>
          <a:lstStyle/>
          <a:p>
            <a:r>
              <a:rPr lang="en-US" dirty="0"/>
              <a:t>m</a:t>
            </a:r>
            <a:r>
              <a:rPr lang="en-US" dirty="0" smtClean="0"/>
              <a:t>in(dev+, dev-)</a:t>
            </a:r>
            <a:endParaRPr lang="en-US" dirty="0"/>
          </a:p>
        </p:txBody>
      </p:sp>
      <p:cxnSp>
        <p:nvCxnSpPr>
          <p:cNvPr id="11" name="Straight Arrow Connector 10"/>
          <p:cNvCxnSpPr>
            <a:stCxn id="4" idx="2"/>
          </p:cNvCxnSpPr>
          <p:nvPr/>
        </p:nvCxnSpPr>
        <p:spPr>
          <a:xfrm flipH="1">
            <a:off x="2492375" y="3063875"/>
            <a:ext cx="2308225" cy="777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2"/>
            <a:endCxn id="6" idx="0"/>
          </p:cNvCxnSpPr>
          <p:nvPr/>
        </p:nvCxnSpPr>
        <p:spPr>
          <a:xfrm>
            <a:off x="4800600" y="3063875"/>
            <a:ext cx="2498606" cy="777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2"/>
            <a:endCxn id="7" idx="0"/>
          </p:cNvCxnSpPr>
          <p:nvPr/>
        </p:nvCxnSpPr>
        <p:spPr>
          <a:xfrm>
            <a:off x="2601829" y="4488081"/>
            <a:ext cx="19596" cy="516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2"/>
            <a:endCxn id="8" idx="0"/>
          </p:cNvCxnSpPr>
          <p:nvPr/>
        </p:nvCxnSpPr>
        <p:spPr>
          <a:xfrm>
            <a:off x="7299206" y="4488081"/>
            <a:ext cx="15911" cy="516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2"/>
            <a:endCxn id="9" idx="0"/>
          </p:cNvCxnSpPr>
          <p:nvPr/>
        </p:nvCxnSpPr>
        <p:spPr>
          <a:xfrm>
            <a:off x="2621425" y="5373648"/>
            <a:ext cx="2681729" cy="5636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8" idx="2"/>
            <a:endCxn id="9" idx="0"/>
          </p:cNvCxnSpPr>
          <p:nvPr/>
        </p:nvCxnSpPr>
        <p:spPr>
          <a:xfrm flipH="1">
            <a:off x="5303154" y="5373648"/>
            <a:ext cx="2011963" cy="5636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213224" y="5004316"/>
            <a:ext cx="1730375" cy="307777"/>
          </a:xfrm>
          <a:prstGeom prst="rect">
            <a:avLst/>
          </a:prstGeom>
          <a:noFill/>
        </p:spPr>
        <p:txBody>
          <a:bodyPr wrap="square" rtlCol="0">
            <a:spAutoFit/>
          </a:bodyPr>
          <a:lstStyle/>
          <a:p>
            <a:r>
              <a:rPr lang="en-US" sz="1400" b="1" dirty="0" smtClean="0"/>
              <a:t>Calculate deviation</a:t>
            </a:r>
            <a:endParaRPr lang="en-US" sz="1400" b="1" dirty="0"/>
          </a:p>
        </p:txBody>
      </p:sp>
      <p:sp>
        <p:nvSpPr>
          <p:cNvPr id="24" name="TextBox 23"/>
          <p:cNvSpPr txBox="1"/>
          <p:nvPr/>
        </p:nvSpPr>
        <p:spPr>
          <a:xfrm>
            <a:off x="6778625" y="5937250"/>
            <a:ext cx="2391186" cy="369332"/>
          </a:xfrm>
          <a:prstGeom prst="rect">
            <a:avLst/>
          </a:prstGeom>
          <a:noFill/>
        </p:spPr>
        <p:txBody>
          <a:bodyPr wrap="square" rtlCol="0">
            <a:spAutoFit/>
          </a:bodyPr>
          <a:lstStyle/>
          <a:p>
            <a:r>
              <a:rPr lang="en-US" b="1" dirty="0" smtClean="0"/>
              <a:t>Bin boundary decision</a:t>
            </a:r>
            <a:endParaRPr lang="en-US" b="1" dirty="0"/>
          </a:p>
        </p:txBody>
      </p:sp>
      <p:sp>
        <p:nvSpPr>
          <p:cNvPr id="10" name="Footer Placeholder 9"/>
          <p:cNvSpPr>
            <a:spLocks noGrp="1"/>
          </p:cNvSpPr>
          <p:nvPr>
            <p:ph type="ftr" sz="quarter" idx="11"/>
          </p:nvPr>
        </p:nvSpPr>
        <p:spPr/>
        <p:txBody>
          <a:bodyPr/>
          <a:lstStyle/>
          <a:p>
            <a:r>
              <a:rPr lang="en-US" dirty="0" smtClean="0"/>
              <a:t>The Center for Advanced Computer Studies</a:t>
            </a:r>
            <a:endParaRPr lang="en-US" dirty="0"/>
          </a:p>
        </p:txBody>
      </p:sp>
      <p:sp>
        <p:nvSpPr>
          <p:cNvPr id="14" name="Date Placeholder 13"/>
          <p:cNvSpPr>
            <a:spLocks noGrp="1"/>
          </p:cNvSpPr>
          <p:nvPr>
            <p:ph type="dt" sz="half" idx="10"/>
          </p:nvPr>
        </p:nvSpPr>
        <p:spPr/>
        <p:txBody>
          <a:bodyPr/>
          <a:lstStyle/>
          <a:p>
            <a:fld id="{8DF990A9-3DA0-0A45-8755-844EC36FE49E}" type="datetime1">
              <a:rPr lang="en-US" smtClean="0"/>
              <a:t>4/3/17</a:t>
            </a:fld>
            <a:endParaRPr lang="en-US" dirty="0"/>
          </a:p>
        </p:txBody>
      </p:sp>
      <p:sp>
        <p:nvSpPr>
          <p:cNvPr id="16" name="Slide Number Placeholder 15"/>
          <p:cNvSpPr>
            <a:spLocks noGrp="1"/>
          </p:cNvSpPr>
          <p:nvPr>
            <p:ph type="sldNum" sz="quarter" idx="12"/>
          </p:nvPr>
        </p:nvSpPr>
        <p:spPr/>
        <p:txBody>
          <a:bodyPr/>
          <a:lstStyle/>
          <a:p>
            <a:fld id="{1FCD904C-D1DC-4FA1-992A-F40497B59867}" type="slidenum">
              <a:rPr lang="en-US" smtClean="0"/>
              <a:pPr/>
              <a:t>46</a:t>
            </a:fld>
            <a:endParaRPr lang="en-US" dirty="0"/>
          </a:p>
        </p:txBody>
      </p:sp>
    </p:spTree>
    <p:extLst>
      <p:ext uri="{BB962C8B-B14F-4D97-AF65-F5344CB8AC3E}">
        <p14:creationId xmlns:p14="http://schemas.microsoft.com/office/powerpoint/2010/main" val="18124975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Statistical Measure for Global Non Sequential Similarity</a:t>
            </a:r>
            <a:endParaRPr lang="en-US" dirty="0"/>
          </a:p>
        </p:txBody>
      </p:sp>
      <p:sp>
        <p:nvSpPr>
          <p:cNvPr id="6" name="Content Placeholder 2"/>
          <p:cNvSpPr>
            <a:spLocks noGrp="1"/>
          </p:cNvSpPr>
          <p:nvPr>
            <p:ph idx="1"/>
          </p:nvPr>
        </p:nvSpPr>
        <p:spPr>
          <a:xfrm>
            <a:off x="1211163" y="2480991"/>
            <a:ext cx="7040557" cy="3339457"/>
          </a:xfrm>
        </p:spPr>
        <p:txBody>
          <a:bodyPr>
            <a:normAutofit fontScale="92500"/>
          </a:bodyPr>
          <a:lstStyle/>
          <a:p>
            <a:pPr marL="0" indent="0">
              <a:buNone/>
            </a:pPr>
            <a:r>
              <a:rPr lang="en-US" sz="2400" dirty="0" smtClean="0">
                <a:latin typeface="Times New Roman"/>
                <a:cs typeface="Times New Roman"/>
              </a:rPr>
              <a:t>Generalized Jaccard Similarity for pair wise similarity</a:t>
            </a:r>
          </a:p>
          <a:p>
            <a:pPr marL="0" indent="0">
              <a:buNone/>
            </a:pPr>
            <a:r>
              <a:rPr lang="en-US" sz="2400" dirty="0" smtClean="0">
                <a:latin typeface="Times New Roman"/>
                <a:cs typeface="Times New Roman"/>
              </a:rPr>
              <a:t>A is multiset f keys in protein p1</a:t>
            </a:r>
          </a:p>
          <a:p>
            <a:pPr marL="0" indent="0">
              <a:buNone/>
            </a:pPr>
            <a:r>
              <a:rPr lang="en-US" sz="2400" dirty="0" smtClean="0">
                <a:latin typeface="Times New Roman"/>
                <a:cs typeface="Times New Roman"/>
              </a:rPr>
              <a:t>B is multiset f keys in protein p2</a:t>
            </a:r>
          </a:p>
          <a:p>
            <a:pPr marL="0" indent="0" algn="ctr">
              <a:buNone/>
            </a:pPr>
            <a:r>
              <a:rPr lang="en-US" sz="2400" dirty="0" smtClean="0">
                <a:latin typeface="Times New Roman"/>
                <a:cs typeface="Times New Roman"/>
              </a:rPr>
              <a:t>J(p1,p2)=|A</a:t>
            </a:r>
            <a:r>
              <a:rPr lang="en-US" sz="2400" dirty="0" smtClean="0">
                <a:latin typeface="Times New Roman"/>
                <a:ea typeface="ＭＳ ゴシック"/>
                <a:cs typeface="Times New Roman"/>
              </a:rPr>
              <a:t>∧B|/|A∨B|</a:t>
            </a:r>
          </a:p>
          <a:p>
            <a:pPr marL="0" indent="0">
              <a:buNone/>
            </a:pPr>
            <a:r>
              <a:rPr lang="en-US" sz="2400" dirty="0" smtClean="0">
                <a:latin typeface="Times New Roman"/>
                <a:ea typeface="ＭＳ ゴシック"/>
                <a:cs typeface="Times New Roman"/>
              </a:rPr>
              <a:t>Where </a:t>
            </a:r>
            <a:endParaRPr lang="en-US" sz="2400" dirty="0" smtClean="0">
              <a:latin typeface="Times New Roman"/>
              <a:cs typeface="Times New Roman"/>
            </a:endParaRPr>
          </a:p>
          <a:p>
            <a:pPr marL="0" indent="0">
              <a:buNone/>
            </a:pPr>
            <a:r>
              <a:rPr lang="en-US" sz="2400" dirty="0" smtClean="0">
                <a:latin typeface="Times New Roman"/>
                <a:cs typeface="Times New Roman"/>
              </a:rPr>
              <a:t>|A</a:t>
            </a:r>
            <a:r>
              <a:rPr lang="en-US" sz="2400" dirty="0" smtClean="0">
                <a:latin typeface="Times New Roman"/>
                <a:ea typeface="ＭＳ ゴシック"/>
                <a:cs typeface="Times New Roman"/>
              </a:rPr>
              <a:t>∧B| is equivalent to minimum count of keys in (A),(B) </a:t>
            </a:r>
          </a:p>
          <a:p>
            <a:pPr marL="0" indent="0">
              <a:buNone/>
            </a:pPr>
            <a:r>
              <a:rPr lang="en-US" sz="2400" dirty="0" smtClean="0">
                <a:latin typeface="Times New Roman"/>
                <a:ea typeface="ＭＳ ゴシック"/>
                <a:cs typeface="Times New Roman"/>
              </a:rPr>
              <a:t>|A∨B| is equivalent to maximum count of keys in (A),(B) </a:t>
            </a:r>
          </a:p>
          <a:p>
            <a:pPr marL="0" indent="0">
              <a:buNone/>
            </a:pPr>
            <a:endParaRPr lang="en-US" sz="2400" dirty="0" smtClean="0">
              <a:latin typeface="Times New Roman"/>
              <a:ea typeface="ＭＳ ゴシック"/>
              <a:cs typeface="Times New Roman"/>
            </a:endParaRPr>
          </a:p>
          <a:p>
            <a:pPr marL="0" indent="0">
              <a:buNone/>
            </a:pPr>
            <a:endParaRPr lang="en-US" sz="2400" dirty="0">
              <a:latin typeface="Times New Roman"/>
              <a:cs typeface="Times New Roman"/>
            </a:endParaRPr>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5" name="Date Placeholder 4"/>
          <p:cNvSpPr>
            <a:spLocks noGrp="1"/>
          </p:cNvSpPr>
          <p:nvPr>
            <p:ph type="dt" sz="half" idx="10"/>
          </p:nvPr>
        </p:nvSpPr>
        <p:spPr/>
        <p:txBody>
          <a:bodyPr/>
          <a:lstStyle/>
          <a:p>
            <a:fld id="{A4C5A04A-036F-E440-B9DF-6ED94047DBE7}"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47</a:t>
            </a:fld>
            <a:endParaRPr lang="en-US" dirty="0"/>
          </a:p>
        </p:txBody>
      </p:sp>
    </p:spTree>
    <p:extLst>
      <p:ext uri="{BB962C8B-B14F-4D97-AF65-F5344CB8AC3E}">
        <p14:creationId xmlns:p14="http://schemas.microsoft.com/office/powerpoint/2010/main" val="1040072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Value Distribution- Statistical Significance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38378667"/>
              </p:ext>
            </p:extLst>
          </p:nvPr>
        </p:nvGraphicFramePr>
        <p:xfrm>
          <a:off x="1011264" y="2146299"/>
          <a:ext cx="7419854" cy="3415353"/>
        </p:xfrm>
        <a:graphic>
          <a:graphicData uri="http://schemas.openxmlformats.org/presentationml/2006/ole">
            <mc:AlternateContent xmlns:mc="http://schemas.openxmlformats.org/markup-compatibility/2006">
              <mc:Choice xmlns:v="urn:schemas-microsoft-com:vml" Requires="v">
                <p:oleObj spid="_x0000_s1147" name="Document" r:id="rId4" imgW="5880100" imgH="2565400" progId="Word.Document.12">
                  <p:embed/>
                </p:oleObj>
              </mc:Choice>
              <mc:Fallback>
                <p:oleObj name="Document" r:id="rId4" imgW="5880100" imgH="2565400" progId="Word.Document.12">
                  <p:embed/>
                  <p:pic>
                    <p:nvPicPr>
                      <p:cNvPr id="0" name=""/>
                      <p:cNvPicPr/>
                      <p:nvPr/>
                    </p:nvPicPr>
                    <p:blipFill>
                      <a:blip r:embed="rId5"/>
                      <a:stretch>
                        <a:fillRect/>
                      </a:stretch>
                    </p:blipFill>
                    <p:spPr>
                      <a:xfrm>
                        <a:off x="1011264" y="2146299"/>
                        <a:ext cx="7419854" cy="3415353"/>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8DB7EE52-7EAD-6841-BA96-18AFCCCE3B96}"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48</a:t>
            </a:fld>
            <a:endParaRPr lang="en-US" dirty="0"/>
          </a:p>
        </p:txBody>
      </p:sp>
    </p:spTree>
    <p:extLst>
      <p:ext uri="{BB962C8B-B14F-4D97-AF65-F5344CB8AC3E}">
        <p14:creationId xmlns:p14="http://schemas.microsoft.com/office/powerpoint/2010/main" val="44237463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131165"/>
          </a:xfrm>
        </p:spPr>
        <p:txBody>
          <a:bodyPr>
            <a:normAutofit fontScale="90000"/>
          </a:bodyPr>
          <a:lstStyle/>
          <a:p>
            <a:pPr algn="ctr"/>
            <a:r>
              <a:rPr lang="en-US" dirty="0" smtClean="0"/>
              <a:t>Compare pairwise similarity using generalized Jaccard (TSR </a:t>
            </a:r>
            <a:r>
              <a:rPr lang="de-DE" dirty="0" smtClean="0"/>
              <a:t>3-D</a:t>
            </a:r>
            <a:r>
              <a:rPr lang="en-US" dirty="0" smtClean="0"/>
              <a:t>) with </a:t>
            </a:r>
            <a:r>
              <a:rPr lang="en-US" i="1" dirty="0"/>
              <a:t>FATCAT</a:t>
            </a:r>
          </a:p>
        </p:txBody>
      </p:sp>
      <p:sp>
        <p:nvSpPr>
          <p:cNvPr id="6" name="Text Placeholder 5"/>
          <p:cNvSpPr>
            <a:spLocks noGrp="1"/>
          </p:cNvSpPr>
          <p:nvPr>
            <p:ph type="body" idx="1"/>
          </p:nvPr>
        </p:nvSpPr>
        <p:spPr>
          <a:xfrm>
            <a:off x="625079" y="1798161"/>
            <a:ext cx="3868340" cy="706914"/>
          </a:xfrm>
        </p:spPr>
        <p:style>
          <a:lnRef idx="2">
            <a:schemeClr val="accent5"/>
          </a:lnRef>
          <a:fillRef idx="1">
            <a:schemeClr val="lt1"/>
          </a:fillRef>
          <a:effectRef idx="0">
            <a:schemeClr val="accent5"/>
          </a:effectRef>
          <a:fontRef idx="minor">
            <a:schemeClr val="dk1"/>
          </a:fontRef>
        </p:style>
        <p:txBody>
          <a:bodyPr>
            <a:normAutofit/>
          </a:bodyPr>
          <a:lstStyle/>
          <a:p>
            <a:r>
              <a:rPr lang="en-US" sz="1800" b="0" dirty="0" smtClean="0"/>
              <a:t>Test of normality for pairwise similarity calculated using Jaccard Coefficient</a:t>
            </a:r>
            <a:endParaRPr lang="en-US" sz="1800" b="0"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5794" y="2612547"/>
            <a:ext cx="3857625" cy="3571875"/>
          </a:xfrm>
        </p:spPr>
      </p:pic>
      <p:sp>
        <p:nvSpPr>
          <p:cNvPr id="8" name="Text Placeholder 7"/>
          <p:cNvSpPr>
            <a:spLocks noGrp="1"/>
          </p:cNvSpPr>
          <p:nvPr>
            <p:ph type="body" sz="quarter" idx="3"/>
          </p:nvPr>
        </p:nvSpPr>
        <p:spPr>
          <a:xfrm>
            <a:off x="4614465" y="1804654"/>
            <a:ext cx="3887391" cy="632732"/>
          </a:xfrm>
        </p:spPr>
        <p:style>
          <a:lnRef idx="2">
            <a:schemeClr val="accent5"/>
          </a:lnRef>
          <a:fillRef idx="1">
            <a:schemeClr val="lt1"/>
          </a:fillRef>
          <a:effectRef idx="0">
            <a:schemeClr val="accent5"/>
          </a:effectRef>
          <a:fontRef idx="minor">
            <a:schemeClr val="dk1"/>
          </a:fontRef>
        </p:style>
        <p:txBody>
          <a:bodyPr>
            <a:normAutofit/>
          </a:bodyPr>
          <a:lstStyle/>
          <a:p>
            <a:r>
              <a:rPr lang="en-US" sz="1800" b="0" dirty="0"/>
              <a:t>Test of normality for pairwise similarity calculated using FATCAT</a:t>
            </a:r>
            <a:r>
              <a:rPr lang="en-US" sz="1800" b="0" dirty="0" smtClean="0"/>
              <a:t> method</a:t>
            </a:r>
            <a:endParaRPr lang="en-US" sz="1800" b="0"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231" y="2561431"/>
            <a:ext cx="3857625" cy="3571875"/>
          </a:xfrm>
        </p:spPr>
      </p:pic>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5" name="Date Placeholder 4"/>
          <p:cNvSpPr>
            <a:spLocks noGrp="1"/>
          </p:cNvSpPr>
          <p:nvPr>
            <p:ph type="dt" sz="half" idx="10"/>
          </p:nvPr>
        </p:nvSpPr>
        <p:spPr/>
        <p:txBody>
          <a:bodyPr/>
          <a:lstStyle/>
          <a:p>
            <a:fld id="{28A83E31-298F-4F47-87EE-54C21C81D96F}"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49</a:t>
            </a:fld>
            <a:endParaRPr lang="en-US" dirty="0"/>
          </a:p>
        </p:txBody>
      </p:sp>
    </p:spTree>
    <p:extLst>
      <p:ext uri="{BB962C8B-B14F-4D97-AF65-F5344CB8AC3E}">
        <p14:creationId xmlns:p14="http://schemas.microsoft.com/office/powerpoint/2010/main" val="3131897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rot="16200000">
            <a:off x="4208037" y="2857262"/>
            <a:ext cx="6883559" cy="116903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Increased complexity and function</a:t>
            </a:r>
            <a:endParaRPr lang="en-US" dirty="0"/>
          </a:p>
        </p:txBody>
      </p:sp>
      <p:pic>
        <p:nvPicPr>
          <p:cNvPr id="5" name="Picture 4"/>
          <p:cNvPicPr>
            <a:picLocks noChangeAspect="1"/>
          </p:cNvPicPr>
          <p:nvPr/>
        </p:nvPicPr>
        <p:blipFill>
          <a:blip r:embed="rId2"/>
          <a:stretch>
            <a:fillRect/>
          </a:stretch>
        </p:blipFill>
        <p:spPr>
          <a:xfrm>
            <a:off x="637254" y="0"/>
            <a:ext cx="4293406" cy="6858000"/>
          </a:xfrm>
          <a:prstGeom prst="rect">
            <a:avLst/>
          </a:prstGeom>
        </p:spPr>
      </p:pic>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31956241-258A-4344-B619-5BD2C9C25FC6}"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5</a:t>
            </a:fld>
            <a:endParaRPr lang="en-US" dirty="0"/>
          </a:p>
        </p:txBody>
      </p:sp>
    </p:spTree>
    <p:extLst>
      <p:ext uri="{BB962C8B-B14F-4D97-AF65-F5344CB8AC3E}">
        <p14:creationId xmlns:p14="http://schemas.microsoft.com/office/powerpoint/2010/main" val="17267392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Outline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Triangular spatial relationships for protein </a:t>
            </a:r>
            <a:r>
              <a:rPr lang="de-DE" sz="2000" dirty="0" smtClean="0">
                <a:solidFill>
                  <a:schemeClr val="bg1">
                    <a:lumMod val="85000"/>
                  </a:schemeClr>
                </a:solidFill>
              </a:rPr>
              <a:t>3-D</a:t>
            </a:r>
            <a:r>
              <a:rPr lang="en-US" sz="2000" dirty="0" smtClean="0">
                <a:solidFill>
                  <a:schemeClr val="bg1">
                    <a:lumMod val="85000"/>
                  </a:schemeClr>
                </a:solidFill>
              </a:rPr>
              <a:t> </a:t>
            </a:r>
            <a:r>
              <a:rPr lang="en-US" sz="2000" dirty="0">
                <a:solidFill>
                  <a:schemeClr val="bg1">
                    <a:lumMod val="85000"/>
                  </a:schemeClr>
                </a:solidFill>
              </a:rPr>
              <a:t>structure representation</a:t>
            </a: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smtClean="0">
                <a:solidFill>
                  <a:schemeClr val="tx1"/>
                </a:solidFill>
              </a:rPr>
              <a:t>Functional prediction</a:t>
            </a:r>
            <a:endParaRPr lang="en-US" sz="2000" b="1" dirty="0">
              <a:solidFill>
                <a:schemeClr val="tx1"/>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Use triangular spatial relationships in </a:t>
            </a:r>
            <a:r>
              <a:rPr lang="de-DE" sz="2000" dirty="0" smtClean="0">
                <a:solidFill>
                  <a:schemeClr val="bg1">
                    <a:lumMod val="85000"/>
                  </a:schemeClr>
                </a:solidFill>
              </a:rPr>
              <a:t>3-D</a:t>
            </a:r>
            <a:r>
              <a:rPr lang="en-US" sz="2000" dirty="0" smtClean="0">
                <a:solidFill>
                  <a:schemeClr val="bg1">
                    <a:lumMod val="85000"/>
                  </a:schemeClr>
                </a:solidFill>
              </a:rPr>
              <a:t> </a:t>
            </a:r>
            <a:r>
              <a:rPr lang="en-US" sz="2000" dirty="0">
                <a:solidFill>
                  <a:schemeClr val="bg1">
                    <a:lumMod val="85000"/>
                  </a:schemeClr>
                </a:solidFill>
              </a:rPr>
              <a:t>as features for classification</a:t>
            </a:r>
          </a:p>
        </p:txBody>
      </p:sp>
      <p:sp>
        <p:nvSpPr>
          <p:cNvPr id="9" name="Rounded Rectangle 8"/>
          <p:cNvSpPr/>
          <p:nvPr/>
        </p:nvSpPr>
        <p:spPr>
          <a:xfrm>
            <a:off x="701854" y="4043072"/>
            <a:ext cx="7772400" cy="4022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Conclusions </a:t>
            </a: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10" name="Date Placeholder 9"/>
          <p:cNvSpPr>
            <a:spLocks noGrp="1"/>
          </p:cNvSpPr>
          <p:nvPr>
            <p:ph type="dt" sz="half" idx="10"/>
          </p:nvPr>
        </p:nvSpPr>
        <p:spPr/>
        <p:txBody>
          <a:bodyPr/>
          <a:lstStyle/>
          <a:p>
            <a:fld id="{D7775C9D-B0B7-8240-B09A-2FB72574D083}"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50</a:t>
            </a:fld>
            <a:endParaRPr lang="en-US" dirty="0"/>
          </a:p>
        </p:txBody>
      </p:sp>
    </p:spTree>
    <p:extLst>
      <p:ext uri="{BB962C8B-B14F-4D97-AF65-F5344CB8AC3E}">
        <p14:creationId xmlns:p14="http://schemas.microsoft.com/office/powerpoint/2010/main" val="13626778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36162"/>
          </a:xfrm>
        </p:spPr>
        <p:txBody>
          <a:bodyPr/>
          <a:lstStyle/>
          <a:p>
            <a:pPr algn="ctr"/>
            <a:r>
              <a:rPr lang="en-US" dirty="0" smtClean="0"/>
              <a:t>Structural taxonomy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4186602"/>
              </p:ext>
            </p:extLst>
          </p:nvPr>
        </p:nvGraphicFramePr>
        <p:xfrm>
          <a:off x="2104840" y="1970766"/>
          <a:ext cx="3782776" cy="3908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p:cNvCxnSpPr/>
          <p:nvPr/>
        </p:nvCxnSpPr>
        <p:spPr>
          <a:xfrm>
            <a:off x="5391398" y="5372418"/>
            <a:ext cx="1116280" cy="3411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07678" y="4604195"/>
            <a:ext cx="2363188"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Structurally</a:t>
            </a:r>
          </a:p>
          <a:p>
            <a:pPr lvl="0" algn="ctr"/>
            <a:r>
              <a:rPr lang="en-US" dirty="0" smtClean="0"/>
              <a:t>most similar. Called </a:t>
            </a:r>
            <a:r>
              <a:rPr lang="en-US" b="1" dirty="0" smtClean="0"/>
              <a:t>HOMOLOGUES.</a:t>
            </a:r>
          </a:p>
          <a:p>
            <a:pPr lvl="0" algn="ctr"/>
            <a:r>
              <a:rPr lang="en-US" b="1" dirty="0" smtClean="0"/>
              <a:t>May be </a:t>
            </a:r>
            <a:r>
              <a:rPr lang="en-US" b="1" i="1" dirty="0" smtClean="0"/>
              <a:t>functionally</a:t>
            </a:r>
            <a:r>
              <a:rPr lang="en-US" b="1" dirty="0" smtClean="0"/>
              <a:t> similar</a:t>
            </a:r>
            <a:endParaRPr lang="en-US" dirty="0"/>
          </a:p>
        </p:txBody>
      </p:sp>
      <p:sp>
        <p:nvSpPr>
          <p:cNvPr id="12" name="Content Placeholder 2"/>
          <p:cNvSpPr txBox="1">
            <a:spLocks/>
          </p:cNvSpPr>
          <p:nvPr/>
        </p:nvSpPr>
        <p:spPr>
          <a:xfrm>
            <a:off x="1555668" y="6066182"/>
            <a:ext cx="4393870" cy="472731"/>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Based on Physio-Chemical properties</a:t>
            </a:r>
            <a:endParaRPr lang="en-US" sz="2000" dirty="0"/>
          </a:p>
        </p:txBody>
      </p:sp>
      <p:sp>
        <p:nvSpPr>
          <p:cNvPr id="3" name="Down Arrow 2"/>
          <p:cNvSpPr/>
          <p:nvPr/>
        </p:nvSpPr>
        <p:spPr>
          <a:xfrm rot="10800000">
            <a:off x="1158043" y="2043978"/>
            <a:ext cx="368135" cy="3788229"/>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cxnSp>
        <p:nvCxnSpPr>
          <p:cNvPr id="7" name="Straight Arrow Connector 6"/>
          <p:cNvCxnSpPr/>
          <p:nvPr/>
        </p:nvCxnSpPr>
        <p:spPr>
          <a:xfrm flipV="1">
            <a:off x="3990109" y="2018806"/>
            <a:ext cx="2517569" cy="632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07678" y="1695639"/>
            <a:ext cx="188817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Structurally most distant</a:t>
            </a:r>
            <a:endParaRPr lang="en-US" dirty="0"/>
          </a:p>
        </p:txBody>
      </p:sp>
      <p:cxnSp>
        <p:nvCxnSpPr>
          <p:cNvPr id="13" name="Straight Arrow Connector 12"/>
          <p:cNvCxnSpPr/>
          <p:nvPr/>
        </p:nvCxnSpPr>
        <p:spPr>
          <a:xfrm flipV="1">
            <a:off x="4963886" y="3443416"/>
            <a:ext cx="1618146" cy="772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2032" y="2843251"/>
            <a:ext cx="2134455"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t>Distant Homologues</a:t>
            </a:r>
            <a:r>
              <a:rPr lang="en-US" dirty="0" smtClean="0"/>
              <a:t> with significant structural similarity</a:t>
            </a:r>
            <a:endParaRPr lang="en-US" dirty="0"/>
          </a:p>
        </p:txBody>
      </p:sp>
      <p:sp>
        <p:nvSpPr>
          <p:cNvPr id="5" name="TextBox 4"/>
          <p:cNvSpPr txBox="1"/>
          <p:nvPr/>
        </p:nvSpPr>
        <p:spPr>
          <a:xfrm>
            <a:off x="120770" y="2941608"/>
            <a:ext cx="1037272" cy="738664"/>
          </a:xfrm>
          <a:prstGeom prst="rect">
            <a:avLst/>
          </a:prstGeom>
          <a:noFill/>
        </p:spPr>
        <p:txBody>
          <a:bodyPr wrap="square" rtlCol="0">
            <a:spAutoFit/>
          </a:bodyPr>
          <a:lstStyle/>
          <a:p>
            <a:r>
              <a:rPr lang="en-US" sz="1400" dirty="0" smtClean="0"/>
              <a:t>Increase in structural distance</a:t>
            </a:r>
            <a:endParaRPr lang="en-US" sz="1400" dirty="0"/>
          </a:p>
        </p:txBody>
      </p:sp>
      <p:sp>
        <p:nvSpPr>
          <p:cNvPr id="6" name="Footer Placeholder 5"/>
          <p:cNvSpPr>
            <a:spLocks noGrp="1"/>
          </p:cNvSpPr>
          <p:nvPr>
            <p:ph type="ftr" sz="quarter" idx="11"/>
          </p:nvPr>
        </p:nvSpPr>
        <p:spPr/>
        <p:txBody>
          <a:bodyPr/>
          <a:lstStyle/>
          <a:p>
            <a:r>
              <a:rPr lang="en-US" dirty="0" smtClean="0"/>
              <a:t>The Center for Advanced Computer Studies</a:t>
            </a:r>
            <a:endParaRPr lang="en-US" dirty="0"/>
          </a:p>
        </p:txBody>
      </p:sp>
      <p:sp>
        <p:nvSpPr>
          <p:cNvPr id="11" name="Date Placeholder 10"/>
          <p:cNvSpPr>
            <a:spLocks noGrp="1"/>
          </p:cNvSpPr>
          <p:nvPr>
            <p:ph type="dt" sz="half" idx="10"/>
          </p:nvPr>
        </p:nvSpPr>
        <p:spPr/>
        <p:txBody>
          <a:bodyPr/>
          <a:lstStyle/>
          <a:p>
            <a:fld id="{B7EE8060-11D2-3346-A5E4-6BACC3CB3D39}" type="datetime1">
              <a:rPr lang="en-US" smtClean="0"/>
              <a:t>4/3/17</a:t>
            </a:fld>
            <a:endParaRPr lang="en-US" dirty="0"/>
          </a:p>
        </p:txBody>
      </p:sp>
      <p:sp>
        <p:nvSpPr>
          <p:cNvPr id="14" name="Slide Number Placeholder 13"/>
          <p:cNvSpPr>
            <a:spLocks noGrp="1"/>
          </p:cNvSpPr>
          <p:nvPr>
            <p:ph type="sldNum" sz="quarter" idx="12"/>
          </p:nvPr>
        </p:nvSpPr>
        <p:spPr/>
        <p:txBody>
          <a:bodyPr/>
          <a:lstStyle/>
          <a:p>
            <a:fld id="{1FCD904C-D1DC-4FA1-992A-F40497B59867}" type="slidenum">
              <a:rPr lang="en-US" smtClean="0"/>
              <a:pPr/>
              <a:t>51</a:t>
            </a:fld>
            <a:endParaRPr lang="en-US" dirty="0"/>
          </a:p>
        </p:txBody>
      </p:sp>
    </p:spTree>
    <p:extLst>
      <p:ext uri="{BB962C8B-B14F-4D97-AF65-F5344CB8AC3E}">
        <p14:creationId xmlns:p14="http://schemas.microsoft.com/office/powerpoint/2010/main" val="10493056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Finding functional groups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7013855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5" name="Date Placeholder 4"/>
          <p:cNvSpPr>
            <a:spLocks noGrp="1"/>
          </p:cNvSpPr>
          <p:nvPr>
            <p:ph type="dt" sz="half" idx="10"/>
          </p:nvPr>
        </p:nvSpPr>
        <p:spPr/>
        <p:txBody>
          <a:bodyPr/>
          <a:lstStyle/>
          <a:p>
            <a:fld id="{92204011-0F03-9744-BECC-92BB4EFE8312}"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52</a:t>
            </a:fld>
            <a:endParaRPr lang="en-US" dirty="0"/>
          </a:p>
        </p:txBody>
      </p:sp>
    </p:spTree>
    <p:extLst>
      <p:ext uri="{BB962C8B-B14F-4D97-AF65-F5344CB8AC3E}">
        <p14:creationId xmlns:p14="http://schemas.microsoft.com/office/powerpoint/2010/main" val="21815999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Fingerprints for Structural Motif Discovery</a:t>
            </a:r>
            <a:endParaRPr lang="en-US" dirty="0"/>
          </a:p>
        </p:txBody>
      </p:sp>
      <p:sp>
        <p:nvSpPr>
          <p:cNvPr id="5" name="Text Placeholder 4"/>
          <p:cNvSpPr>
            <a:spLocks noGrp="1"/>
          </p:cNvSpPr>
          <p:nvPr>
            <p:ph type="body"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28943F14-36B5-3049-B237-FCCFC118FC37}"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53</a:t>
            </a:fld>
            <a:endParaRPr lang="en-US" dirty="0"/>
          </a:p>
        </p:txBody>
      </p:sp>
    </p:spTree>
    <p:extLst>
      <p:ext uri="{BB962C8B-B14F-4D97-AF65-F5344CB8AC3E}">
        <p14:creationId xmlns:p14="http://schemas.microsoft.com/office/powerpoint/2010/main" val="4330576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00661"/>
            <a:ext cx="7886700" cy="843429"/>
          </a:xfrm>
        </p:spPr>
        <p:txBody>
          <a:bodyPr>
            <a:normAutofit fontScale="90000"/>
          </a:bodyPr>
          <a:lstStyle/>
          <a:p>
            <a:pPr algn="ctr"/>
            <a:r>
              <a:rPr lang="en-US" dirty="0" smtClean="0"/>
              <a:t>DFG: Structurally conserved using TSR Fingerprints in </a:t>
            </a:r>
            <a:r>
              <a:rPr lang="de-DE" dirty="0" smtClean="0"/>
              <a:t>3-D</a:t>
            </a:r>
            <a:endParaRPr lang="en-US"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923" y="2080041"/>
            <a:ext cx="5123135" cy="3546565"/>
          </a:xfrm>
          <a:prstGeom prst="rect">
            <a:avLst/>
          </a:prstGeom>
          <a:noFill/>
          <a:ln w="57150">
            <a:solidFill>
              <a:schemeClr val="accent4">
                <a:lumMod val="60000"/>
                <a:lumOff val="40000"/>
              </a:schemeClr>
            </a:solidFill>
          </a:ln>
        </p:spPr>
      </p:pic>
      <p:sp>
        <p:nvSpPr>
          <p:cNvPr id="8" name="TextBox 7"/>
          <p:cNvSpPr txBox="1"/>
          <p:nvPr/>
        </p:nvSpPr>
        <p:spPr>
          <a:xfrm>
            <a:off x="5509662" y="2628338"/>
            <a:ext cx="3502534" cy="3046988"/>
          </a:xfrm>
          <a:prstGeom prst="rect">
            <a:avLst/>
          </a:prstGeom>
          <a:noFill/>
        </p:spPr>
        <p:txBody>
          <a:bodyPr wrap="square" rtlCol="0">
            <a:spAutoFit/>
          </a:bodyPr>
          <a:lstStyle/>
          <a:p>
            <a:pPr algn="ctr"/>
            <a:r>
              <a:rPr lang="en-US" sz="2400" dirty="0"/>
              <a:t>Aspartate-Phenylalanine-Glutamate</a:t>
            </a:r>
            <a:br>
              <a:rPr lang="en-US" sz="2400" dirty="0"/>
            </a:br>
            <a:r>
              <a:rPr lang="en-US" sz="2400" dirty="0"/>
              <a:t>motif in protein </a:t>
            </a:r>
            <a:r>
              <a:rPr lang="en-US" sz="2400" dirty="0" smtClean="0"/>
              <a:t>kinase</a:t>
            </a:r>
          </a:p>
          <a:p>
            <a:pPr algn="ctr"/>
            <a:endParaRPr lang="en-US" sz="2400" dirty="0" smtClean="0"/>
          </a:p>
          <a:p>
            <a:pPr algn="ctr"/>
            <a:r>
              <a:rPr lang="en-US" sz="2400" b="1" dirty="0" smtClean="0"/>
              <a:t>Low mean absolute deviation</a:t>
            </a:r>
          </a:p>
          <a:p>
            <a:pPr algn="ctr"/>
            <a:r>
              <a:rPr lang="en-US" sz="2400" dirty="0"/>
              <a:t>a</a:t>
            </a:r>
            <a:r>
              <a:rPr lang="en-US" sz="2400" dirty="0" smtClean="0"/>
              <a:t>cross various protein kinases</a:t>
            </a:r>
            <a:endParaRPr lang="en-US" sz="2400"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5" name="Date Placeholder 4"/>
          <p:cNvSpPr>
            <a:spLocks noGrp="1"/>
          </p:cNvSpPr>
          <p:nvPr>
            <p:ph type="dt" sz="half" idx="10"/>
          </p:nvPr>
        </p:nvSpPr>
        <p:spPr/>
        <p:txBody>
          <a:bodyPr/>
          <a:lstStyle/>
          <a:p>
            <a:fld id="{A9D8A902-9844-264F-AEDB-529512C98594}"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54</a:t>
            </a:fld>
            <a:endParaRPr lang="en-US" dirty="0"/>
          </a:p>
        </p:txBody>
      </p:sp>
    </p:spTree>
    <p:extLst>
      <p:ext uri="{BB962C8B-B14F-4D97-AF65-F5344CB8AC3E}">
        <p14:creationId xmlns:p14="http://schemas.microsoft.com/office/powerpoint/2010/main" val="25068586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9305"/>
            <a:ext cx="9144000" cy="5377460"/>
          </a:xfrm>
          <a:prstGeom prst="rect">
            <a:avLst/>
          </a:prstGeom>
        </p:spPr>
      </p:pic>
      <p:sp>
        <p:nvSpPr>
          <p:cNvPr id="7" name="Title 1"/>
          <p:cNvSpPr txBox="1">
            <a:spLocks/>
          </p:cNvSpPr>
          <p:nvPr/>
        </p:nvSpPr>
        <p:spPr>
          <a:xfrm>
            <a:off x="628650" y="254008"/>
            <a:ext cx="7886700" cy="8434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Aspartate-phenylalanine-glycine motif</a:t>
            </a:r>
            <a:endParaRPr lang="en-US" sz="3600" dirty="0"/>
          </a:p>
        </p:txBody>
      </p:sp>
      <p:sp>
        <p:nvSpPr>
          <p:cNvPr id="8" name="Rectangle 7"/>
          <p:cNvSpPr/>
          <p:nvPr/>
        </p:nvSpPr>
        <p:spPr>
          <a:xfrm>
            <a:off x="7587571" y="1309260"/>
            <a:ext cx="396509" cy="4895682"/>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dirty="0" smtClean="0"/>
              <a:t>The Center for Advanced Computer Studies</a:t>
            </a:r>
            <a:endParaRPr lang="en-US" dirty="0"/>
          </a:p>
        </p:txBody>
      </p:sp>
      <p:sp>
        <p:nvSpPr>
          <p:cNvPr id="3" name="Date Placeholder 2"/>
          <p:cNvSpPr>
            <a:spLocks noGrp="1"/>
          </p:cNvSpPr>
          <p:nvPr>
            <p:ph type="dt" sz="half" idx="10"/>
          </p:nvPr>
        </p:nvSpPr>
        <p:spPr/>
        <p:txBody>
          <a:bodyPr/>
          <a:lstStyle/>
          <a:p>
            <a:fld id="{6B9F1944-7F2F-3849-A380-45F5A18B037F}" type="datetime1">
              <a:rPr lang="en-US" smtClean="0"/>
              <a:t>4/3/17</a:t>
            </a:fld>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55</a:t>
            </a:fld>
            <a:endParaRPr lang="en-US" dirty="0"/>
          </a:p>
        </p:txBody>
      </p:sp>
    </p:spTree>
    <p:extLst>
      <p:ext uri="{BB962C8B-B14F-4D97-AF65-F5344CB8AC3E}">
        <p14:creationId xmlns:p14="http://schemas.microsoft.com/office/powerpoint/2010/main" val="29737244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Tryptophan-serine-</a:t>
            </a:r>
            <a:r>
              <a:rPr lang="en-US" b="1" i="1" dirty="0" smtClean="0"/>
              <a:t>x</a:t>
            </a:r>
            <a:r>
              <a:rPr lang="en-US" dirty="0" smtClean="0"/>
              <a:t>-glycine motif</a:t>
            </a:r>
            <a:endParaRPr lang="en-US" dirty="0"/>
          </a:p>
        </p:txBody>
      </p:sp>
      <p:grpSp>
        <p:nvGrpSpPr>
          <p:cNvPr id="5" name="Group 4"/>
          <p:cNvGrpSpPr/>
          <p:nvPr/>
        </p:nvGrpSpPr>
        <p:grpSpPr>
          <a:xfrm>
            <a:off x="2281235" y="1848561"/>
            <a:ext cx="4176715" cy="4495799"/>
            <a:chOff x="700085" y="762001"/>
            <a:chExt cx="4176714" cy="5128171"/>
          </a:xfrm>
        </p:grpSpPr>
        <p:grpSp>
          <p:nvGrpSpPr>
            <p:cNvPr id="6" name="Group 5"/>
            <p:cNvGrpSpPr/>
            <p:nvPr/>
          </p:nvGrpSpPr>
          <p:grpSpPr>
            <a:xfrm>
              <a:off x="761999" y="762001"/>
              <a:ext cx="4114800" cy="2514599"/>
              <a:chOff x="762000" y="762001"/>
              <a:chExt cx="4038599" cy="2514599"/>
            </a:xfrm>
          </p:grpSpPr>
          <p:grpSp>
            <p:nvGrpSpPr>
              <p:cNvPr id="18" name="Group 17"/>
              <p:cNvGrpSpPr/>
              <p:nvPr/>
            </p:nvGrpSpPr>
            <p:grpSpPr>
              <a:xfrm>
                <a:off x="762000" y="762001"/>
                <a:ext cx="4038599" cy="2514599"/>
                <a:chOff x="762000" y="762000"/>
                <a:chExt cx="6050515" cy="4924425"/>
              </a:xfrm>
            </p:grpSpPr>
            <p:pic>
              <p:nvPicPr>
                <p:cNvPr id="20" name="Picture 11" descr="1r0p 1267 1268 12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447800"/>
                  <a:ext cx="2073275" cy="24050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1r0p global 1267 1268 12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3387725" cy="43910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3"/>
                <p:cNvSpPr txBox="1">
                  <a:spLocks noChangeArrowheads="1"/>
                </p:cNvSpPr>
                <p:nvPr/>
              </p:nvSpPr>
              <p:spPr bwMode="auto">
                <a:xfrm>
                  <a:off x="1447800" y="7620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1r0p</a:t>
                  </a:r>
                </a:p>
              </p:txBody>
            </p:sp>
            <p:sp>
              <p:nvSpPr>
                <p:cNvPr id="23" name="Oval 4"/>
                <p:cNvSpPr>
                  <a:spLocks noChangeArrowheads="1"/>
                </p:cNvSpPr>
                <p:nvPr/>
              </p:nvSpPr>
              <p:spPr bwMode="auto">
                <a:xfrm>
                  <a:off x="2133600" y="4038600"/>
                  <a:ext cx="990600" cy="9906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Line 6"/>
                <p:cNvSpPr>
                  <a:spLocks noChangeShapeType="1"/>
                </p:cNvSpPr>
                <p:nvPr/>
              </p:nvSpPr>
              <p:spPr bwMode="auto">
                <a:xfrm flipV="1">
                  <a:off x="5638800" y="2667000"/>
                  <a:ext cx="0" cy="838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Line 7"/>
                <p:cNvSpPr>
                  <a:spLocks noChangeShapeType="1"/>
                </p:cNvSpPr>
                <p:nvPr/>
              </p:nvSpPr>
              <p:spPr bwMode="auto">
                <a:xfrm flipH="1">
                  <a:off x="4953000" y="2667000"/>
                  <a:ext cx="685800" cy="76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Line 8"/>
                <p:cNvSpPr>
                  <a:spLocks noChangeShapeType="1"/>
                </p:cNvSpPr>
                <p:nvPr/>
              </p:nvSpPr>
              <p:spPr bwMode="auto">
                <a:xfrm>
                  <a:off x="4953000" y="2743200"/>
                  <a:ext cx="6858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Text Box 9"/>
                <p:cNvSpPr txBox="1">
                  <a:spLocks noChangeArrowheads="1"/>
                </p:cNvSpPr>
                <p:nvPr/>
              </p:nvSpPr>
              <p:spPr bwMode="auto">
                <a:xfrm>
                  <a:off x="4267201" y="4267199"/>
                  <a:ext cx="2545314" cy="87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W1267 S1268 G1270</a:t>
                  </a:r>
                </a:p>
              </p:txBody>
            </p:sp>
          </p:grpSp>
          <p:cxnSp>
            <p:nvCxnSpPr>
              <p:cNvPr id="19" name="Straight Arrow Connector 18"/>
              <p:cNvCxnSpPr/>
              <p:nvPr/>
            </p:nvCxnSpPr>
            <p:spPr>
              <a:xfrm flipV="1">
                <a:off x="2338722" y="1981200"/>
                <a:ext cx="1220688" cy="5706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700085" y="3375572"/>
              <a:ext cx="4114800" cy="2514600"/>
              <a:chOff x="609600" y="838200"/>
              <a:chExt cx="6705600" cy="4276725"/>
            </a:xfrm>
          </p:grpSpPr>
          <p:grpSp>
            <p:nvGrpSpPr>
              <p:cNvPr id="8" name="Group 7"/>
              <p:cNvGrpSpPr/>
              <p:nvPr/>
            </p:nvGrpSpPr>
            <p:grpSpPr>
              <a:xfrm>
                <a:off x="609600" y="838200"/>
                <a:ext cx="6705600" cy="4276725"/>
                <a:chOff x="609600" y="838200"/>
                <a:chExt cx="6705600" cy="4276725"/>
              </a:xfrm>
            </p:grpSpPr>
            <p:pic>
              <p:nvPicPr>
                <p:cNvPr id="10" name="Picture 11" descr="1xbc 556 557 5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1676400"/>
                  <a:ext cx="2436813" cy="2652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1xbc global 556 557 55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219200"/>
                  <a:ext cx="3149600" cy="38957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p:cNvSpPr txBox="1">
                  <a:spLocks noChangeArrowheads="1"/>
                </p:cNvSpPr>
                <p:nvPr/>
              </p:nvSpPr>
              <p:spPr bwMode="auto">
                <a:xfrm>
                  <a:off x="1295400" y="8382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1xbc</a:t>
                  </a:r>
                </a:p>
              </p:txBody>
            </p:sp>
            <p:sp>
              <p:nvSpPr>
                <p:cNvPr id="13" name="Oval 5"/>
                <p:cNvSpPr>
                  <a:spLocks noChangeArrowheads="1"/>
                </p:cNvSpPr>
                <p:nvPr/>
              </p:nvSpPr>
              <p:spPr bwMode="auto">
                <a:xfrm>
                  <a:off x="1752600" y="3429000"/>
                  <a:ext cx="1143000" cy="1143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 name="Line 6"/>
                <p:cNvSpPr>
                  <a:spLocks noChangeShapeType="1"/>
                </p:cNvSpPr>
                <p:nvPr/>
              </p:nvSpPr>
              <p:spPr bwMode="auto">
                <a:xfrm flipV="1">
                  <a:off x="4343400" y="2362200"/>
                  <a:ext cx="838200" cy="1143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7"/>
                <p:cNvSpPr>
                  <a:spLocks noChangeShapeType="1"/>
                </p:cNvSpPr>
                <p:nvPr/>
              </p:nvSpPr>
              <p:spPr bwMode="auto">
                <a:xfrm flipV="1">
                  <a:off x="4343400" y="2971800"/>
                  <a:ext cx="533400"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8"/>
                <p:cNvSpPr>
                  <a:spLocks noChangeShapeType="1"/>
                </p:cNvSpPr>
                <p:nvPr/>
              </p:nvSpPr>
              <p:spPr bwMode="auto">
                <a:xfrm flipH="1">
                  <a:off x="4876800" y="2362200"/>
                  <a:ext cx="3048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Text Box 9"/>
                <p:cNvSpPr txBox="1">
                  <a:spLocks noChangeArrowheads="1"/>
                </p:cNvSpPr>
                <p:nvPr/>
              </p:nvSpPr>
              <p:spPr bwMode="auto">
                <a:xfrm>
                  <a:off x="4114800" y="4343400"/>
                  <a:ext cx="3200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t>W556 S557 G559</a:t>
                  </a:r>
                </a:p>
              </p:txBody>
            </p:sp>
          </p:grpSp>
          <p:cxnSp>
            <p:nvCxnSpPr>
              <p:cNvPr id="9" name="Straight Arrow Connector 8"/>
              <p:cNvCxnSpPr/>
              <p:nvPr/>
            </p:nvCxnSpPr>
            <p:spPr>
              <a:xfrm flipV="1">
                <a:off x="2946400" y="3433275"/>
                <a:ext cx="1220688" cy="5706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8" name="TextBox 27"/>
          <p:cNvSpPr txBox="1"/>
          <p:nvPr/>
        </p:nvSpPr>
        <p:spPr>
          <a:xfrm>
            <a:off x="6813650" y="3044182"/>
            <a:ext cx="1701700" cy="400110"/>
          </a:xfrm>
          <a:prstGeom prst="rect">
            <a:avLst/>
          </a:prstGeom>
          <a:noFill/>
        </p:spPr>
        <p:txBody>
          <a:bodyPr wrap="square" rtlCol="0">
            <a:spAutoFit/>
          </a:bodyPr>
          <a:lstStyle/>
          <a:p>
            <a:r>
              <a:rPr lang="en-US" sz="2000" b="1" dirty="0" smtClean="0"/>
              <a:t>WS-x-G Motif </a:t>
            </a:r>
            <a:endParaRPr lang="en-US" sz="2000" b="1" dirty="0"/>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29" name="Date Placeholder 28"/>
          <p:cNvSpPr>
            <a:spLocks noGrp="1"/>
          </p:cNvSpPr>
          <p:nvPr>
            <p:ph type="dt" sz="half" idx="10"/>
          </p:nvPr>
        </p:nvSpPr>
        <p:spPr/>
        <p:txBody>
          <a:bodyPr/>
          <a:lstStyle/>
          <a:p>
            <a:fld id="{AF4E1FB8-1EE8-BD42-840B-31AD5016EFD2}" type="datetime1">
              <a:rPr lang="en-US" smtClean="0"/>
              <a:t>4/3/17</a:t>
            </a:fld>
            <a:endParaRPr lang="en-US" dirty="0"/>
          </a:p>
        </p:txBody>
      </p:sp>
      <p:sp>
        <p:nvSpPr>
          <p:cNvPr id="30" name="Slide Number Placeholder 29"/>
          <p:cNvSpPr>
            <a:spLocks noGrp="1"/>
          </p:cNvSpPr>
          <p:nvPr>
            <p:ph type="sldNum" sz="quarter" idx="12"/>
          </p:nvPr>
        </p:nvSpPr>
        <p:spPr/>
        <p:txBody>
          <a:bodyPr/>
          <a:lstStyle/>
          <a:p>
            <a:fld id="{1FCD904C-D1DC-4FA1-992A-F40497B59867}" type="slidenum">
              <a:rPr lang="en-US" smtClean="0"/>
              <a:pPr/>
              <a:t>56</a:t>
            </a:fld>
            <a:endParaRPr lang="en-US" dirty="0"/>
          </a:p>
        </p:txBody>
      </p:sp>
    </p:spTree>
    <p:extLst>
      <p:ext uri="{BB962C8B-B14F-4D97-AF65-F5344CB8AC3E}">
        <p14:creationId xmlns:p14="http://schemas.microsoft.com/office/powerpoint/2010/main" val="365210481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28425"/>
            <a:ext cx="7886700" cy="1091440"/>
          </a:xfrm>
        </p:spPr>
        <p:txBody>
          <a:bodyPr>
            <a:normAutofit/>
          </a:bodyPr>
          <a:lstStyle/>
          <a:p>
            <a:r>
              <a:rPr lang="en-US" sz="4000" dirty="0" smtClean="0"/>
              <a:t>Tryptophan-serine-x-glycine motif</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7439"/>
            <a:ext cx="9144000" cy="5340743"/>
          </a:xfrm>
          <a:prstGeom prst="rect">
            <a:avLst/>
          </a:prstGeom>
        </p:spPr>
      </p:pic>
      <p:sp>
        <p:nvSpPr>
          <p:cNvPr id="6" name="Rectangle 5"/>
          <p:cNvSpPr/>
          <p:nvPr/>
        </p:nvSpPr>
        <p:spPr>
          <a:xfrm>
            <a:off x="4522253" y="1416471"/>
            <a:ext cx="396509" cy="4895682"/>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7" name="Date Placeholder 6"/>
          <p:cNvSpPr>
            <a:spLocks noGrp="1"/>
          </p:cNvSpPr>
          <p:nvPr>
            <p:ph type="dt" sz="half" idx="10"/>
          </p:nvPr>
        </p:nvSpPr>
        <p:spPr/>
        <p:txBody>
          <a:bodyPr/>
          <a:lstStyle/>
          <a:p>
            <a:fld id="{9B7C4D17-F483-7D4E-9EB4-8D43695BCE2F}" type="datetime1">
              <a:rPr lang="en-US" smtClean="0"/>
              <a:t>4/3/17</a:t>
            </a:fld>
            <a:endParaRPr lang="en-US" dirty="0"/>
          </a:p>
        </p:txBody>
      </p:sp>
      <p:sp>
        <p:nvSpPr>
          <p:cNvPr id="8" name="Slide Number Placeholder 7"/>
          <p:cNvSpPr>
            <a:spLocks noGrp="1"/>
          </p:cNvSpPr>
          <p:nvPr>
            <p:ph type="sldNum" sz="quarter" idx="12"/>
          </p:nvPr>
        </p:nvSpPr>
        <p:spPr/>
        <p:txBody>
          <a:bodyPr/>
          <a:lstStyle/>
          <a:p>
            <a:fld id="{1FCD904C-D1DC-4FA1-992A-F40497B59867}" type="slidenum">
              <a:rPr lang="en-US" smtClean="0"/>
              <a:pPr/>
              <a:t>57</a:t>
            </a:fld>
            <a:endParaRPr lang="en-US" dirty="0"/>
          </a:p>
        </p:txBody>
      </p:sp>
    </p:spTree>
    <p:extLst>
      <p:ext uri="{BB962C8B-B14F-4D97-AF65-F5344CB8AC3E}">
        <p14:creationId xmlns:p14="http://schemas.microsoft.com/office/powerpoint/2010/main" val="420273494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895" y="2820861"/>
            <a:ext cx="5772672" cy="95410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dirty="0" smtClean="0"/>
              <a:t>Discovery of structural motifs that were not seen in sequence alignment</a:t>
            </a:r>
            <a:endParaRPr lang="en-US" sz="2800"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4" name="Date Placeholder 3"/>
          <p:cNvSpPr>
            <a:spLocks noGrp="1"/>
          </p:cNvSpPr>
          <p:nvPr>
            <p:ph type="dt" sz="half" idx="10"/>
          </p:nvPr>
        </p:nvSpPr>
        <p:spPr/>
        <p:txBody>
          <a:bodyPr/>
          <a:lstStyle/>
          <a:p>
            <a:fld id="{6EB57C3D-FF5B-7E4A-A00E-6891214E03AB}" type="datetime1">
              <a:rPr lang="en-US" smtClean="0"/>
              <a:t>4/3/17</a:t>
            </a:fld>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58</a:t>
            </a:fld>
            <a:endParaRPr lang="en-US" dirty="0"/>
          </a:p>
        </p:txBody>
      </p:sp>
    </p:spTree>
    <p:extLst>
      <p:ext uri="{BB962C8B-B14F-4D97-AF65-F5344CB8AC3E}">
        <p14:creationId xmlns:p14="http://schemas.microsoft.com/office/powerpoint/2010/main" val="346728536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Structural Motifs Using TSR 3-D Fingerprints</a:t>
            </a:r>
            <a:endParaRPr lang="en-US" dirty="0"/>
          </a:p>
        </p:txBody>
      </p:sp>
      <p:sp>
        <p:nvSpPr>
          <p:cNvPr id="6" name="Content Placeholder 5"/>
          <p:cNvSpPr>
            <a:spLocks noGrp="1"/>
          </p:cNvSpPr>
          <p:nvPr>
            <p:ph idx="1"/>
          </p:nvPr>
        </p:nvSpPr>
        <p:spPr/>
        <p:txBody>
          <a:bodyPr>
            <a:normAutofit/>
          </a:bodyPr>
          <a:lstStyle/>
          <a:p>
            <a:pPr marL="0" indent="0" algn="ctr">
              <a:buNone/>
            </a:pPr>
            <a:r>
              <a:rPr lang="en-US" dirty="0" smtClean="0"/>
              <a:t>Fingerprint subset selection using Mean Absolute Deviation</a:t>
            </a:r>
          </a:p>
          <a:p>
            <a:pPr marL="0" indent="0" algn="ctr">
              <a:buNone/>
            </a:pPr>
            <a:endParaRPr lang="en-US" dirty="0" smtClean="0"/>
          </a:p>
          <a:p>
            <a:pPr marL="0" indent="0" algn="ctr">
              <a:buNone/>
            </a:pPr>
            <a:r>
              <a:rPr lang="en-US" dirty="0" smtClean="0"/>
              <a:t>Create a Geometric </a:t>
            </a:r>
            <a:r>
              <a:rPr lang="en-US" dirty="0"/>
              <a:t>H</a:t>
            </a:r>
            <a:r>
              <a:rPr lang="en-US" dirty="0" smtClean="0"/>
              <a:t>ash </a:t>
            </a:r>
            <a:r>
              <a:rPr lang="en-US" dirty="0"/>
              <a:t>T</a:t>
            </a:r>
            <a:r>
              <a:rPr lang="en-US" dirty="0" smtClean="0"/>
              <a:t>able to save position information of patch with respect to a seed (usually the first amino acid)</a:t>
            </a:r>
          </a:p>
          <a:p>
            <a:pPr marL="0" indent="0" algn="ctr">
              <a:buNone/>
            </a:pPr>
            <a:endParaRPr lang="en-US" dirty="0"/>
          </a:p>
          <a:p>
            <a:pPr marL="0" indent="0" algn="ctr">
              <a:buNone/>
            </a:pPr>
            <a:r>
              <a:rPr lang="en-US" dirty="0"/>
              <a:t>I</a:t>
            </a:r>
            <a:r>
              <a:rPr lang="en-US" dirty="0" smtClean="0"/>
              <a:t>teratively find the longest substructures of size </a:t>
            </a:r>
            <a:r>
              <a:rPr lang="en-US" b="1" i="1" dirty="0" smtClean="0"/>
              <a:t>s</a:t>
            </a:r>
            <a:r>
              <a:rPr lang="en-US" dirty="0" smtClean="0"/>
              <a:t> present in </a:t>
            </a:r>
            <a:r>
              <a:rPr lang="en-US" b="1" i="1" dirty="0" smtClean="0"/>
              <a:t>k</a:t>
            </a:r>
            <a:r>
              <a:rPr lang="en-US" b="1" dirty="0" smtClean="0"/>
              <a:t> </a:t>
            </a:r>
            <a:r>
              <a:rPr lang="en-US" dirty="0" smtClean="0"/>
              <a:t>proteins</a:t>
            </a:r>
            <a:r>
              <a:rPr lang="en-US" dirty="0"/>
              <a:t>. Vary </a:t>
            </a:r>
            <a:r>
              <a:rPr lang="en-US" b="1" i="1" dirty="0"/>
              <a:t>s</a:t>
            </a:r>
            <a:r>
              <a:rPr lang="en-US" dirty="0"/>
              <a:t> and </a:t>
            </a:r>
            <a:r>
              <a:rPr lang="en-US" b="1" i="1" dirty="0" smtClean="0"/>
              <a:t>k</a:t>
            </a:r>
            <a:r>
              <a:rPr lang="en-US" i="1" dirty="0" smtClean="0"/>
              <a:t> </a:t>
            </a:r>
            <a:r>
              <a:rPr lang="en-US" dirty="0" smtClean="0"/>
              <a:t>until threshold.</a:t>
            </a:r>
          </a:p>
          <a:p>
            <a:pPr marL="0" indent="0" algn="ctr">
              <a:buNone/>
            </a:pPr>
            <a:endParaRPr lang="en-US" dirty="0" smtClean="0"/>
          </a:p>
        </p:txBody>
      </p:sp>
      <p:sp>
        <p:nvSpPr>
          <p:cNvPr id="2" name="Footer Placeholder 1"/>
          <p:cNvSpPr>
            <a:spLocks noGrp="1"/>
          </p:cNvSpPr>
          <p:nvPr>
            <p:ph type="ftr" sz="quarter" idx="11"/>
          </p:nvPr>
        </p:nvSpPr>
        <p:spPr/>
        <p:txBody>
          <a:bodyPr/>
          <a:lstStyle/>
          <a:p>
            <a:r>
              <a:rPr lang="en-US" dirty="0" smtClean="0"/>
              <a:t>The Center for Advanced Computer Studies</a:t>
            </a:r>
            <a:endParaRPr lang="en-US" dirty="0"/>
          </a:p>
        </p:txBody>
      </p:sp>
      <p:sp>
        <p:nvSpPr>
          <p:cNvPr id="3" name="Date Placeholder 2"/>
          <p:cNvSpPr>
            <a:spLocks noGrp="1"/>
          </p:cNvSpPr>
          <p:nvPr>
            <p:ph type="dt" sz="half" idx="10"/>
          </p:nvPr>
        </p:nvSpPr>
        <p:spPr/>
        <p:txBody>
          <a:bodyPr/>
          <a:lstStyle/>
          <a:p>
            <a:fld id="{81E9B5F3-827A-694F-89F9-5495A0BA073E}"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59</a:t>
            </a:fld>
            <a:endParaRPr lang="en-US" dirty="0"/>
          </a:p>
        </p:txBody>
      </p:sp>
    </p:spTree>
    <p:extLst>
      <p:ext uri="{BB962C8B-B14F-4D97-AF65-F5344CB8AC3E}">
        <p14:creationId xmlns:p14="http://schemas.microsoft.com/office/powerpoint/2010/main" val="7977529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4424" y="0"/>
            <a:ext cx="4289117" cy="6858000"/>
          </a:xfrm>
          <a:prstGeom prst="rect">
            <a:avLst/>
          </a:prstGeom>
        </p:spPr>
      </p:pic>
      <p:sp>
        <p:nvSpPr>
          <p:cNvPr id="4" name="Left Arrow 3"/>
          <p:cNvSpPr/>
          <p:nvPr/>
        </p:nvSpPr>
        <p:spPr>
          <a:xfrm rot="16200000">
            <a:off x="4404747" y="2887312"/>
            <a:ext cx="6570780" cy="116903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Increased complexity and function</a:t>
            </a:r>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B46EEEC1-BEE3-434C-A8BE-0256F093694F}"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6</a:t>
            </a:fld>
            <a:endParaRPr lang="en-US" dirty="0"/>
          </a:p>
        </p:txBody>
      </p:sp>
    </p:spTree>
    <p:extLst>
      <p:ext uri="{BB962C8B-B14F-4D97-AF65-F5344CB8AC3E}">
        <p14:creationId xmlns:p14="http://schemas.microsoft.com/office/powerpoint/2010/main" val="2606576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000" dirty="0" smtClean="0"/>
              <a:t>Protease vs. Kinase</a:t>
            </a:r>
            <a:endParaRPr lang="en-US" sz="3000" dirty="0"/>
          </a:p>
        </p:txBody>
      </p:sp>
      <p:pic>
        <p:nvPicPr>
          <p:cNvPr id="5" name="Picture 4"/>
          <p:cNvPicPr>
            <a:picLocks noChangeAspect="1"/>
          </p:cNvPicPr>
          <p:nvPr/>
        </p:nvPicPr>
        <p:blipFill>
          <a:blip r:embed="rId2"/>
          <a:stretch>
            <a:fillRect/>
          </a:stretch>
        </p:blipFill>
        <p:spPr>
          <a:xfrm>
            <a:off x="1565304" y="1980794"/>
            <a:ext cx="6379763" cy="3645649"/>
          </a:xfrm>
          <a:prstGeom prst="rect">
            <a:avLst/>
          </a:prstGeom>
        </p:spPr>
      </p:pic>
      <p:sp>
        <p:nvSpPr>
          <p:cNvPr id="7" name="Rectangle 6"/>
          <p:cNvSpPr/>
          <p:nvPr/>
        </p:nvSpPr>
        <p:spPr>
          <a:xfrm>
            <a:off x="7096327" y="3698940"/>
            <a:ext cx="634730" cy="1196502"/>
          </a:xfrm>
          <a:prstGeom prst="rect">
            <a:avLst/>
          </a:prstGeom>
          <a:solidFill>
            <a:schemeClr val="accent1">
              <a:alpha val="0"/>
            </a:schemeClr>
          </a:solid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rot="16200000">
            <a:off x="2121239" y="3357865"/>
            <a:ext cx="1812994" cy="2495146"/>
          </a:xfrm>
          <a:prstGeom prst="rect">
            <a:avLst/>
          </a:prstGeom>
          <a:solidFill>
            <a:schemeClr val="accent1">
              <a:alpha val="0"/>
            </a:schemeClr>
          </a:solidFill>
          <a:ln w="38100">
            <a:solidFill>
              <a:srgbClr val="00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2"/>
          </p:nvPr>
        </p:nvSpPr>
        <p:spPr/>
        <p:txBody>
          <a:bodyPr/>
          <a:lstStyle/>
          <a:p>
            <a:fld id="{1FCD904C-D1DC-4FA1-992A-F40497B59867}" type="slidenum">
              <a:rPr lang="en-US" smtClean="0"/>
              <a:t>60</a:t>
            </a:fld>
            <a:endParaRPr lang="en-US" dirty="0"/>
          </a:p>
        </p:txBody>
      </p:sp>
      <p:sp>
        <p:nvSpPr>
          <p:cNvPr id="4" name="TextBox 3"/>
          <p:cNvSpPr txBox="1"/>
          <p:nvPr/>
        </p:nvSpPr>
        <p:spPr>
          <a:xfrm>
            <a:off x="3467595" y="6187044"/>
            <a:ext cx="2814452" cy="369332"/>
          </a:xfrm>
          <a:prstGeom prst="rect">
            <a:avLst/>
          </a:prstGeom>
          <a:noFill/>
        </p:spPr>
        <p:txBody>
          <a:bodyPr wrap="square" rtlCol="0">
            <a:spAutoFit/>
          </a:bodyPr>
          <a:lstStyle/>
          <a:p>
            <a:r>
              <a:rPr lang="en-US" dirty="0" smtClean="0"/>
              <a:t>Group Kinase</a:t>
            </a:r>
            <a:endParaRPr lang="en-US" dirty="0"/>
          </a:p>
        </p:txBody>
      </p:sp>
      <p:cxnSp>
        <p:nvCxnSpPr>
          <p:cNvPr id="9" name="Straight Arrow Connector 8"/>
          <p:cNvCxnSpPr>
            <a:stCxn id="8" idx="1"/>
            <a:endCxn id="4" idx="0"/>
          </p:cNvCxnSpPr>
          <p:nvPr/>
        </p:nvCxnSpPr>
        <p:spPr>
          <a:xfrm>
            <a:off x="3027736" y="5511935"/>
            <a:ext cx="1847085" cy="67510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7" idx="2"/>
          </p:cNvCxnSpPr>
          <p:nvPr/>
        </p:nvCxnSpPr>
        <p:spPr>
          <a:xfrm flipH="1">
            <a:off x="4987636" y="4895442"/>
            <a:ext cx="2426056" cy="129160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5161573" y="1980794"/>
            <a:ext cx="1773617" cy="26246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H="1" flipV="1">
            <a:off x="6935190" y="1980794"/>
            <a:ext cx="161137" cy="114241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6048381" y="1579418"/>
            <a:ext cx="1682676" cy="369332"/>
          </a:xfrm>
          <a:prstGeom prst="rect">
            <a:avLst/>
          </a:prstGeom>
          <a:noFill/>
        </p:spPr>
        <p:txBody>
          <a:bodyPr wrap="square" rtlCol="0">
            <a:spAutoFit/>
          </a:bodyPr>
          <a:lstStyle/>
          <a:p>
            <a:r>
              <a:rPr lang="en-US" dirty="0" smtClean="0"/>
              <a:t>Group Protease</a:t>
            </a:r>
            <a:endParaRPr lang="en-US" dirty="0"/>
          </a:p>
        </p:txBody>
      </p:sp>
    </p:spTree>
    <p:extLst>
      <p:ext uri="{BB962C8B-B14F-4D97-AF65-F5344CB8AC3E}">
        <p14:creationId xmlns:p14="http://schemas.microsoft.com/office/powerpoint/2010/main" val="18714946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Predicting local functional groups in Protease</a:t>
            </a:r>
            <a:endParaRPr lang="en-US" dirty="0"/>
          </a:p>
        </p:txBody>
      </p:sp>
      <p:sp>
        <p:nvSpPr>
          <p:cNvPr id="4" name="TextBox 3"/>
          <p:cNvSpPr txBox="1"/>
          <p:nvPr/>
        </p:nvSpPr>
        <p:spPr>
          <a:xfrm>
            <a:off x="4619501" y="3575852"/>
            <a:ext cx="1187533" cy="369332"/>
          </a:xfrm>
          <a:prstGeom prst="rect">
            <a:avLst/>
          </a:prstGeom>
          <a:noFill/>
        </p:spPr>
        <p:txBody>
          <a:bodyPr wrap="square" rtlCol="0">
            <a:spAutoFit/>
          </a:bodyPr>
          <a:lstStyle/>
          <a:p>
            <a:r>
              <a:rPr lang="en-US" b="1" dirty="0" smtClean="0"/>
              <a:t>Factor D</a:t>
            </a:r>
            <a:endParaRPr lang="en-US" b="1" dirty="0"/>
          </a:p>
        </p:txBody>
      </p:sp>
      <p:sp>
        <p:nvSpPr>
          <p:cNvPr id="5" name="TextBox 4"/>
          <p:cNvSpPr txBox="1"/>
          <p:nvPr/>
        </p:nvSpPr>
        <p:spPr>
          <a:xfrm>
            <a:off x="3526974" y="3563246"/>
            <a:ext cx="1092527" cy="369332"/>
          </a:xfrm>
          <a:prstGeom prst="rect">
            <a:avLst/>
          </a:prstGeom>
          <a:noFill/>
        </p:spPr>
        <p:txBody>
          <a:bodyPr wrap="square" rtlCol="0">
            <a:spAutoFit/>
          </a:bodyPr>
          <a:lstStyle/>
          <a:p>
            <a:r>
              <a:rPr lang="en-US" b="1" dirty="0" smtClean="0"/>
              <a:t>Factor XI</a:t>
            </a:r>
            <a:endParaRPr lang="en-US" b="1" dirty="0"/>
          </a:p>
        </p:txBody>
      </p:sp>
      <p:pic>
        <p:nvPicPr>
          <p:cNvPr id="2050" name="Picture 2" descr="http://www.rcsb.org/pdb/images/3bg8_bio_r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63" y="3361913"/>
            <a:ext cx="2112611" cy="13969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rcsb.org/pdb/images/1zsl_bio_r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9" y="1665391"/>
            <a:ext cx="2498807" cy="16965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rcsb.org/pdb/images/1zlr_bio_r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3" y="4958228"/>
            <a:ext cx="2557393" cy="17632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600696" y="2144320"/>
            <a:ext cx="1187533" cy="369332"/>
          </a:xfrm>
          <a:prstGeom prst="rect">
            <a:avLst/>
          </a:prstGeom>
          <a:noFill/>
        </p:spPr>
        <p:txBody>
          <a:bodyPr wrap="square" rtlCol="0">
            <a:spAutoFit/>
          </a:bodyPr>
          <a:lstStyle/>
          <a:p>
            <a:r>
              <a:rPr lang="en-US" dirty="0" smtClean="0"/>
              <a:t>3bg8</a:t>
            </a:r>
            <a:endParaRPr lang="en-US" dirty="0"/>
          </a:p>
        </p:txBody>
      </p:sp>
      <p:sp>
        <p:nvSpPr>
          <p:cNvPr id="10" name="TextBox 9"/>
          <p:cNvSpPr txBox="1"/>
          <p:nvPr/>
        </p:nvSpPr>
        <p:spPr>
          <a:xfrm>
            <a:off x="2315688" y="3875711"/>
            <a:ext cx="688770" cy="369332"/>
          </a:xfrm>
          <a:prstGeom prst="rect">
            <a:avLst/>
          </a:prstGeom>
          <a:noFill/>
        </p:spPr>
        <p:txBody>
          <a:bodyPr wrap="square" rtlCol="0">
            <a:spAutoFit/>
          </a:bodyPr>
          <a:lstStyle/>
          <a:p>
            <a:r>
              <a:rPr lang="en-US" dirty="0" smtClean="0"/>
              <a:t>1zsl</a:t>
            </a:r>
            <a:endParaRPr lang="en-US" dirty="0"/>
          </a:p>
        </p:txBody>
      </p:sp>
      <p:sp>
        <p:nvSpPr>
          <p:cNvPr id="11" name="TextBox 10"/>
          <p:cNvSpPr txBox="1"/>
          <p:nvPr/>
        </p:nvSpPr>
        <p:spPr>
          <a:xfrm>
            <a:off x="2600695" y="5722328"/>
            <a:ext cx="1187533" cy="369332"/>
          </a:xfrm>
          <a:prstGeom prst="rect">
            <a:avLst/>
          </a:prstGeom>
          <a:noFill/>
        </p:spPr>
        <p:txBody>
          <a:bodyPr wrap="square" rtlCol="0">
            <a:spAutoFit/>
          </a:bodyPr>
          <a:lstStyle/>
          <a:p>
            <a:r>
              <a:rPr lang="en-US" dirty="0" smtClean="0"/>
              <a:t>1zlr</a:t>
            </a:r>
            <a:endParaRPr lang="en-US" dirty="0"/>
          </a:p>
        </p:txBody>
      </p:sp>
      <p:cxnSp>
        <p:nvCxnSpPr>
          <p:cNvPr id="7" name="Straight Arrow Connector 6"/>
          <p:cNvCxnSpPr>
            <a:endCxn id="9" idx="2"/>
          </p:cNvCxnSpPr>
          <p:nvPr/>
        </p:nvCxnSpPr>
        <p:spPr>
          <a:xfrm flipH="1" flipV="1">
            <a:off x="3194463" y="2513652"/>
            <a:ext cx="415636" cy="12290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a:endCxn id="10" idx="3"/>
          </p:cNvCxnSpPr>
          <p:nvPr/>
        </p:nvCxnSpPr>
        <p:spPr>
          <a:xfrm flipH="1">
            <a:off x="3004458" y="3750090"/>
            <a:ext cx="605641" cy="3102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endCxn id="11" idx="0"/>
          </p:cNvCxnSpPr>
          <p:nvPr/>
        </p:nvCxnSpPr>
        <p:spPr>
          <a:xfrm flipH="1">
            <a:off x="3194462" y="3750090"/>
            <a:ext cx="415637" cy="19722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062" name="Picture 14" descr="http://www.rcsb.org/pdb/images/1dsu_asym_r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623" y="1151907"/>
            <a:ext cx="2222377" cy="173379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262752" y="1671618"/>
            <a:ext cx="731815" cy="369332"/>
          </a:xfrm>
          <a:prstGeom prst="rect">
            <a:avLst/>
          </a:prstGeom>
          <a:noFill/>
        </p:spPr>
        <p:txBody>
          <a:bodyPr wrap="square" rtlCol="0">
            <a:spAutoFit/>
          </a:bodyPr>
          <a:lstStyle/>
          <a:p>
            <a:r>
              <a:rPr lang="en-US" dirty="0" smtClean="0"/>
              <a:t>1dsu</a:t>
            </a:r>
            <a:endParaRPr lang="en-US" dirty="0"/>
          </a:p>
        </p:txBody>
      </p:sp>
      <p:pic>
        <p:nvPicPr>
          <p:cNvPr id="2064" name="Picture 16" descr="http://www.rcsb.org/pdb/images/2xwa_bio_r_5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5356" y="2950634"/>
            <a:ext cx="1852550" cy="167572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www.rcsb.org/pdb/images/1dfp_bio_r_5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4567" y="4658095"/>
            <a:ext cx="2063339" cy="20633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362207" y="3565424"/>
            <a:ext cx="774863" cy="369332"/>
          </a:xfrm>
          <a:prstGeom prst="rect">
            <a:avLst/>
          </a:prstGeom>
          <a:noFill/>
        </p:spPr>
        <p:txBody>
          <a:bodyPr wrap="square" rtlCol="0">
            <a:spAutoFit/>
          </a:bodyPr>
          <a:lstStyle/>
          <a:p>
            <a:r>
              <a:rPr lang="en-US" dirty="0" smtClean="0"/>
              <a:t>2xwa</a:t>
            </a:r>
            <a:endParaRPr lang="en-US" dirty="0"/>
          </a:p>
        </p:txBody>
      </p:sp>
      <p:sp>
        <p:nvSpPr>
          <p:cNvPr id="32" name="TextBox 31"/>
          <p:cNvSpPr txBox="1"/>
          <p:nvPr/>
        </p:nvSpPr>
        <p:spPr>
          <a:xfrm>
            <a:off x="6436426" y="5505098"/>
            <a:ext cx="700644" cy="369332"/>
          </a:xfrm>
          <a:prstGeom prst="rect">
            <a:avLst/>
          </a:prstGeom>
          <a:noFill/>
        </p:spPr>
        <p:txBody>
          <a:bodyPr wrap="square" rtlCol="0">
            <a:spAutoFit/>
          </a:bodyPr>
          <a:lstStyle/>
          <a:p>
            <a:r>
              <a:rPr lang="en-US" dirty="0" smtClean="0"/>
              <a:t>1dfp</a:t>
            </a:r>
            <a:endParaRPr lang="en-US" dirty="0"/>
          </a:p>
        </p:txBody>
      </p:sp>
      <p:cxnSp>
        <p:nvCxnSpPr>
          <p:cNvPr id="22" name="Straight Arrow Connector 21"/>
          <p:cNvCxnSpPr>
            <a:stCxn id="4" idx="0"/>
            <a:endCxn id="28" idx="1"/>
          </p:cNvCxnSpPr>
          <p:nvPr/>
        </p:nvCxnSpPr>
        <p:spPr>
          <a:xfrm flipV="1">
            <a:off x="5213268" y="1856284"/>
            <a:ext cx="1049484" cy="171956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4" idx="3"/>
            <a:endCxn id="31" idx="1"/>
          </p:cNvCxnSpPr>
          <p:nvPr/>
        </p:nvCxnSpPr>
        <p:spPr>
          <a:xfrm flipV="1">
            <a:off x="5807034" y="3750090"/>
            <a:ext cx="555173" cy="1042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a:stCxn id="4" idx="2"/>
            <a:endCxn id="32" idx="1"/>
          </p:cNvCxnSpPr>
          <p:nvPr/>
        </p:nvCxnSpPr>
        <p:spPr>
          <a:xfrm>
            <a:off x="5213268" y="3945184"/>
            <a:ext cx="1223158" cy="174458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Slide Number Placeholder 2"/>
          <p:cNvSpPr>
            <a:spLocks noGrp="1"/>
          </p:cNvSpPr>
          <p:nvPr>
            <p:ph type="sldNum" sz="quarter" idx="12"/>
          </p:nvPr>
        </p:nvSpPr>
        <p:spPr/>
        <p:txBody>
          <a:bodyPr/>
          <a:lstStyle/>
          <a:p>
            <a:fld id="{1FCD904C-D1DC-4FA1-992A-F40497B59867}" type="slidenum">
              <a:rPr lang="en-US" smtClean="0"/>
              <a:t>61</a:t>
            </a:fld>
            <a:endParaRPr lang="en-US" dirty="0"/>
          </a:p>
        </p:txBody>
      </p:sp>
    </p:spTree>
    <p:extLst>
      <p:ext uri="{BB962C8B-B14F-4D97-AF65-F5344CB8AC3E}">
        <p14:creationId xmlns:p14="http://schemas.microsoft.com/office/powerpoint/2010/main" val="347438374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7"/>
            <a:ext cx="7886700" cy="1030564"/>
          </a:xfrm>
        </p:spPr>
        <p:txBody>
          <a:bodyPr>
            <a:normAutofit fontScale="90000"/>
          </a:bodyPr>
          <a:lstStyle/>
          <a:p>
            <a:pPr algn="ctr"/>
            <a:r>
              <a:rPr lang="en-US" dirty="0" smtClean="0"/>
              <a:t>Alanine-x-glutamate-x-leucine</a:t>
            </a:r>
            <a:r>
              <a:rPr lang="en-US" sz="2400" dirty="0" smtClean="0"/>
              <a:t> </a:t>
            </a:r>
            <a:r>
              <a:rPr lang="en-US" dirty="0" smtClean="0"/>
              <a:t>Motif</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5239265" y="2893439"/>
                <a:ext cx="3733558" cy="1719750"/>
              </a:xfrm>
            </p:spPr>
            <p:txBody>
              <a:bodyPr>
                <a:normAutofit/>
              </a:bodyPr>
              <a:lstStyle/>
              <a:p>
                <a:pPr marL="0" indent="0">
                  <a:buNone/>
                </a:pPr>
                <a:r>
                  <a:rPr lang="en-US" sz="2000" dirty="0" smtClean="0"/>
                  <a:t>Where a1,a2,a3  {ALA, GLU, LEU}</a:t>
                </a:r>
              </a:p>
              <a:p>
                <a:pPr marL="0" indent="0">
                  <a:buNone/>
                </a:pPr>
                <a:r>
                  <a:rPr lang="en-US" sz="2000" dirty="0" smtClean="0"/>
                  <a:t>Most common permutation:</a:t>
                </a:r>
              </a:p>
              <a:p>
                <a:pPr lvl="1"/>
                <a:r>
                  <a:rPr lang="en-US" sz="1600" dirty="0" smtClean="0"/>
                  <a:t>a1=</a:t>
                </a:r>
                <a:r>
                  <a:rPr lang="en-US" sz="1600" dirty="0"/>
                  <a:t> </a:t>
                </a:r>
                <a:r>
                  <a:rPr lang="en-US" sz="1600" dirty="0" smtClean="0"/>
                  <a:t>ALA </a:t>
                </a:r>
              </a:p>
              <a:p>
                <a:pPr lvl="1"/>
                <a:r>
                  <a:rPr lang="en-US" sz="1600" dirty="0" smtClean="0"/>
                  <a:t>a2= GLU</a:t>
                </a:r>
              </a:p>
              <a:p>
                <a:pPr lvl="1"/>
                <a:r>
                  <a:rPr lang="en-US" sz="1600" dirty="0" smtClean="0"/>
                  <a:t>a3 = LEU</a:t>
                </a:r>
                <a:endParaRPr lang="en-US" sz="160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5239265" y="2893439"/>
                <a:ext cx="3733558" cy="1719750"/>
              </a:xfrm>
              <a:blipFill rotWithShape="0">
                <a:blip r:embed="rId2"/>
                <a:stretch>
                  <a:fillRect l="-1631" t="-3901" r="-1305"/>
                </a:stretch>
              </a:blipFill>
            </p:spPr>
            <p:txBody>
              <a:bodyPr/>
              <a:lstStyle/>
              <a:p>
                <a:r>
                  <a:rPr lang="en-US">
                    <a:noFill/>
                  </a:rPr>
                  <a:t> </a:t>
                </a:r>
              </a:p>
            </p:txBody>
          </p:sp>
        </mc:Fallback>
      </mc:AlternateContent>
      <p:grpSp>
        <p:nvGrpSpPr>
          <p:cNvPr id="28" name="Group 27"/>
          <p:cNvGrpSpPr/>
          <p:nvPr/>
        </p:nvGrpSpPr>
        <p:grpSpPr>
          <a:xfrm>
            <a:off x="539069" y="1395691"/>
            <a:ext cx="4187001" cy="5050410"/>
            <a:chOff x="481404" y="1532237"/>
            <a:chExt cx="4187001" cy="5157503"/>
          </a:xfrm>
        </p:grpSpPr>
        <p:grpSp>
          <p:nvGrpSpPr>
            <p:cNvPr id="5" name="Group 4"/>
            <p:cNvGrpSpPr/>
            <p:nvPr/>
          </p:nvGrpSpPr>
          <p:grpSpPr>
            <a:xfrm>
              <a:off x="481404" y="1532237"/>
              <a:ext cx="4187001" cy="5157503"/>
              <a:chOff x="685800" y="609600"/>
              <a:chExt cx="4187001" cy="5376894"/>
            </a:xfrm>
          </p:grpSpPr>
          <p:grpSp>
            <p:nvGrpSpPr>
              <p:cNvPr id="6" name="Group 5"/>
              <p:cNvGrpSpPr/>
              <p:nvPr/>
            </p:nvGrpSpPr>
            <p:grpSpPr>
              <a:xfrm>
                <a:off x="685800" y="609600"/>
                <a:ext cx="4114800" cy="2514600"/>
                <a:chOff x="1219200" y="1447800"/>
                <a:chExt cx="5235575" cy="3924300"/>
              </a:xfrm>
            </p:grpSpPr>
            <p:pic>
              <p:nvPicPr>
                <p:cNvPr id="18" name="Picture 11" descr="1xbc 451 452 4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52600"/>
                  <a:ext cx="1806575" cy="20050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1xbc global 451 452 4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447800"/>
                  <a:ext cx="3238500" cy="39243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3"/>
                <p:cNvSpPr txBox="1">
                  <a:spLocks noChangeArrowheads="1"/>
                </p:cNvSpPr>
                <p:nvPr/>
              </p:nvSpPr>
              <p:spPr bwMode="auto">
                <a:xfrm>
                  <a:off x="1257300" y="2071687"/>
                  <a:ext cx="834496" cy="43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1xbc</a:t>
                  </a:r>
                </a:p>
              </p:txBody>
            </p:sp>
            <p:sp>
              <p:nvSpPr>
                <p:cNvPr id="21" name="Oval 4"/>
                <p:cNvSpPr>
                  <a:spLocks noChangeArrowheads="1"/>
                </p:cNvSpPr>
                <p:nvPr/>
              </p:nvSpPr>
              <p:spPr bwMode="auto">
                <a:xfrm>
                  <a:off x="1600200" y="2667000"/>
                  <a:ext cx="1143000" cy="1143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Line 6"/>
                <p:cNvSpPr>
                  <a:spLocks noChangeShapeType="1"/>
                </p:cNvSpPr>
                <p:nvPr/>
              </p:nvSpPr>
              <p:spPr bwMode="auto">
                <a:xfrm flipV="1">
                  <a:off x="5410200" y="2667000"/>
                  <a:ext cx="152400"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Line 7"/>
                <p:cNvSpPr>
                  <a:spLocks noChangeShapeType="1"/>
                </p:cNvSpPr>
                <p:nvPr/>
              </p:nvSpPr>
              <p:spPr bwMode="auto">
                <a:xfrm flipH="1" flipV="1">
                  <a:off x="5181600" y="2209800"/>
                  <a:ext cx="228600" cy="990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Line 8"/>
                <p:cNvSpPr>
                  <a:spLocks noChangeShapeType="1"/>
                </p:cNvSpPr>
                <p:nvPr/>
              </p:nvSpPr>
              <p:spPr bwMode="auto">
                <a:xfrm>
                  <a:off x="5181600" y="2209800"/>
                  <a:ext cx="3810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Text Box 9"/>
                <p:cNvSpPr txBox="1">
                  <a:spLocks noChangeArrowheads="1"/>
                </p:cNvSpPr>
                <p:nvPr/>
              </p:nvSpPr>
              <p:spPr bwMode="auto">
                <a:xfrm>
                  <a:off x="4135824" y="4531606"/>
                  <a:ext cx="1758245" cy="43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A451 E452 L453</a:t>
                  </a:r>
                </a:p>
              </p:txBody>
            </p:sp>
          </p:grpSp>
          <p:grpSp>
            <p:nvGrpSpPr>
              <p:cNvPr id="7" name="Group 6"/>
              <p:cNvGrpSpPr/>
              <p:nvPr/>
            </p:nvGrpSpPr>
            <p:grpSpPr>
              <a:xfrm>
                <a:off x="758001" y="3383816"/>
                <a:ext cx="4114800" cy="2602678"/>
                <a:chOff x="762000" y="965460"/>
                <a:chExt cx="5821363" cy="3816090"/>
              </a:xfrm>
            </p:grpSpPr>
            <p:sp>
              <p:nvSpPr>
                <p:cNvPr id="8" name="Text Box 5"/>
                <p:cNvSpPr txBox="1">
                  <a:spLocks noChangeArrowheads="1"/>
                </p:cNvSpPr>
                <p:nvPr/>
              </p:nvSpPr>
              <p:spPr bwMode="auto">
                <a:xfrm>
                  <a:off x="1303514" y="965460"/>
                  <a:ext cx="760236" cy="40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1r0p</a:t>
                  </a:r>
                </a:p>
              </p:txBody>
            </p:sp>
            <p:sp>
              <p:nvSpPr>
                <p:cNvPr id="9" name="Text Box 11"/>
                <p:cNvSpPr txBox="1">
                  <a:spLocks noChangeArrowheads="1"/>
                </p:cNvSpPr>
                <p:nvPr/>
              </p:nvSpPr>
              <p:spPr bwMode="auto">
                <a:xfrm>
                  <a:off x="3441700" y="4023446"/>
                  <a:ext cx="2273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A1251 E1253 L1255</a:t>
                  </a:r>
                </a:p>
              </p:txBody>
            </p:sp>
            <p:grpSp>
              <p:nvGrpSpPr>
                <p:cNvPr id="10" name="Group 9"/>
                <p:cNvGrpSpPr/>
                <p:nvPr/>
              </p:nvGrpSpPr>
              <p:grpSpPr>
                <a:xfrm>
                  <a:off x="762000" y="1371600"/>
                  <a:ext cx="5821363" cy="3409950"/>
                  <a:chOff x="762000" y="1371600"/>
                  <a:chExt cx="5821363" cy="3409950"/>
                </a:xfrm>
              </p:grpSpPr>
              <p:pic>
                <p:nvPicPr>
                  <p:cNvPr id="11" name="Picture 4" descr="1r0p global 1251 1253 12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371600"/>
                    <a:ext cx="2603500" cy="340995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6"/>
                  <p:cNvSpPr>
                    <a:spLocks noChangeArrowheads="1"/>
                  </p:cNvSpPr>
                  <p:nvPr/>
                </p:nvSpPr>
                <p:spPr bwMode="auto">
                  <a:xfrm>
                    <a:off x="2438400" y="3505200"/>
                    <a:ext cx="762000" cy="685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3" name="Picture 7" descr="1r0p 1251 1253 12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828800"/>
                    <a:ext cx="2239963" cy="2257425"/>
                  </a:xfrm>
                  <a:prstGeom prst="rect">
                    <a:avLst/>
                  </a:prstGeom>
                  <a:noFill/>
                  <a:extLst>
                    <a:ext uri="{909E8E84-426E-40dd-AFC4-6F175D3DCCD1}">
                      <a14:hiddenFill xmlns:a14="http://schemas.microsoft.com/office/drawing/2010/main">
                        <a:solidFill>
                          <a:srgbClr val="FFFFFF"/>
                        </a:solidFill>
                      </a14:hiddenFill>
                    </a:ext>
                  </a:extLst>
                </p:spPr>
              </p:pic>
              <p:sp>
                <p:nvSpPr>
                  <p:cNvPr id="14" name="Line 8"/>
                  <p:cNvSpPr>
                    <a:spLocks noChangeShapeType="1"/>
                  </p:cNvSpPr>
                  <p:nvPr/>
                </p:nvSpPr>
                <p:spPr bwMode="auto">
                  <a:xfrm flipV="1">
                    <a:off x="5715000" y="2667000"/>
                    <a:ext cx="1524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9"/>
                  <p:cNvSpPr>
                    <a:spLocks noChangeShapeType="1"/>
                  </p:cNvSpPr>
                  <p:nvPr/>
                </p:nvSpPr>
                <p:spPr bwMode="auto">
                  <a:xfrm flipH="1" flipV="1">
                    <a:off x="4724400" y="2514600"/>
                    <a:ext cx="114300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10"/>
                  <p:cNvSpPr>
                    <a:spLocks noChangeShapeType="1"/>
                  </p:cNvSpPr>
                  <p:nvPr/>
                </p:nvSpPr>
                <p:spPr bwMode="auto">
                  <a:xfrm>
                    <a:off x="4724400" y="2514600"/>
                    <a:ext cx="990600" cy="914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17" name="Straight Arrow Connector 16"/>
                  <p:cNvCxnSpPr/>
                  <p:nvPr/>
                </p:nvCxnSpPr>
                <p:spPr>
                  <a:xfrm flipV="1">
                    <a:off x="3290180" y="3076575"/>
                    <a:ext cx="1879160" cy="6025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cxnSp>
          <p:nvCxnSpPr>
            <p:cNvPr id="26" name="Straight Arrow Connector 25"/>
            <p:cNvCxnSpPr/>
            <p:nvPr/>
          </p:nvCxnSpPr>
          <p:spPr>
            <a:xfrm flipV="1">
              <a:off x="1754022" y="2230658"/>
              <a:ext cx="1794891" cy="4594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Footer Placeholder 26"/>
          <p:cNvSpPr>
            <a:spLocks noGrp="1"/>
          </p:cNvSpPr>
          <p:nvPr>
            <p:ph type="ftr" sz="quarter" idx="11"/>
          </p:nvPr>
        </p:nvSpPr>
        <p:spPr/>
        <p:txBody>
          <a:bodyPr/>
          <a:lstStyle/>
          <a:p>
            <a:r>
              <a:rPr lang="en-US" dirty="0" smtClean="0"/>
              <a:t>The Center for Advanced Computer Studies</a:t>
            </a:r>
            <a:endParaRPr lang="en-US" dirty="0"/>
          </a:p>
        </p:txBody>
      </p:sp>
      <p:sp>
        <p:nvSpPr>
          <p:cNvPr id="29" name="Date Placeholder 28"/>
          <p:cNvSpPr>
            <a:spLocks noGrp="1"/>
          </p:cNvSpPr>
          <p:nvPr>
            <p:ph type="dt" sz="half" idx="10"/>
          </p:nvPr>
        </p:nvSpPr>
        <p:spPr/>
        <p:txBody>
          <a:bodyPr/>
          <a:lstStyle/>
          <a:p>
            <a:fld id="{FF4F7EF4-34AD-BE48-A110-D19FE0312CE2}" type="datetime1">
              <a:rPr lang="en-US" smtClean="0"/>
              <a:t>4/3/17</a:t>
            </a:fld>
            <a:endParaRPr lang="en-US" dirty="0"/>
          </a:p>
        </p:txBody>
      </p:sp>
      <p:sp>
        <p:nvSpPr>
          <p:cNvPr id="30" name="Slide Number Placeholder 29"/>
          <p:cNvSpPr>
            <a:spLocks noGrp="1"/>
          </p:cNvSpPr>
          <p:nvPr>
            <p:ph type="sldNum" sz="quarter" idx="12"/>
          </p:nvPr>
        </p:nvSpPr>
        <p:spPr/>
        <p:txBody>
          <a:bodyPr/>
          <a:lstStyle/>
          <a:p>
            <a:fld id="{1FCD904C-D1DC-4FA1-992A-F40497B59867}" type="slidenum">
              <a:rPr lang="en-US" smtClean="0"/>
              <a:pPr/>
              <a:t>62</a:t>
            </a:fld>
            <a:endParaRPr lang="en-US" dirty="0"/>
          </a:p>
        </p:txBody>
      </p:sp>
    </p:spTree>
    <p:extLst>
      <p:ext uri="{BB962C8B-B14F-4D97-AF65-F5344CB8AC3E}">
        <p14:creationId xmlns:p14="http://schemas.microsoft.com/office/powerpoint/2010/main" val="12706613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75242" y="1022142"/>
            <a:ext cx="6518308" cy="2612041"/>
            <a:chOff x="710418" y="1022142"/>
            <a:chExt cx="8265942" cy="400705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752600"/>
              <a:ext cx="2325172" cy="3276600"/>
            </a:xfrm>
            <a:prstGeom prst="rect">
              <a:avLst/>
            </a:prstGeom>
          </p:spPr>
        </p:pic>
        <p:sp>
          <p:nvSpPr>
            <p:cNvPr id="3" name="TextBox 2"/>
            <p:cNvSpPr txBox="1"/>
            <p:nvPr/>
          </p:nvSpPr>
          <p:spPr>
            <a:xfrm>
              <a:off x="5715000" y="1022142"/>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2r5t</a:t>
              </a:r>
              <a:endParaRPr lang="en-US" b="1" dirty="0">
                <a:solidFill>
                  <a:srgbClr val="1C05C5"/>
                </a:solidFill>
                <a:latin typeface="Arial" panose="020B0604020202020204" pitchFamily="34" charset="0"/>
                <a:cs typeface="Arial" panose="020B0604020202020204" pitchFamily="34" charset="0"/>
              </a:endParaRPr>
            </a:p>
          </p:txBody>
        </p:sp>
        <p:sp>
          <p:nvSpPr>
            <p:cNvPr id="4" name="Oval 3"/>
            <p:cNvSpPr/>
            <p:nvPr/>
          </p:nvSpPr>
          <p:spPr>
            <a:xfrm>
              <a:off x="6629400" y="32766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567731" y="3390900"/>
              <a:ext cx="1408629" cy="472152"/>
            </a:xfrm>
            <a:prstGeom prst="rect">
              <a:avLst/>
            </a:prstGeom>
            <a:noFill/>
          </p:spPr>
          <p:txBody>
            <a:bodyPr wrap="square" rtlCol="0">
              <a:spAutoFit/>
            </a:bodyPr>
            <a:lstStyle/>
            <a:p>
              <a:r>
                <a:rPr lang="en-US" sz="1400" b="1" dirty="0" smtClean="0">
                  <a:solidFill>
                    <a:srgbClr val="1C05C5"/>
                  </a:solidFill>
                  <a:latin typeface="Arial" panose="020B0604020202020204" pitchFamily="34" charset="0"/>
                  <a:cs typeface="Arial" panose="020B0604020202020204" pitchFamily="34" charset="0"/>
                </a:rPr>
                <a:t>GGLLDH</a:t>
              </a:r>
              <a:endParaRPr lang="en-US" sz="1400" b="1" dirty="0">
                <a:solidFill>
                  <a:srgbClr val="1C05C5"/>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8" y="1570193"/>
              <a:ext cx="2476371" cy="3412813"/>
            </a:xfrm>
            <a:prstGeom prst="rect">
              <a:avLst/>
            </a:prstGeom>
          </p:spPr>
        </p:pic>
        <p:sp>
          <p:nvSpPr>
            <p:cNvPr id="7" name="Oval 6"/>
            <p:cNvSpPr/>
            <p:nvPr/>
          </p:nvSpPr>
          <p:spPr>
            <a:xfrm>
              <a:off x="1981200" y="35814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819400" y="3712140"/>
              <a:ext cx="1408629" cy="472152"/>
            </a:xfrm>
            <a:prstGeom prst="rect">
              <a:avLst/>
            </a:prstGeom>
            <a:noFill/>
          </p:spPr>
          <p:txBody>
            <a:bodyPr wrap="square" rtlCol="0">
              <a:spAutoFit/>
            </a:bodyPr>
            <a:lstStyle/>
            <a:p>
              <a:r>
                <a:rPr lang="en-US" sz="1400" b="1" dirty="0" smtClean="0">
                  <a:solidFill>
                    <a:srgbClr val="1C05C5"/>
                  </a:solidFill>
                  <a:latin typeface="Arial" panose="020B0604020202020204" pitchFamily="34" charset="0"/>
                  <a:cs typeface="Arial" panose="020B0604020202020204" pitchFamily="34" charset="0"/>
                </a:rPr>
                <a:t>GGLLDH</a:t>
              </a:r>
              <a:endParaRPr lang="en-US" sz="1400" b="1" dirty="0">
                <a:solidFill>
                  <a:srgbClr val="1C05C5"/>
                </a:solidFill>
                <a:latin typeface="Arial" panose="020B0604020202020204" pitchFamily="34" charset="0"/>
                <a:cs typeface="Arial" panose="020B0604020202020204" pitchFamily="34" charset="0"/>
              </a:endParaRPr>
            </a:p>
          </p:txBody>
        </p:sp>
        <p:sp>
          <p:nvSpPr>
            <p:cNvPr id="9" name="TextBox 8"/>
            <p:cNvSpPr txBox="1"/>
            <p:nvPr/>
          </p:nvSpPr>
          <p:spPr>
            <a:xfrm>
              <a:off x="1181100" y="121401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2etr</a:t>
              </a:r>
              <a:endParaRPr lang="en-US" b="1" dirty="0">
                <a:solidFill>
                  <a:srgbClr val="1C05C5"/>
                </a:solidFill>
                <a:latin typeface="Arial" panose="020B0604020202020204" pitchFamily="34" charset="0"/>
                <a:cs typeface="Arial" panose="020B0604020202020204" pitchFamily="34" charset="0"/>
              </a:endParaRPr>
            </a:p>
          </p:txBody>
        </p:sp>
      </p:grpSp>
      <p:sp>
        <p:nvSpPr>
          <p:cNvPr id="10" name="Title 9"/>
          <p:cNvSpPr>
            <a:spLocks noGrp="1"/>
          </p:cNvSpPr>
          <p:nvPr>
            <p:ph type="title"/>
          </p:nvPr>
        </p:nvSpPr>
        <p:spPr>
          <a:xfrm>
            <a:off x="628650" y="365127"/>
            <a:ext cx="7886700" cy="657016"/>
          </a:xfrm>
        </p:spPr>
        <p:txBody>
          <a:bodyPr>
            <a:normAutofit fontScale="90000"/>
          </a:bodyPr>
          <a:lstStyle/>
          <a:p>
            <a:pPr algn="ctr"/>
            <a:r>
              <a:rPr lang="en-US" dirty="0" smtClean="0"/>
              <a:t>GGLLDH Motif</a:t>
            </a: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19" y="4114705"/>
            <a:ext cx="3276600" cy="221588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283" y="3996025"/>
            <a:ext cx="3587953" cy="2222674"/>
          </a:xfrm>
          <a:prstGeom prst="rect">
            <a:avLst/>
          </a:prstGeom>
        </p:spPr>
      </p:pic>
      <p:cxnSp>
        <p:nvCxnSpPr>
          <p:cNvPr id="15" name="Straight Arrow Connector 14"/>
          <p:cNvCxnSpPr>
            <a:stCxn id="6" idx="2"/>
            <a:endCxn id="12" idx="0"/>
          </p:cNvCxnSpPr>
          <p:nvPr/>
        </p:nvCxnSpPr>
        <p:spPr>
          <a:xfrm>
            <a:off x="2051643" y="3604071"/>
            <a:ext cx="26576" cy="510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 idx="2"/>
            <a:endCxn id="13" idx="0"/>
          </p:cNvCxnSpPr>
          <p:nvPr/>
        </p:nvCxnSpPr>
        <p:spPr>
          <a:xfrm>
            <a:off x="5577975" y="3634183"/>
            <a:ext cx="1061285" cy="3618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Footer Placeholder 13"/>
          <p:cNvSpPr>
            <a:spLocks noGrp="1"/>
          </p:cNvSpPr>
          <p:nvPr>
            <p:ph type="ftr" sz="quarter" idx="11"/>
          </p:nvPr>
        </p:nvSpPr>
        <p:spPr/>
        <p:txBody>
          <a:bodyPr/>
          <a:lstStyle/>
          <a:p>
            <a:r>
              <a:rPr lang="en-US" dirty="0" smtClean="0"/>
              <a:t>The Center for Advanced Computer Studies</a:t>
            </a:r>
            <a:endParaRPr lang="en-US" dirty="0"/>
          </a:p>
        </p:txBody>
      </p:sp>
      <p:sp>
        <p:nvSpPr>
          <p:cNvPr id="16" name="Date Placeholder 15"/>
          <p:cNvSpPr>
            <a:spLocks noGrp="1"/>
          </p:cNvSpPr>
          <p:nvPr>
            <p:ph type="dt" sz="half" idx="10"/>
          </p:nvPr>
        </p:nvSpPr>
        <p:spPr/>
        <p:txBody>
          <a:bodyPr/>
          <a:lstStyle/>
          <a:p>
            <a:fld id="{B5C9CE8C-D9A0-584B-8EE0-569029D7ADEA}" type="datetime1">
              <a:rPr lang="en-US" smtClean="0"/>
              <a:t>4/3/17</a:t>
            </a:fld>
            <a:endParaRPr lang="en-US" dirty="0"/>
          </a:p>
        </p:txBody>
      </p:sp>
      <p:sp>
        <p:nvSpPr>
          <p:cNvPr id="19" name="Slide Number Placeholder 18"/>
          <p:cNvSpPr>
            <a:spLocks noGrp="1"/>
          </p:cNvSpPr>
          <p:nvPr>
            <p:ph type="sldNum" sz="quarter" idx="12"/>
          </p:nvPr>
        </p:nvSpPr>
        <p:spPr/>
        <p:txBody>
          <a:bodyPr/>
          <a:lstStyle/>
          <a:p>
            <a:fld id="{1FCD904C-D1DC-4FA1-992A-F40497B59867}" type="slidenum">
              <a:rPr lang="en-US" smtClean="0"/>
              <a:pPr/>
              <a:t>63</a:t>
            </a:fld>
            <a:endParaRPr lang="en-US" dirty="0"/>
          </a:p>
        </p:txBody>
      </p:sp>
    </p:spTree>
    <p:extLst>
      <p:ext uri="{BB962C8B-B14F-4D97-AF65-F5344CB8AC3E}">
        <p14:creationId xmlns:p14="http://schemas.microsoft.com/office/powerpoint/2010/main" val="22775418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4800" y="891658"/>
            <a:ext cx="4033425" cy="2553385"/>
            <a:chOff x="304800" y="1208484"/>
            <a:chExt cx="4033425" cy="3534505"/>
          </a:xfrm>
        </p:grpSpPr>
        <p:sp>
          <p:nvSpPr>
            <p:cNvPr id="3" name="TextBox 2"/>
            <p:cNvSpPr txBox="1"/>
            <p:nvPr/>
          </p:nvSpPr>
          <p:spPr>
            <a:xfrm>
              <a:off x="849337" y="120848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2nru</a:t>
              </a:r>
              <a:endParaRPr lang="en-US" b="1" dirty="0">
                <a:solidFill>
                  <a:srgbClr val="1C05C5"/>
                </a:solidFill>
                <a:latin typeface="Arial" panose="020B0604020202020204" pitchFamily="34" charset="0"/>
                <a:cs typeface="Arial" panose="020B0604020202020204" pitchFamily="34" charset="0"/>
              </a:endParaRPr>
            </a:p>
          </p:txBody>
        </p:sp>
        <p:grpSp>
          <p:nvGrpSpPr>
            <p:cNvPr id="13" name="Group 12"/>
            <p:cNvGrpSpPr/>
            <p:nvPr/>
          </p:nvGrpSpPr>
          <p:grpSpPr>
            <a:xfrm>
              <a:off x="304800" y="1586132"/>
              <a:ext cx="2651760" cy="3156857"/>
              <a:chOff x="304800" y="1586132"/>
              <a:chExt cx="2651760" cy="315685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86132"/>
                <a:ext cx="2651760" cy="3156857"/>
              </a:xfrm>
              <a:prstGeom prst="rect">
                <a:avLst/>
              </a:prstGeom>
            </p:spPr>
          </p:pic>
          <p:sp>
            <p:nvSpPr>
              <p:cNvPr id="4" name="Oval 3"/>
              <p:cNvSpPr/>
              <p:nvPr/>
            </p:nvSpPr>
            <p:spPr>
              <a:xfrm>
                <a:off x="1618957" y="3276600"/>
                <a:ext cx="1185203"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2929597" y="3434834"/>
              <a:ext cx="1408628"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LEHIHRDD</a:t>
              </a:r>
              <a:endParaRPr lang="en-US" b="1" dirty="0">
                <a:solidFill>
                  <a:srgbClr val="1C05C5"/>
                </a:solidFill>
                <a:latin typeface="Arial" panose="020B0604020202020204" pitchFamily="34" charset="0"/>
                <a:cs typeface="Arial" panose="020B0604020202020204" pitchFamily="34" charset="0"/>
              </a:endParaRPr>
            </a:p>
          </p:txBody>
        </p:sp>
      </p:grpSp>
      <p:grpSp>
        <p:nvGrpSpPr>
          <p:cNvPr id="16" name="Group 15"/>
          <p:cNvGrpSpPr/>
          <p:nvPr/>
        </p:nvGrpSpPr>
        <p:grpSpPr>
          <a:xfrm>
            <a:off x="5486399" y="1216800"/>
            <a:ext cx="3549706" cy="2187713"/>
            <a:chOff x="5486399" y="1216800"/>
            <a:chExt cx="3549706" cy="3730618"/>
          </a:xfrm>
        </p:grpSpPr>
        <p:grpSp>
          <p:nvGrpSpPr>
            <p:cNvPr id="15" name="Group 14"/>
            <p:cNvGrpSpPr/>
            <p:nvPr/>
          </p:nvGrpSpPr>
          <p:grpSpPr>
            <a:xfrm>
              <a:off x="5486399" y="1605782"/>
              <a:ext cx="2122321" cy="3341636"/>
              <a:chOff x="5486399" y="1605782"/>
              <a:chExt cx="2122321" cy="334163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9" y="1605782"/>
                <a:ext cx="2122321" cy="3341636"/>
              </a:xfrm>
              <a:prstGeom prst="rect">
                <a:avLst/>
              </a:prstGeom>
            </p:spPr>
          </p:pic>
          <p:sp>
            <p:nvSpPr>
              <p:cNvPr id="7" name="Oval 6"/>
              <p:cNvSpPr/>
              <p:nvPr/>
            </p:nvSpPr>
            <p:spPr>
              <a:xfrm>
                <a:off x="6358597" y="3048000"/>
                <a:ext cx="1185203"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627477" y="3206234"/>
              <a:ext cx="1408628"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LHEIHRDD</a:t>
              </a:r>
              <a:endParaRPr lang="en-US" b="1" dirty="0">
                <a:solidFill>
                  <a:srgbClr val="1C05C5"/>
                </a:solidFill>
                <a:latin typeface="Arial" panose="020B0604020202020204" pitchFamily="34" charset="0"/>
                <a:cs typeface="Arial" panose="020B0604020202020204" pitchFamily="34" charset="0"/>
              </a:endParaRPr>
            </a:p>
          </p:txBody>
        </p:sp>
        <p:sp>
          <p:nvSpPr>
            <p:cNvPr id="9" name="TextBox 8"/>
            <p:cNvSpPr txBox="1"/>
            <p:nvPr/>
          </p:nvSpPr>
          <p:spPr>
            <a:xfrm>
              <a:off x="5958547" y="121680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3dtc</a:t>
              </a:r>
              <a:endParaRPr lang="en-US" b="1" dirty="0">
                <a:solidFill>
                  <a:srgbClr val="1C05C5"/>
                </a:solidFill>
                <a:latin typeface="Arial" panose="020B0604020202020204" pitchFamily="34" charset="0"/>
                <a:cs typeface="Arial" panose="020B0604020202020204" pitchFamily="34" charset="0"/>
              </a:endParaRPr>
            </a:p>
          </p:txBody>
        </p:sp>
      </p:grpSp>
      <p:sp>
        <p:nvSpPr>
          <p:cNvPr id="10" name="Title 9"/>
          <p:cNvSpPr>
            <a:spLocks noGrp="1"/>
          </p:cNvSpPr>
          <p:nvPr>
            <p:ph type="title"/>
          </p:nvPr>
        </p:nvSpPr>
        <p:spPr>
          <a:xfrm>
            <a:off x="628650" y="365127"/>
            <a:ext cx="7886700" cy="738744"/>
          </a:xfrm>
        </p:spPr>
        <p:txBody>
          <a:bodyPr/>
          <a:lstStyle/>
          <a:p>
            <a:pPr algn="ctr"/>
            <a:r>
              <a:rPr lang="en-US" dirty="0" smtClean="0"/>
              <a:t>LEHIHRDD Motif</a:t>
            </a:r>
            <a:endParaRPr lang="en-US" dirty="0"/>
          </a:p>
        </p:txBody>
      </p:sp>
      <p:grpSp>
        <p:nvGrpSpPr>
          <p:cNvPr id="18" name="Group 17"/>
          <p:cNvGrpSpPr/>
          <p:nvPr/>
        </p:nvGrpSpPr>
        <p:grpSpPr>
          <a:xfrm>
            <a:off x="201576" y="3870753"/>
            <a:ext cx="4076700" cy="2802147"/>
            <a:chOff x="228600" y="1992867"/>
            <a:chExt cx="4076700" cy="2802147"/>
          </a:xfrm>
        </p:grpSpPr>
        <p:sp>
          <p:nvSpPr>
            <p:cNvPr id="19" name="TextBox 18"/>
            <p:cNvSpPr txBox="1"/>
            <p:nvPr/>
          </p:nvSpPr>
          <p:spPr>
            <a:xfrm>
              <a:off x="2134772" y="1992867"/>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L302</a:t>
              </a:r>
              <a:endParaRPr lang="en-US" b="1" dirty="0">
                <a:solidFill>
                  <a:srgbClr val="1C05C5"/>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98147"/>
              <a:ext cx="3829050" cy="2312201"/>
            </a:xfrm>
            <a:prstGeom prst="rect">
              <a:avLst/>
            </a:prstGeom>
          </p:spPr>
        </p:pic>
        <p:sp>
          <p:nvSpPr>
            <p:cNvPr id="21" name="TextBox 20"/>
            <p:cNvSpPr txBox="1"/>
            <p:nvPr/>
          </p:nvSpPr>
          <p:spPr>
            <a:xfrm>
              <a:off x="3268980" y="2273727"/>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E304</a:t>
              </a:r>
              <a:endParaRPr lang="en-US" b="1" dirty="0">
                <a:solidFill>
                  <a:srgbClr val="1C05C5"/>
                </a:solidFill>
                <a:latin typeface="Arial" panose="020B0604020202020204" pitchFamily="34" charset="0"/>
                <a:cs typeface="Arial" panose="020B0604020202020204" pitchFamily="34" charset="0"/>
              </a:endParaRPr>
            </a:p>
          </p:txBody>
        </p:sp>
        <p:sp>
          <p:nvSpPr>
            <p:cNvPr id="22" name="TextBox 21"/>
            <p:cNvSpPr txBox="1"/>
            <p:nvPr/>
          </p:nvSpPr>
          <p:spPr>
            <a:xfrm>
              <a:off x="3505200" y="320040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H306</a:t>
              </a:r>
              <a:endParaRPr lang="en-US" b="1" dirty="0">
                <a:solidFill>
                  <a:srgbClr val="1C05C5"/>
                </a:solidFill>
                <a:latin typeface="Arial" panose="020B0604020202020204" pitchFamily="34" charset="0"/>
                <a:cs typeface="Arial" panose="020B0604020202020204" pitchFamily="34" charset="0"/>
              </a:endParaRPr>
            </a:p>
          </p:txBody>
        </p:sp>
        <p:sp>
          <p:nvSpPr>
            <p:cNvPr id="23" name="TextBox 22"/>
            <p:cNvSpPr txBox="1"/>
            <p:nvPr/>
          </p:nvSpPr>
          <p:spPr>
            <a:xfrm>
              <a:off x="2367329" y="387168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I308</a:t>
              </a:r>
              <a:endParaRPr lang="en-US" b="1" dirty="0">
                <a:solidFill>
                  <a:srgbClr val="1C05C5"/>
                </a:solidFill>
                <a:latin typeface="Arial" panose="020B0604020202020204" pitchFamily="34" charset="0"/>
                <a:cs typeface="Arial" panose="020B0604020202020204" pitchFamily="34" charset="0"/>
              </a:endParaRPr>
            </a:p>
          </p:txBody>
        </p:sp>
        <p:sp>
          <p:nvSpPr>
            <p:cNvPr id="24" name="TextBox 23"/>
            <p:cNvSpPr txBox="1"/>
            <p:nvPr/>
          </p:nvSpPr>
          <p:spPr>
            <a:xfrm>
              <a:off x="1143000" y="2192325"/>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H309</a:t>
              </a:r>
              <a:endParaRPr lang="en-US" b="1" dirty="0">
                <a:solidFill>
                  <a:srgbClr val="1C05C5"/>
                </a:solidFill>
                <a:latin typeface="Arial" panose="020B0604020202020204" pitchFamily="34" charset="0"/>
                <a:cs typeface="Arial" panose="020B0604020202020204" pitchFamily="34" charset="0"/>
              </a:endParaRPr>
            </a:p>
          </p:txBody>
        </p:sp>
        <p:sp>
          <p:nvSpPr>
            <p:cNvPr id="25" name="TextBox 24"/>
            <p:cNvSpPr txBox="1"/>
            <p:nvPr/>
          </p:nvSpPr>
          <p:spPr>
            <a:xfrm>
              <a:off x="1143000" y="4425682"/>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R310</a:t>
              </a:r>
              <a:endParaRPr lang="en-US" b="1" dirty="0">
                <a:solidFill>
                  <a:srgbClr val="1C05C5"/>
                </a:solidFill>
                <a:latin typeface="Arial" panose="020B0604020202020204" pitchFamily="34" charset="0"/>
                <a:cs typeface="Arial" panose="020B0604020202020204" pitchFamily="34" charset="0"/>
              </a:endParaRPr>
            </a:p>
          </p:txBody>
        </p:sp>
        <p:sp>
          <p:nvSpPr>
            <p:cNvPr id="26" name="TextBox 25"/>
            <p:cNvSpPr txBox="1"/>
            <p:nvPr/>
          </p:nvSpPr>
          <p:spPr>
            <a:xfrm>
              <a:off x="228600" y="2775685"/>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D311</a:t>
              </a:r>
              <a:endParaRPr lang="en-US" b="1" dirty="0">
                <a:solidFill>
                  <a:srgbClr val="1C05C5"/>
                </a:solidFill>
                <a:latin typeface="Arial" panose="020B0604020202020204" pitchFamily="34" charset="0"/>
                <a:cs typeface="Arial" panose="020B0604020202020204" pitchFamily="34" charset="0"/>
              </a:endParaRPr>
            </a:p>
          </p:txBody>
        </p:sp>
        <p:sp>
          <p:nvSpPr>
            <p:cNvPr id="27" name="TextBox 26"/>
            <p:cNvSpPr txBox="1"/>
            <p:nvPr/>
          </p:nvSpPr>
          <p:spPr>
            <a:xfrm>
              <a:off x="1608992" y="3374231"/>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D369</a:t>
              </a:r>
              <a:endParaRPr lang="en-US" b="1" dirty="0">
                <a:solidFill>
                  <a:srgbClr val="1C05C5"/>
                </a:solidFill>
                <a:latin typeface="Arial" panose="020B0604020202020204" pitchFamily="34" charset="0"/>
                <a:cs typeface="Arial" panose="020B0604020202020204" pitchFamily="34" charset="0"/>
              </a:endParaRPr>
            </a:p>
          </p:txBody>
        </p:sp>
      </p:grpSp>
      <p:grpSp>
        <p:nvGrpSpPr>
          <p:cNvPr id="28" name="Group 27"/>
          <p:cNvGrpSpPr/>
          <p:nvPr/>
        </p:nvGrpSpPr>
        <p:grpSpPr>
          <a:xfrm>
            <a:off x="5171431" y="3350473"/>
            <a:ext cx="3344453" cy="3241367"/>
            <a:chOff x="5657850" y="1399511"/>
            <a:chExt cx="3344453" cy="3395503"/>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247" y="1683878"/>
              <a:ext cx="2536006" cy="3111136"/>
            </a:xfrm>
            <a:prstGeom prst="rect">
              <a:avLst/>
            </a:prstGeom>
          </p:spPr>
        </p:pic>
        <p:sp>
          <p:nvSpPr>
            <p:cNvPr id="30" name="TextBox 29"/>
            <p:cNvSpPr txBox="1"/>
            <p:nvPr/>
          </p:nvSpPr>
          <p:spPr>
            <a:xfrm>
              <a:off x="6858000" y="220980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L256</a:t>
              </a:r>
              <a:endParaRPr lang="en-US" b="1" dirty="0">
                <a:solidFill>
                  <a:srgbClr val="1C05C5"/>
                </a:solidFill>
                <a:latin typeface="Arial" panose="020B0604020202020204" pitchFamily="34" charset="0"/>
                <a:cs typeface="Arial" panose="020B0604020202020204" pitchFamily="34" charset="0"/>
              </a:endParaRPr>
            </a:p>
          </p:txBody>
        </p:sp>
        <p:sp>
          <p:nvSpPr>
            <p:cNvPr id="31" name="TextBox 30"/>
            <p:cNvSpPr txBox="1"/>
            <p:nvPr/>
          </p:nvSpPr>
          <p:spPr>
            <a:xfrm>
              <a:off x="8202203" y="2870114"/>
              <a:ext cx="800100" cy="369332"/>
            </a:xfrm>
            <a:prstGeom prst="rect">
              <a:avLst/>
            </a:prstGeom>
            <a:noFill/>
          </p:spPr>
          <p:txBody>
            <a:bodyPr wrap="square" rtlCol="0">
              <a:spAutoFit/>
            </a:bodyPr>
            <a:lstStyle/>
            <a:p>
              <a:r>
                <a:rPr lang="en-US" b="1" dirty="0">
                  <a:solidFill>
                    <a:srgbClr val="1C05C5"/>
                  </a:solidFill>
                  <a:latin typeface="Arial" panose="020B0604020202020204" pitchFamily="34" charset="0"/>
                  <a:cs typeface="Arial" panose="020B0604020202020204" pitchFamily="34" charset="0"/>
                </a:rPr>
                <a:t>H</a:t>
              </a:r>
              <a:r>
                <a:rPr lang="en-US" b="1" dirty="0" smtClean="0">
                  <a:solidFill>
                    <a:srgbClr val="1C05C5"/>
                  </a:solidFill>
                  <a:latin typeface="Arial" panose="020B0604020202020204" pitchFamily="34" charset="0"/>
                  <a:cs typeface="Arial" panose="020B0604020202020204" pitchFamily="34" charset="0"/>
                </a:rPr>
                <a:t>257</a:t>
              </a:r>
              <a:endParaRPr lang="en-US" b="1" dirty="0">
                <a:solidFill>
                  <a:srgbClr val="1C05C5"/>
                </a:solidFill>
                <a:latin typeface="Arial" panose="020B0604020202020204" pitchFamily="34" charset="0"/>
                <a:cs typeface="Arial" panose="020B0604020202020204" pitchFamily="34" charset="0"/>
              </a:endParaRPr>
            </a:p>
          </p:txBody>
        </p:sp>
        <p:sp>
          <p:nvSpPr>
            <p:cNvPr id="32" name="TextBox 31"/>
            <p:cNvSpPr txBox="1"/>
            <p:nvPr/>
          </p:nvSpPr>
          <p:spPr>
            <a:xfrm>
              <a:off x="8001000" y="1399511"/>
              <a:ext cx="800100" cy="369332"/>
            </a:xfrm>
            <a:prstGeom prst="rect">
              <a:avLst/>
            </a:prstGeom>
            <a:noFill/>
          </p:spPr>
          <p:txBody>
            <a:bodyPr wrap="square" rtlCol="0">
              <a:spAutoFit/>
            </a:bodyPr>
            <a:lstStyle/>
            <a:p>
              <a:r>
                <a:rPr lang="en-US" b="1" dirty="0">
                  <a:solidFill>
                    <a:srgbClr val="1C05C5"/>
                  </a:solidFill>
                  <a:latin typeface="Arial" panose="020B0604020202020204" pitchFamily="34" charset="0"/>
                  <a:cs typeface="Arial" panose="020B0604020202020204" pitchFamily="34" charset="0"/>
                </a:rPr>
                <a:t>E</a:t>
              </a:r>
              <a:r>
                <a:rPr lang="en-US" b="1" dirty="0" smtClean="0">
                  <a:solidFill>
                    <a:srgbClr val="1C05C5"/>
                  </a:solidFill>
                  <a:latin typeface="Arial" panose="020B0604020202020204" pitchFamily="34" charset="0"/>
                  <a:cs typeface="Arial" panose="020B0604020202020204" pitchFamily="34" charset="0"/>
                </a:rPr>
                <a:t>259</a:t>
              </a:r>
              <a:endParaRPr lang="en-US" b="1" dirty="0">
                <a:solidFill>
                  <a:srgbClr val="1C05C5"/>
                </a:solidFill>
                <a:latin typeface="Arial" panose="020B0604020202020204" pitchFamily="34" charset="0"/>
                <a:cs typeface="Arial" panose="020B0604020202020204" pitchFamily="34" charset="0"/>
              </a:endParaRPr>
            </a:p>
          </p:txBody>
        </p:sp>
        <p:sp>
          <p:nvSpPr>
            <p:cNvPr id="33" name="TextBox 32"/>
            <p:cNvSpPr txBox="1"/>
            <p:nvPr/>
          </p:nvSpPr>
          <p:spPr>
            <a:xfrm>
              <a:off x="7973603" y="3569732"/>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I265</a:t>
              </a:r>
              <a:endParaRPr lang="en-US" b="1" dirty="0">
                <a:solidFill>
                  <a:srgbClr val="1C05C5"/>
                </a:solidFill>
                <a:latin typeface="Arial" panose="020B0604020202020204" pitchFamily="34" charset="0"/>
                <a:cs typeface="Arial" panose="020B0604020202020204" pitchFamily="34" charset="0"/>
              </a:endParaRPr>
            </a:p>
          </p:txBody>
        </p:sp>
        <p:sp>
          <p:nvSpPr>
            <p:cNvPr id="34" name="TextBox 33"/>
            <p:cNvSpPr txBox="1"/>
            <p:nvPr/>
          </p:nvSpPr>
          <p:spPr>
            <a:xfrm>
              <a:off x="6057900" y="287011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H266</a:t>
              </a:r>
              <a:endParaRPr lang="en-US" b="1" dirty="0">
                <a:solidFill>
                  <a:srgbClr val="1C05C5"/>
                </a:solidFill>
                <a:latin typeface="Arial" panose="020B0604020202020204" pitchFamily="34" charset="0"/>
                <a:cs typeface="Arial" panose="020B0604020202020204" pitchFamily="34" charset="0"/>
              </a:endParaRPr>
            </a:p>
          </p:txBody>
        </p:sp>
        <p:sp>
          <p:nvSpPr>
            <p:cNvPr id="35" name="TextBox 34"/>
            <p:cNvSpPr txBox="1"/>
            <p:nvPr/>
          </p:nvSpPr>
          <p:spPr>
            <a:xfrm>
              <a:off x="6948268" y="4206066"/>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R267</a:t>
              </a:r>
              <a:endParaRPr lang="en-US" b="1" dirty="0">
                <a:solidFill>
                  <a:srgbClr val="1C05C5"/>
                </a:solidFill>
                <a:latin typeface="Arial" panose="020B0604020202020204" pitchFamily="34" charset="0"/>
                <a:cs typeface="Arial" panose="020B0604020202020204" pitchFamily="34" charset="0"/>
              </a:endParaRPr>
            </a:p>
          </p:txBody>
        </p:sp>
        <p:sp>
          <p:nvSpPr>
            <p:cNvPr id="36" name="TextBox 35"/>
            <p:cNvSpPr txBox="1"/>
            <p:nvPr/>
          </p:nvSpPr>
          <p:spPr>
            <a:xfrm>
              <a:off x="5657850" y="387168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L268</a:t>
              </a:r>
              <a:endParaRPr lang="en-US" b="1" dirty="0">
                <a:solidFill>
                  <a:srgbClr val="1C05C5"/>
                </a:solidFill>
                <a:latin typeface="Arial" panose="020B0604020202020204" pitchFamily="34" charset="0"/>
                <a:cs typeface="Arial" panose="020B0604020202020204" pitchFamily="34" charset="0"/>
              </a:endParaRPr>
            </a:p>
          </p:txBody>
        </p:sp>
        <p:sp>
          <p:nvSpPr>
            <p:cNvPr id="37" name="TextBox 36"/>
            <p:cNvSpPr txBox="1"/>
            <p:nvPr/>
          </p:nvSpPr>
          <p:spPr>
            <a:xfrm>
              <a:off x="7334250" y="3558897"/>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D331</a:t>
              </a:r>
              <a:endParaRPr lang="en-US" b="1" dirty="0">
                <a:solidFill>
                  <a:srgbClr val="1C05C5"/>
                </a:solidFill>
                <a:latin typeface="Arial" panose="020B0604020202020204" pitchFamily="34" charset="0"/>
                <a:cs typeface="Arial" panose="020B0604020202020204" pitchFamily="34" charset="0"/>
              </a:endParaRPr>
            </a:p>
          </p:txBody>
        </p:sp>
      </p:grpSp>
      <p:sp>
        <p:nvSpPr>
          <p:cNvPr id="11" name="Footer Placeholder 10"/>
          <p:cNvSpPr>
            <a:spLocks noGrp="1"/>
          </p:cNvSpPr>
          <p:nvPr>
            <p:ph type="ftr" sz="quarter" idx="11"/>
          </p:nvPr>
        </p:nvSpPr>
        <p:spPr/>
        <p:txBody>
          <a:bodyPr/>
          <a:lstStyle/>
          <a:p>
            <a:r>
              <a:rPr lang="en-US" dirty="0" smtClean="0"/>
              <a:t>The Center for Advanced Computer Studies</a:t>
            </a:r>
            <a:endParaRPr lang="en-US" dirty="0"/>
          </a:p>
        </p:txBody>
      </p:sp>
      <p:sp>
        <p:nvSpPr>
          <p:cNvPr id="12" name="Date Placeholder 11"/>
          <p:cNvSpPr>
            <a:spLocks noGrp="1"/>
          </p:cNvSpPr>
          <p:nvPr>
            <p:ph type="dt" sz="half" idx="10"/>
          </p:nvPr>
        </p:nvSpPr>
        <p:spPr/>
        <p:txBody>
          <a:bodyPr/>
          <a:lstStyle/>
          <a:p>
            <a:fld id="{72B5BCB4-D22C-DE4B-B5D4-2476DC799BBA}" type="datetime1">
              <a:rPr lang="en-US" smtClean="0"/>
              <a:t>4/3/17</a:t>
            </a:fld>
            <a:endParaRPr lang="en-US" dirty="0"/>
          </a:p>
        </p:txBody>
      </p:sp>
      <p:sp>
        <p:nvSpPr>
          <p:cNvPr id="17" name="Slide Number Placeholder 16"/>
          <p:cNvSpPr>
            <a:spLocks noGrp="1"/>
          </p:cNvSpPr>
          <p:nvPr>
            <p:ph type="sldNum" sz="quarter" idx="12"/>
          </p:nvPr>
        </p:nvSpPr>
        <p:spPr/>
        <p:txBody>
          <a:bodyPr/>
          <a:lstStyle/>
          <a:p>
            <a:fld id="{1FCD904C-D1DC-4FA1-992A-F40497B59867}" type="slidenum">
              <a:rPr lang="en-US" smtClean="0"/>
              <a:pPr/>
              <a:t>64</a:t>
            </a:fld>
            <a:endParaRPr lang="en-US" dirty="0"/>
          </a:p>
        </p:txBody>
      </p:sp>
    </p:spTree>
    <p:extLst>
      <p:ext uri="{BB962C8B-B14F-4D97-AF65-F5344CB8AC3E}">
        <p14:creationId xmlns:p14="http://schemas.microsoft.com/office/powerpoint/2010/main" val="426460660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smtClean="0">
                <a:solidFill>
                  <a:schemeClr val="bg1">
                    <a:lumMod val="85000"/>
                  </a:schemeClr>
                </a:solidFill>
              </a:rPr>
              <a:t>Structure representation</a:t>
            </a:r>
            <a:endParaRPr lang="en-US" sz="2000" dirty="0">
              <a:solidFill>
                <a:schemeClr val="bg1">
                  <a:lumMod val="85000"/>
                </a:schemeClr>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F</a:t>
            </a:r>
            <a:r>
              <a:rPr lang="en-US" sz="2000" dirty="0" smtClean="0">
                <a:solidFill>
                  <a:schemeClr val="bg1">
                    <a:lumMod val="85000"/>
                  </a:schemeClr>
                </a:solidFill>
              </a:rPr>
              <a:t>unctional </a:t>
            </a:r>
            <a:r>
              <a:rPr lang="en-US" sz="2000" dirty="0">
                <a:solidFill>
                  <a:schemeClr val="bg1">
                    <a:lumMod val="85000"/>
                  </a:schemeClr>
                </a:solidFill>
              </a:rPr>
              <a:t>prediction</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a:solidFill>
                  <a:schemeClr val="tx1"/>
                </a:solidFill>
              </a:rPr>
              <a:t>C</a:t>
            </a:r>
            <a:r>
              <a:rPr lang="en-US" sz="2000" b="1" dirty="0" smtClean="0">
                <a:solidFill>
                  <a:schemeClr val="tx1"/>
                </a:solidFill>
              </a:rPr>
              <a:t>lassification</a:t>
            </a:r>
            <a:endParaRPr lang="en-US" sz="2000" b="1" dirty="0">
              <a:solidFill>
                <a:schemeClr val="tx1"/>
              </a:solidFill>
            </a:endParaRPr>
          </a:p>
        </p:txBody>
      </p:sp>
      <p:sp>
        <p:nvSpPr>
          <p:cNvPr id="9" name="Rounded Rectangle 8"/>
          <p:cNvSpPr/>
          <p:nvPr/>
        </p:nvSpPr>
        <p:spPr>
          <a:xfrm>
            <a:off x="701854" y="4043072"/>
            <a:ext cx="7772400" cy="42905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Conclusions </a:t>
            </a: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10" name="Date Placeholder 9"/>
          <p:cNvSpPr>
            <a:spLocks noGrp="1"/>
          </p:cNvSpPr>
          <p:nvPr>
            <p:ph type="dt" sz="half" idx="10"/>
          </p:nvPr>
        </p:nvSpPr>
        <p:spPr/>
        <p:txBody>
          <a:bodyPr/>
          <a:lstStyle/>
          <a:p>
            <a:fld id="{2FB98826-EABD-5744-84DE-AC37CFF1221A}"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65</a:t>
            </a:fld>
            <a:endParaRPr lang="en-US" dirty="0"/>
          </a:p>
        </p:txBody>
      </p:sp>
    </p:spTree>
    <p:extLst>
      <p:ext uri="{BB962C8B-B14F-4D97-AF65-F5344CB8AC3E}">
        <p14:creationId xmlns:p14="http://schemas.microsoft.com/office/powerpoint/2010/main" val="86767021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36162"/>
          </a:xfrm>
        </p:spPr>
        <p:txBody>
          <a:bodyPr/>
          <a:lstStyle/>
          <a:p>
            <a:pPr algn="ctr"/>
            <a:r>
              <a:rPr lang="en-US" dirty="0" smtClean="0"/>
              <a:t>Structural taxonomy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4069430"/>
              </p:ext>
            </p:extLst>
          </p:nvPr>
        </p:nvGraphicFramePr>
        <p:xfrm>
          <a:off x="2104840" y="1970766"/>
          <a:ext cx="3782776" cy="3908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8" name="Straight Arrow Connector 7"/>
          <p:cNvCxnSpPr/>
          <p:nvPr/>
        </p:nvCxnSpPr>
        <p:spPr>
          <a:xfrm>
            <a:off x="5391398" y="5372418"/>
            <a:ext cx="1116280" cy="3411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07678" y="4604195"/>
            <a:ext cx="2363188" cy="147732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smtClean="0"/>
              <a:t>Structurally</a:t>
            </a:r>
          </a:p>
          <a:p>
            <a:pPr lvl="0" algn="ctr"/>
            <a:r>
              <a:rPr lang="en-US" dirty="0" smtClean="0"/>
              <a:t>most similar. Called </a:t>
            </a:r>
            <a:r>
              <a:rPr lang="en-US" b="1" dirty="0" smtClean="0"/>
              <a:t>HOMOLOGUES.</a:t>
            </a:r>
          </a:p>
          <a:p>
            <a:pPr lvl="0" algn="ctr"/>
            <a:r>
              <a:rPr lang="en-US" b="1" dirty="0" smtClean="0"/>
              <a:t>May be </a:t>
            </a:r>
            <a:r>
              <a:rPr lang="en-US" b="1" i="1" dirty="0" smtClean="0"/>
              <a:t>functionally</a:t>
            </a:r>
            <a:r>
              <a:rPr lang="en-US" b="1" dirty="0" smtClean="0"/>
              <a:t> similar</a:t>
            </a:r>
            <a:endParaRPr lang="en-US" dirty="0"/>
          </a:p>
        </p:txBody>
      </p:sp>
      <p:sp>
        <p:nvSpPr>
          <p:cNvPr id="12" name="Content Placeholder 2"/>
          <p:cNvSpPr txBox="1">
            <a:spLocks/>
          </p:cNvSpPr>
          <p:nvPr/>
        </p:nvSpPr>
        <p:spPr>
          <a:xfrm>
            <a:off x="1755569" y="6007391"/>
            <a:ext cx="4393870" cy="472731"/>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smtClean="0"/>
              <a:t>Based on Physio-Chemical properties</a:t>
            </a:r>
            <a:endParaRPr lang="en-US" sz="2000" dirty="0"/>
          </a:p>
        </p:txBody>
      </p:sp>
      <p:sp>
        <p:nvSpPr>
          <p:cNvPr id="3" name="Down Arrow 2"/>
          <p:cNvSpPr/>
          <p:nvPr/>
        </p:nvSpPr>
        <p:spPr>
          <a:xfrm rot="10800000">
            <a:off x="1158043" y="2043978"/>
            <a:ext cx="368135" cy="3788229"/>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cxnSp>
        <p:nvCxnSpPr>
          <p:cNvPr id="7" name="Straight Arrow Connector 6"/>
          <p:cNvCxnSpPr/>
          <p:nvPr/>
        </p:nvCxnSpPr>
        <p:spPr>
          <a:xfrm flipV="1">
            <a:off x="3990109" y="2018806"/>
            <a:ext cx="2517569" cy="632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07678" y="1695639"/>
            <a:ext cx="188817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Structurally most distant</a:t>
            </a:r>
            <a:endParaRPr lang="en-US" dirty="0"/>
          </a:p>
        </p:txBody>
      </p:sp>
      <p:cxnSp>
        <p:nvCxnSpPr>
          <p:cNvPr id="13" name="Straight Arrow Connector 12"/>
          <p:cNvCxnSpPr/>
          <p:nvPr/>
        </p:nvCxnSpPr>
        <p:spPr>
          <a:xfrm flipV="1">
            <a:off x="4963886" y="3443416"/>
            <a:ext cx="1618146" cy="7723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82032" y="2843251"/>
            <a:ext cx="2134455"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t>Distant Homologues</a:t>
            </a:r>
            <a:r>
              <a:rPr lang="en-US" dirty="0" smtClean="0"/>
              <a:t> with significant structural similarity</a:t>
            </a:r>
            <a:endParaRPr lang="en-US" dirty="0"/>
          </a:p>
        </p:txBody>
      </p:sp>
      <p:sp>
        <p:nvSpPr>
          <p:cNvPr id="5" name="TextBox 4"/>
          <p:cNvSpPr txBox="1"/>
          <p:nvPr/>
        </p:nvSpPr>
        <p:spPr>
          <a:xfrm>
            <a:off x="120770" y="2941608"/>
            <a:ext cx="1037272" cy="738664"/>
          </a:xfrm>
          <a:prstGeom prst="rect">
            <a:avLst/>
          </a:prstGeom>
          <a:noFill/>
        </p:spPr>
        <p:txBody>
          <a:bodyPr wrap="square" rtlCol="0">
            <a:spAutoFit/>
          </a:bodyPr>
          <a:lstStyle/>
          <a:p>
            <a:r>
              <a:rPr lang="en-US" sz="1400" dirty="0" smtClean="0"/>
              <a:t>Increase in structural distance</a:t>
            </a:r>
            <a:endParaRPr lang="en-US" sz="1400" dirty="0"/>
          </a:p>
        </p:txBody>
      </p:sp>
      <p:sp>
        <p:nvSpPr>
          <p:cNvPr id="6" name="Footer Placeholder 5"/>
          <p:cNvSpPr>
            <a:spLocks noGrp="1"/>
          </p:cNvSpPr>
          <p:nvPr>
            <p:ph type="ftr" sz="quarter" idx="11"/>
          </p:nvPr>
        </p:nvSpPr>
        <p:spPr/>
        <p:txBody>
          <a:bodyPr/>
          <a:lstStyle/>
          <a:p>
            <a:r>
              <a:rPr lang="en-US" dirty="0" smtClean="0"/>
              <a:t>The Center for Advanced Computer Studies</a:t>
            </a:r>
            <a:endParaRPr lang="en-US" dirty="0"/>
          </a:p>
        </p:txBody>
      </p:sp>
      <p:sp>
        <p:nvSpPr>
          <p:cNvPr id="11" name="Date Placeholder 10"/>
          <p:cNvSpPr>
            <a:spLocks noGrp="1"/>
          </p:cNvSpPr>
          <p:nvPr>
            <p:ph type="dt" sz="half" idx="10"/>
          </p:nvPr>
        </p:nvSpPr>
        <p:spPr/>
        <p:txBody>
          <a:bodyPr/>
          <a:lstStyle/>
          <a:p>
            <a:fld id="{B7EE8060-11D2-3346-A5E4-6BACC3CB3D39}" type="datetime1">
              <a:rPr lang="en-US" smtClean="0"/>
              <a:t>4/3/17</a:t>
            </a:fld>
            <a:endParaRPr lang="en-US" dirty="0"/>
          </a:p>
        </p:txBody>
      </p:sp>
      <p:sp>
        <p:nvSpPr>
          <p:cNvPr id="14" name="Slide Number Placeholder 13"/>
          <p:cNvSpPr>
            <a:spLocks noGrp="1"/>
          </p:cNvSpPr>
          <p:nvPr>
            <p:ph type="sldNum" sz="quarter" idx="12"/>
          </p:nvPr>
        </p:nvSpPr>
        <p:spPr/>
        <p:txBody>
          <a:bodyPr/>
          <a:lstStyle/>
          <a:p>
            <a:fld id="{1FCD904C-D1DC-4FA1-992A-F40497B59867}" type="slidenum">
              <a:rPr lang="en-US" smtClean="0"/>
              <a:pPr/>
              <a:t>66</a:t>
            </a:fld>
            <a:endParaRPr lang="en-US" dirty="0"/>
          </a:p>
        </p:txBody>
      </p:sp>
    </p:spTree>
    <p:extLst>
      <p:ext uri="{BB962C8B-B14F-4D97-AF65-F5344CB8AC3E}">
        <p14:creationId xmlns:p14="http://schemas.microsoft.com/office/powerpoint/2010/main" val="35068855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Challenges with protein classification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68884379"/>
              </p:ext>
            </p:extLst>
          </p:nvPr>
        </p:nvGraphicFramePr>
        <p:xfrm>
          <a:off x="849665" y="2774811"/>
          <a:ext cx="7420396" cy="1910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22A251E6-2D5B-944B-B89F-0066BA4A3F69}"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67</a:t>
            </a:fld>
            <a:endParaRPr lang="en-US" dirty="0"/>
          </a:p>
        </p:txBody>
      </p:sp>
    </p:spTree>
    <p:extLst>
      <p:ext uri="{BB962C8B-B14F-4D97-AF65-F5344CB8AC3E}">
        <p14:creationId xmlns:p14="http://schemas.microsoft.com/office/powerpoint/2010/main" val="72321064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Purpose </a:t>
            </a:r>
            <a:endParaRPr lang="en-US" dirty="0"/>
          </a:p>
        </p:txBody>
      </p:sp>
      <p:graphicFrame>
        <p:nvGraphicFramePr>
          <p:cNvPr id="5" name="Diagram 4"/>
          <p:cNvGraphicFramePr/>
          <p:nvPr>
            <p:extLst>
              <p:ext uri="{D42A27DB-BD31-4B8C-83A1-F6EECF244321}">
                <p14:modId xmlns:p14="http://schemas.microsoft.com/office/powerpoint/2010/main" val="3025334334"/>
              </p:ext>
            </p:extLst>
          </p:nvPr>
        </p:nvGraphicFramePr>
        <p:xfrm>
          <a:off x="1524000" y="2346690"/>
          <a:ext cx="6096000" cy="3018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FE740ED5-F6A4-4241-970C-1F5CE83AADD8}"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68</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Automatic protein structure classification Systems</a:t>
            </a:r>
            <a:endParaRPr lang="en-US" i="1" dirty="0"/>
          </a:p>
        </p:txBody>
      </p:sp>
      <p:sp>
        <p:nvSpPr>
          <p:cNvPr id="3" name="Content Placeholder 2"/>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US" dirty="0"/>
              <a:t>M</a:t>
            </a:r>
            <a:r>
              <a:rPr lang="en-US" dirty="0" smtClean="0"/>
              <a:t>ulticlass classification of protein structures</a:t>
            </a:r>
          </a:p>
          <a:p>
            <a:r>
              <a:rPr lang="en-US" dirty="0" smtClean="0"/>
              <a:t>The features used are combinations of </a:t>
            </a:r>
          </a:p>
          <a:p>
            <a:pPr lvl="1"/>
            <a:r>
              <a:rPr lang="en-US" dirty="0" smtClean="0"/>
              <a:t>statistics on amino acid residue of the proteins, </a:t>
            </a:r>
          </a:p>
          <a:p>
            <a:pPr lvl="1"/>
            <a:r>
              <a:rPr lang="en-US" dirty="0" smtClean="0"/>
              <a:t>statistics on their secondary structure elements and </a:t>
            </a:r>
          </a:p>
          <a:p>
            <a:pPr lvl="1"/>
            <a:r>
              <a:rPr lang="en-US" dirty="0" smtClean="0"/>
              <a:t>interatomic distance matrix based features</a:t>
            </a:r>
          </a:p>
          <a:p>
            <a:r>
              <a:rPr lang="en-US" dirty="0" smtClean="0"/>
              <a:t>These features are complex and require higher computational costs</a:t>
            </a:r>
          </a:p>
          <a:p>
            <a:r>
              <a:rPr lang="en-US" dirty="0"/>
              <a:t>Flat classification loses the hierarchy information</a:t>
            </a:r>
          </a:p>
          <a:p>
            <a:pPr marL="0" indent="0">
              <a:buNone/>
            </a:pPr>
            <a:endParaRPr lang="en-US" dirty="0" smtClean="0"/>
          </a:p>
          <a:p>
            <a:pPr>
              <a:buNone/>
            </a:pPr>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8EEC4E46-5C08-0F48-9F21-987D7A645BF1}"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69</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rgbClr val="E7E6E6"/>
                </a:solidFill>
              </a:rPr>
              <a:t>Protein Structure</a:t>
            </a:r>
            <a:endParaRPr lang="en-US" sz="2000" b="1" dirty="0">
              <a:solidFill>
                <a:srgbClr val="E7E6E6"/>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tx1"/>
                </a:solidFill>
              </a:rPr>
              <a:t>Need for Protein Structure Comparison</a:t>
            </a:r>
            <a:endParaRPr lang="en-US" sz="2000" b="1" dirty="0">
              <a:solidFill>
                <a:schemeClr val="tx1"/>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Steps for Comparing Protein Structures</a:t>
            </a:r>
            <a:endParaRPr lang="en-US" sz="2000" b="1" dirty="0">
              <a:solidFill>
                <a:schemeClr val="bg2"/>
              </a:solidFill>
            </a:endParaRPr>
          </a:p>
        </p:txBody>
      </p:sp>
      <p:sp>
        <p:nvSpPr>
          <p:cNvPr id="10" name="Rounded Rectangle 9"/>
          <p:cNvSpPr/>
          <p:nvPr/>
        </p:nvSpPr>
        <p:spPr>
          <a:xfrm>
            <a:off x="728686" y="404275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Methods of Comparison</a:t>
            </a:r>
            <a:endParaRPr lang="en-US" sz="2000" dirty="0">
              <a:solidFill>
                <a:schemeClr val="bg2"/>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E91EA53D-1A15-ED4C-B700-0F9E6A6BC0F8}"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7</a:t>
            </a:fld>
            <a:endParaRPr lang="en-US" dirty="0"/>
          </a:p>
        </p:txBody>
      </p:sp>
    </p:spTree>
    <p:extLst>
      <p:ext uri="{BB962C8B-B14F-4D97-AF65-F5344CB8AC3E}">
        <p14:creationId xmlns:p14="http://schemas.microsoft.com/office/powerpoint/2010/main" val="69188838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Flat classification</a:t>
            </a:r>
            <a:endParaRPr lang="en-US" i="1" dirty="0"/>
          </a:p>
        </p:txBody>
      </p:sp>
      <p:grpSp>
        <p:nvGrpSpPr>
          <p:cNvPr id="5" name="Group 4"/>
          <p:cNvGrpSpPr/>
          <p:nvPr/>
        </p:nvGrpSpPr>
        <p:grpSpPr>
          <a:xfrm>
            <a:off x="2306230" y="2241492"/>
            <a:ext cx="4102662" cy="2392544"/>
            <a:chOff x="702655" y="1469159"/>
            <a:chExt cx="3034745" cy="3534385"/>
          </a:xfrm>
        </p:grpSpPr>
        <p:sp>
          <p:nvSpPr>
            <p:cNvPr id="6" name="Rounded Rectangle 5"/>
            <p:cNvSpPr/>
            <p:nvPr/>
          </p:nvSpPr>
          <p:spPr>
            <a:xfrm>
              <a:off x="2631892" y="3160125"/>
              <a:ext cx="626004" cy="827549"/>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sp>
          <p:nvSpPr>
            <p:cNvPr id="7" name="Rounded Rectangle 6"/>
            <p:cNvSpPr/>
            <p:nvPr/>
          </p:nvSpPr>
          <p:spPr>
            <a:xfrm rot="16200000">
              <a:off x="2433933" y="3242483"/>
              <a:ext cx="2015326" cy="516059"/>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sp>
          <p:nvSpPr>
            <p:cNvPr id="8" name="Rounded Rectangle 7"/>
            <p:cNvSpPr/>
            <p:nvPr/>
          </p:nvSpPr>
          <p:spPr>
            <a:xfrm rot="16200000">
              <a:off x="307474" y="3329505"/>
              <a:ext cx="2015326" cy="402674"/>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grpSp>
          <p:nvGrpSpPr>
            <p:cNvPr id="9" name="Group 94"/>
            <p:cNvGrpSpPr/>
            <p:nvPr/>
          </p:nvGrpSpPr>
          <p:grpSpPr>
            <a:xfrm>
              <a:off x="702655" y="1469159"/>
              <a:ext cx="2996971" cy="3069346"/>
              <a:chOff x="2622178" y="2117914"/>
              <a:chExt cx="6067842" cy="4113412"/>
            </a:xfrm>
          </p:grpSpPr>
          <p:grpSp>
            <p:nvGrpSpPr>
              <p:cNvPr id="11" name="Group 96"/>
              <p:cNvGrpSpPr/>
              <p:nvPr/>
            </p:nvGrpSpPr>
            <p:grpSpPr>
              <a:xfrm>
                <a:off x="2622178" y="2117914"/>
                <a:ext cx="6067842" cy="2146539"/>
                <a:chOff x="2622178" y="2117914"/>
                <a:chExt cx="6067842" cy="2146539"/>
              </a:xfrm>
            </p:grpSpPr>
            <p:sp>
              <p:nvSpPr>
                <p:cNvPr id="21" name="Rounded Rectangle 20"/>
                <p:cNvSpPr/>
                <p:nvPr/>
              </p:nvSpPr>
              <p:spPr>
                <a:xfrm>
                  <a:off x="2622178" y="3522108"/>
                  <a:ext cx="2917160" cy="742345"/>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sp>
              <p:nvSpPr>
                <p:cNvPr id="22" name="Rounded Rectangle 21"/>
                <p:cNvSpPr/>
                <p:nvPr/>
              </p:nvSpPr>
              <p:spPr>
                <a:xfrm>
                  <a:off x="7645175" y="3490179"/>
                  <a:ext cx="1044845" cy="716664"/>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grpSp>
              <p:nvGrpSpPr>
                <p:cNvPr id="23" name="Group 108"/>
                <p:cNvGrpSpPr/>
                <p:nvPr/>
              </p:nvGrpSpPr>
              <p:grpSpPr>
                <a:xfrm>
                  <a:off x="2790264" y="2117914"/>
                  <a:ext cx="5806890" cy="2064126"/>
                  <a:chOff x="2830605" y="1284196"/>
                  <a:chExt cx="5806890" cy="2064126"/>
                </a:xfrm>
              </p:grpSpPr>
              <p:sp>
                <p:nvSpPr>
                  <p:cNvPr id="24" name="Oval 23"/>
                  <p:cNvSpPr/>
                  <p:nvPr/>
                </p:nvSpPr>
                <p:spPr>
                  <a:xfrm>
                    <a:off x="5432610" y="1284196"/>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R</a:t>
                    </a:r>
                  </a:p>
                </p:txBody>
              </p:sp>
              <p:grpSp>
                <p:nvGrpSpPr>
                  <p:cNvPr id="25" name="Group 110"/>
                  <p:cNvGrpSpPr/>
                  <p:nvPr/>
                </p:nvGrpSpPr>
                <p:grpSpPr>
                  <a:xfrm>
                    <a:off x="2830605" y="1586755"/>
                    <a:ext cx="5806890" cy="1761567"/>
                    <a:chOff x="2830605" y="1586755"/>
                    <a:chExt cx="5806890" cy="1761567"/>
                  </a:xfrm>
                </p:grpSpPr>
                <p:sp>
                  <p:nvSpPr>
                    <p:cNvPr id="26" name="Oval 25"/>
                    <p:cNvSpPr/>
                    <p:nvPr/>
                  </p:nvSpPr>
                  <p:spPr>
                    <a:xfrm>
                      <a:off x="3704664" y="2003613"/>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1</a:t>
                      </a:r>
                    </a:p>
                  </p:txBody>
                </p:sp>
                <p:sp>
                  <p:nvSpPr>
                    <p:cNvPr id="27" name="Oval 26"/>
                    <p:cNvSpPr/>
                    <p:nvPr/>
                  </p:nvSpPr>
                  <p:spPr>
                    <a:xfrm>
                      <a:off x="6795247" y="1949827"/>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2</a:t>
                      </a:r>
                    </a:p>
                  </p:txBody>
                </p:sp>
                <p:sp>
                  <p:nvSpPr>
                    <p:cNvPr id="28" name="Oval 27"/>
                    <p:cNvSpPr/>
                    <p:nvPr/>
                  </p:nvSpPr>
                  <p:spPr>
                    <a:xfrm>
                      <a:off x="2830605"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11</a:t>
                      </a:r>
                    </a:p>
                  </p:txBody>
                </p:sp>
                <p:sp>
                  <p:nvSpPr>
                    <p:cNvPr id="29" name="Oval 28"/>
                    <p:cNvSpPr/>
                    <p:nvPr/>
                  </p:nvSpPr>
                  <p:spPr>
                    <a:xfrm>
                      <a:off x="4578723"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12</a:t>
                      </a:r>
                    </a:p>
                  </p:txBody>
                </p:sp>
                <p:sp>
                  <p:nvSpPr>
                    <p:cNvPr id="30" name="Oval 29"/>
                    <p:cNvSpPr/>
                    <p:nvPr/>
                  </p:nvSpPr>
                  <p:spPr>
                    <a:xfrm>
                      <a:off x="5921188"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a:t>
                      </a:r>
                    </a:p>
                  </p:txBody>
                </p:sp>
                <p:sp>
                  <p:nvSpPr>
                    <p:cNvPr id="31" name="Oval 30"/>
                    <p:cNvSpPr/>
                    <p:nvPr/>
                  </p:nvSpPr>
                  <p:spPr>
                    <a:xfrm>
                      <a:off x="7763436"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22</a:t>
                      </a:r>
                    </a:p>
                  </p:txBody>
                </p:sp>
                <p:cxnSp>
                  <p:nvCxnSpPr>
                    <p:cNvPr id="32" name="Straight Arrow Connector 31"/>
                    <p:cNvCxnSpPr>
                      <a:stCxn id="24" idx="2"/>
                      <a:endCxn id="26" idx="0"/>
                    </p:cNvCxnSpPr>
                    <p:nvPr/>
                  </p:nvCxnSpPr>
                  <p:spPr>
                    <a:xfrm flipH="1">
                      <a:off x="4141694" y="1586755"/>
                      <a:ext cx="1290916" cy="4168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4" idx="6"/>
                      <a:endCxn id="27" idx="0"/>
                    </p:cNvCxnSpPr>
                    <p:nvPr/>
                  </p:nvCxnSpPr>
                  <p:spPr>
                    <a:xfrm>
                      <a:off x="6306669" y="1586755"/>
                      <a:ext cx="925608" cy="363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26" idx="3"/>
                      <a:endCxn id="28" idx="0"/>
                    </p:cNvCxnSpPr>
                    <p:nvPr/>
                  </p:nvCxnSpPr>
                  <p:spPr>
                    <a:xfrm flipH="1">
                      <a:off x="3267635" y="2520114"/>
                      <a:ext cx="565032" cy="223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26" idx="5"/>
                      <a:endCxn id="29" idx="0"/>
                    </p:cNvCxnSpPr>
                    <p:nvPr/>
                  </p:nvCxnSpPr>
                  <p:spPr>
                    <a:xfrm>
                      <a:off x="4450720" y="2520114"/>
                      <a:ext cx="565033" cy="223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27" idx="3"/>
                      <a:endCxn id="30" idx="0"/>
                    </p:cNvCxnSpPr>
                    <p:nvPr/>
                  </p:nvCxnSpPr>
                  <p:spPr>
                    <a:xfrm flipH="1">
                      <a:off x="6358218" y="2466328"/>
                      <a:ext cx="565032"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27" idx="5"/>
                      <a:endCxn id="31" idx="0"/>
                    </p:cNvCxnSpPr>
                    <p:nvPr/>
                  </p:nvCxnSpPr>
                  <p:spPr>
                    <a:xfrm>
                      <a:off x="7541303" y="2466328"/>
                      <a:ext cx="659163"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sp>
            <p:nvSpPr>
              <p:cNvPr id="12" name="Rounded Rectangle 11"/>
              <p:cNvSpPr/>
              <p:nvPr/>
            </p:nvSpPr>
            <p:spPr>
              <a:xfrm>
                <a:off x="3454605" y="5416048"/>
                <a:ext cx="5235415" cy="815278"/>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dirty="0"/>
              </a:p>
            </p:txBody>
          </p:sp>
          <p:sp>
            <p:nvSpPr>
              <p:cNvPr id="13" name="Oval 12"/>
              <p:cNvSpPr/>
              <p:nvPr/>
            </p:nvSpPr>
            <p:spPr>
              <a:xfrm>
                <a:off x="4538381" y="4608892"/>
                <a:ext cx="1000957"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a:t>
                </a:r>
              </a:p>
            </p:txBody>
          </p:sp>
          <p:sp>
            <p:nvSpPr>
              <p:cNvPr id="14" name="Oval 13"/>
              <p:cNvSpPr/>
              <p:nvPr/>
            </p:nvSpPr>
            <p:spPr>
              <a:xfrm>
                <a:off x="3512562" y="5490885"/>
                <a:ext cx="1173488"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2111</a:t>
                </a:r>
              </a:p>
            </p:txBody>
          </p:sp>
          <p:sp>
            <p:nvSpPr>
              <p:cNvPr id="15" name="Oval 14"/>
              <p:cNvSpPr/>
              <p:nvPr/>
            </p:nvSpPr>
            <p:spPr>
              <a:xfrm>
                <a:off x="5346769" y="5490885"/>
                <a:ext cx="1233331"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2112</a:t>
                </a:r>
              </a:p>
            </p:txBody>
          </p:sp>
          <p:cxnSp>
            <p:nvCxnSpPr>
              <p:cNvPr id="16" name="Straight Arrow Connector 15"/>
              <p:cNvCxnSpPr>
                <a:stCxn id="30" idx="4"/>
                <a:endCxn id="13" idx="0"/>
              </p:cNvCxnSpPr>
              <p:nvPr/>
            </p:nvCxnSpPr>
            <p:spPr>
              <a:xfrm flipH="1">
                <a:off x="5038861" y="4182040"/>
                <a:ext cx="1279015" cy="4268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13" idx="3"/>
                <a:endCxn id="14" idx="0"/>
              </p:cNvCxnSpPr>
              <p:nvPr/>
            </p:nvCxnSpPr>
            <p:spPr>
              <a:xfrm flipH="1">
                <a:off x="4099306" y="5125392"/>
                <a:ext cx="585663" cy="3654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endCxn id="15" idx="0"/>
              </p:cNvCxnSpPr>
              <p:nvPr/>
            </p:nvCxnSpPr>
            <p:spPr>
              <a:xfrm>
                <a:off x="5412440" y="5149143"/>
                <a:ext cx="550995" cy="341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Oval 18"/>
              <p:cNvSpPr/>
              <p:nvPr/>
            </p:nvSpPr>
            <p:spPr>
              <a:xfrm>
                <a:off x="6568288" y="4487066"/>
                <a:ext cx="1124082"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212</a:t>
                </a:r>
              </a:p>
            </p:txBody>
          </p:sp>
          <p:cxnSp>
            <p:nvCxnSpPr>
              <p:cNvPr id="20" name="Straight Arrow Connector 19"/>
              <p:cNvCxnSpPr>
                <a:stCxn id="30" idx="4"/>
                <a:endCxn id="19" idx="0"/>
              </p:cNvCxnSpPr>
              <p:nvPr/>
            </p:nvCxnSpPr>
            <p:spPr>
              <a:xfrm>
                <a:off x="6317876" y="4182040"/>
                <a:ext cx="812453" cy="305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p:cNvSpPr txBox="1"/>
            <p:nvPr/>
          </p:nvSpPr>
          <p:spPr>
            <a:xfrm>
              <a:off x="886889" y="4594347"/>
              <a:ext cx="2850511" cy="409197"/>
            </a:xfrm>
            <a:prstGeom prst="rect">
              <a:avLst/>
            </a:prstGeom>
            <a:noFill/>
          </p:spPr>
          <p:txBody>
            <a:bodyPr wrap="square" rtlCol="0">
              <a:spAutoFit/>
            </a:bodyPr>
            <a:lstStyle/>
            <a:p>
              <a:pPr algn="ctr"/>
              <a:r>
                <a:rPr lang="en-US" sz="1200" b="1" dirty="0"/>
                <a:t>Flat classification- </a:t>
              </a:r>
              <a:r>
                <a:rPr lang="en-US" sz="1200" dirty="0"/>
                <a:t>predict leaf node</a:t>
              </a:r>
            </a:p>
          </p:txBody>
        </p:sp>
      </p:grpSp>
      <p:sp>
        <p:nvSpPr>
          <p:cNvPr id="38" name="TextBox 37"/>
          <p:cNvSpPr txBox="1"/>
          <p:nvPr/>
        </p:nvSpPr>
        <p:spPr>
          <a:xfrm>
            <a:off x="1463040" y="4887589"/>
            <a:ext cx="592680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b="1" dirty="0" smtClean="0"/>
              <a:t>Just predicts leaf nodes</a:t>
            </a:r>
          </a:p>
          <a:p>
            <a:pPr lvl="0" algn="ctr"/>
            <a:r>
              <a:rPr lang="en-US" b="1" dirty="0" smtClean="0"/>
              <a:t>Not truly hierarchical</a:t>
            </a:r>
          </a:p>
          <a:p>
            <a:pPr algn="ctr"/>
            <a:r>
              <a:rPr lang="en-US" b="1" dirty="0" smtClean="0"/>
              <a:t>Attribute selection is done for all classes at leaf node level</a:t>
            </a:r>
          </a:p>
          <a:p>
            <a:pPr lvl="0"/>
            <a:endParaRPr lang="en-US" b="1" dirty="0"/>
          </a:p>
        </p:txBody>
      </p:sp>
      <p:sp>
        <p:nvSpPr>
          <p:cNvPr id="3" name="Footer Placeholder 2"/>
          <p:cNvSpPr>
            <a:spLocks noGrp="1"/>
          </p:cNvSpPr>
          <p:nvPr>
            <p:ph type="ftr" sz="quarter" idx="11"/>
          </p:nvPr>
        </p:nvSpPr>
        <p:spPr/>
        <p:txBody>
          <a:bodyPr/>
          <a:lstStyle/>
          <a:p>
            <a:r>
              <a:rPr lang="en-US" dirty="0" smtClean="0"/>
              <a:t>The Center for Advanced Computer Studies</a:t>
            </a:r>
            <a:endParaRPr lang="en-US" dirty="0"/>
          </a:p>
        </p:txBody>
      </p:sp>
      <p:sp>
        <p:nvSpPr>
          <p:cNvPr id="39" name="Date Placeholder 38"/>
          <p:cNvSpPr>
            <a:spLocks noGrp="1"/>
          </p:cNvSpPr>
          <p:nvPr>
            <p:ph type="dt" sz="half" idx="10"/>
          </p:nvPr>
        </p:nvSpPr>
        <p:spPr/>
        <p:txBody>
          <a:bodyPr/>
          <a:lstStyle/>
          <a:p>
            <a:fld id="{28ACB1D4-59BC-904E-B7C0-687A69D4A8AF}" type="datetime1">
              <a:rPr lang="en-US" smtClean="0"/>
              <a:t>4/3/17</a:t>
            </a:fld>
            <a:endParaRPr lang="en-US" dirty="0"/>
          </a:p>
        </p:txBody>
      </p:sp>
      <p:sp>
        <p:nvSpPr>
          <p:cNvPr id="40" name="Slide Number Placeholder 39"/>
          <p:cNvSpPr>
            <a:spLocks noGrp="1"/>
          </p:cNvSpPr>
          <p:nvPr>
            <p:ph type="sldNum" sz="quarter" idx="12"/>
          </p:nvPr>
        </p:nvSpPr>
        <p:spPr/>
        <p:txBody>
          <a:bodyPr/>
          <a:lstStyle/>
          <a:p>
            <a:fld id="{1FCD904C-D1DC-4FA1-992A-F40497B59867}" type="slidenum">
              <a:rPr lang="en-US" smtClean="0"/>
              <a:pPr/>
              <a:t>70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Proposed approach</a:t>
            </a:r>
            <a:endParaRPr lang="en-US" dirty="0"/>
          </a:p>
        </p:txBody>
      </p:sp>
      <p:grpSp>
        <p:nvGrpSpPr>
          <p:cNvPr id="3" name="Group 7"/>
          <p:cNvGrpSpPr/>
          <p:nvPr/>
        </p:nvGrpSpPr>
        <p:grpSpPr>
          <a:xfrm>
            <a:off x="1056405" y="1669369"/>
            <a:ext cx="2542449" cy="1130475"/>
            <a:chOff x="2790264" y="2017026"/>
            <a:chExt cx="5806890" cy="4078977"/>
          </a:xfrm>
        </p:grpSpPr>
        <p:sp>
          <p:nvSpPr>
            <p:cNvPr id="8" name="Rounded Rectangle 7"/>
            <p:cNvSpPr/>
            <p:nvPr/>
          </p:nvSpPr>
          <p:spPr>
            <a:xfrm>
              <a:off x="5213358" y="2017026"/>
              <a:ext cx="1183085" cy="742345"/>
            </a:xfrm>
            <a:prstGeom prst="roundRect">
              <a:avLst/>
            </a:prstGeom>
            <a:solidFill>
              <a:schemeClr val="accent4">
                <a:lumMod val="20000"/>
                <a:lumOff val="80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grpSp>
          <p:nvGrpSpPr>
            <p:cNvPr id="5" name="Group 10"/>
            <p:cNvGrpSpPr/>
            <p:nvPr/>
          </p:nvGrpSpPr>
          <p:grpSpPr>
            <a:xfrm>
              <a:off x="2790264" y="2117914"/>
              <a:ext cx="5806890" cy="3978089"/>
              <a:chOff x="2790264" y="2117914"/>
              <a:chExt cx="5806890" cy="3978089"/>
            </a:xfrm>
          </p:grpSpPr>
          <p:grpSp>
            <p:nvGrpSpPr>
              <p:cNvPr id="6" name="Group 11"/>
              <p:cNvGrpSpPr/>
              <p:nvPr/>
            </p:nvGrpSpPr>
            <p:grpSpPr>
              <a:xfrm>
                <a:off x="2790264" y="2117914"/>
                <a:ext cx="5806890" cy="2130148"/>
                <a:chOff x="2790264" y="2117914"/>
                <a:chExt cx="5806890" cy="2130148"/>
              </a:xfrm>
            </p:grpSpPr>
            <p:sp>
              <p:nvSpPr>
                <p:cNvPr id="20" name="Rounded Rectangle 19"/>
                <p:cNvSpPr/>
                <p:nvPr/>
              </p:nvSpPr>
              <p:spPr>
                <a:xfrm>
                  <a:off x="6578396" y="2689265"/>
                  <a:ext cx="1183084" cy="742346"/>
                </a:xfrm>
                <a:prstGeom prst="roundRect">
                  <a:avLst/>
                </a:prstGeom>
                <a:solidFill>
                  <a:schemeClr val="accent5">
                    <a:lumMod val="20000"/>
                    <a:lumOff val="80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sp>
              <p:nvSpPr>
                <p:cNvPr id="21" name="Rounded Rectangle 20"/>
                <p:cNvSpPr/>
                <p:nvPr/>
              </p:nvSpPr>
              <p:spPr>
                <a:xfrm>
                  <a:off x="5734914" y="3505717"/>
                  <a:ext cx="1183085" cy="742345"/>
                </a:xfrm>
                <a:prstGeom prst="roundRect">
                  <a:avLst/>
                </a:prstGeom>
                <a:solidFill>
                  <a:schemeClr val="bg2">
                    <a:lumMod val="75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sp>
              <p:nvSpPr>
                <p:cNvPr id="22" name="Rounded Rectangle 21"/>
                <p:cNvSpPr/>
                <p:nvPr/>
              </p:nvSpPr>
              <p:spPr>
                <a:xfrm>
                  <a:off x="3509810" y="2723031"/>
                  <a:ext cx="1183085" cy="742345"/>
                </a:xfrm>
                <a:prstGeom prst="roundRect">
                  <a:avLst/>
                </a:prstGeom>
                <a:solidFill>
                  <a:schemeClr val="accent6">
                    <a:lumMod val="20000"/>
                    <a:lumOff val="80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grpSp>
              <p:nvGrpSpPr>
                <p:cNvPr id="7" name="Group 110"/>
                <p:cNvGrpSpPr/>
                <p:nvPr/>
              </p:nvGrpSpPr>
              <p:grpSpPr>
                <a:xfrm>
                  <a:off x="2790264" y="2117914"/>
                  <a:ext cx="5806890" cy="2064126"/>
                  <a:chOff x="2830605" y="1284196"/>
                  <a:chExt cx="5806890" cy="2064126"/>
                </a:xfrm>
              </p:grpSpPr>
              <p:sp>
                <p:nvSpPr>
                  <p:cNvPr id="24" name="Oval 23"/>
                  <p:cNvSpPr/>
                  <p:nvPr/>
                </p:nvSpPr>
                <p:spPr>
                  <a:xfrm>
                    <a:off x="5432610" y="1284196"/>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R</a:t>
                    </a:r>
                  </a:p>
                </p:txBody>
              </p:sp>
              <p:grpSp>
                <p:nvGrpSpPr>
                  <p:cNvPr id="9" name="Group 112"/>
                  <p:cNvGrpSpPr/>
                  <p:nvPr/>
                </p:nvGrpSpPr>
                <p:grpSpPr>
                  <a:xfrm>
                    <a:off x="2830605" y="1586755"/>
                    <a:ext cx="5806890" cy="1761567"/>
                    <a:chOff x="2830605" y="1586755"/>
                    <a:chExt cx="5806890" cy="1761567"/>
                  </a:xfrm>
                </p:grpSpPr>
                <p:sp>
                  <p:nvSpPr>
                    <p:cNvPr id="26" name="Oval 25"/>
                    <p:cNvSpPr/>
                    <p:nvPr/>
                  </p:nvSpPr>
                  <p:spPr>
                    <a:xfrm>
                      <a:off x="3704664" y="2003613"/>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1</a:t>
                      </a:r>
                    </a:p>
                  </p:txBody>
                </p:sp>
                <p:sp>
                  <p:nvSpPr>
                    <p:cNvPr id="27" name="Oval 26"/>
                    <p:cNvSpPr/>
                    <p:nvPr/>
                  </p:nvSpPr>
                  <p:spPr>
                    <a:xfrm>
                      <a:off x="6795247" y="1949827"/>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smtClean="0"/>
                        <a:t>2</a:t>
                      </a:r>
                      <a:endParaRPr lang="en-US" sz="800" dirty="0"/>
                    </a:p>
                  </p:txBody>
                </p:sp>
                <p:sp>
                  <p:nvSpPr>
                    <p:cNvPr id="28" name="Oval 27"/>
                    <p:cNvSpPr/>
                    <p:nvPr/>
                  </p:nvSpPr>
                  <p:spPr>
                    <a:xfrm>
                      <a:off x="2830605"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11</a:t>
                      </a:r>
                    </a:p>
                  </p:txBody>
                </p:sp>
                <p:sp>
                  <p:nvSpPr>
                    <p:cNvPr id="29" name="Oval 28"/>
                    <p:cNvSpPr/>
                    <p:nvPr/>
                  </p:nvSpPr>
                  <p:spPr>
                    <a:xfrm>
                      <a:off x="4578723"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12</a:t>
                      </a:r>
                    </a:p>
                  </p:txBody>
                </p:sp>
                <p:sp>
                  <p:nvSpPr>
                    <p:cNvPr id="30" name="Oval 29"/>
                    <p:cNvSpPr/>
                    <p:nvPr/>
                  </p:nvSpPr>
                  <p:spPr>
                    <a:xfrm>
                      <a:off x="5921188"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a:t>
                      </a:r>
                    </a:p>
                  </p:txBody>
                </p:sp>
                <p:sp>
                  <p:nvSpPr>
                    <p:cNvPr id="31" name="Oval 30"/>
                    <p:cNvSpPr/>
                    <p:nvPr/>
                  </p:nvSpPr>
                  <p:spPr>
                    <a:xfrm>
                      <a:off x="7763436"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22</a:t>
                      </a:r>
                    </a:p>
                  </p:txBody>
                </p:sp>
                <p:cxnSp>
                  <p:nvCxnSpPr>
                    <p:cNvPr id="32" name="Straight Arrow Connector 31"/>
                    <p:cNvCxnSpPr>
                      <a:stCxn id="24" idx="2"/>
                      <a:endCxn id="26" idx="0"/>
                    </p:cNvCxnSpPr>
                    <p:nvPr/>
                  </p:nvCxnSpPr>
                  <p:spPr>
                    <a:xfrm flipH="1">
                      <a:off x="4141694" y="1586755"/>
                      <a:ext cx="1290916" cy="4168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4" idx="6"/>
                      <a:endCxn id="27" idx="0"/>
                    </p:cNvCxnSpPr>
                    <p:nvPr/>
                  </p:nvCxnSpPr>
                  <p:spPr>
                    <a:xfrm>
                      <a:off x="6306669" y="1586755"/>
                      <a:ext cx="925608" cy="363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26" idx="3"/>
                      <a:endCxn id="28" idx="0"/>
                    </p:cNvCxnSpPr>
                    <p:nvPr/>
                  </p:nvCxnSpPr>
                  <p:spPr>
                    <a:xfrm flipH="1">
                      <a:off x="3267635" y="2520114"/>
                      <a:ext cx="565032" cy="223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26" idx="5"/>
                      <a:endCxn id="29" idx="0"/>
                    </p:cNvCxnSpPr>
                    <p:nvPr/>
                  </p:nvCxnSpPr>
                  <p:spPr>
                    <a:xfrm>
                      <a:off x="4450720" y="2520114"/>
                      <a:ext cx="565033" cy="223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27" idx="3"/>
                      <a:endCxn id="30" idx="0"/>
                    </p:cNvCxnSpPr>
                    <p:nvPr/>
                  </p:nvCxnSpPr>
                  <p:spPr>
                    <a:xfrm flipH="1">
                      <a:off x="6358218" y="2466328"/>
                      <a:ext cx="565032"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27" idx="5"/>
                      <a:endCxn id="31" idx="0"/>
                    </p:cNvCxnSpPr>
                    <p:nvPr/>
                  </p:nvCxnSpPr>
                  <p:spPr>
                    <a:xfrm>
                      <a:off x="7541303" y="2466328"/>
                      <a:ext cx="659163"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sp>
            <p:nvSpPr>
              <p:cNvPr id="11" name="Rounded Rectangle 10"/>
              <p:cNvSpPr/>
              <p:nvPr/>
            </p:nvSpPr>
            <p:spPr>
              <a:xfrm>
                <a:off x="4639157" y="4537685"/>
                <a:ext cx="1183084" cy="742346"/>
              </a:xfrm>
              <a:prstGeom prst="roundRect">
                <a:avLst/>
              </a:prstGeom>
              <a:solidFill>
                <a:schemeClr val="accent2">
                  <a:lumMod val="40000"/>
                  <a:lumOff val="60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sp>
            <p:nvSpPr>
              <p:cNvPr id="12" name="Oval 11"/>
              <p:cNvSpPr/>
              <p:nvPr/>
            </p:nvSpPr>
            <p:spPr>
              <a:xfrm>
                <a:off x="4686046" y="4647827"/>
                <a:ext cx="1042097"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a:t>
                </a:r>
              </a:p>
            </p:txBody>
          </p:sp>
          <p:sp>
            <p:nvSpPr>
              <p:cNvPr id="13" name="Oval 12"/>
              <p:cNvSpPr/>
              <p:nvPr/>
            </p:nvSpPr>
            <p:spPr>
              <a:xfrm>
                <a:off x="3509809" y="5490885"/>
                <a:ext cx="1176238"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2111</a:t>
                </a:r>
              </a:p>
            </p:txBody>
          </p:sp>
          <p:sp>
            <p:nvSpPr>
              <p:cNvPr id="14" name="Oval 13"/>
              <p:cNvSpPr/>
              <p:nvPr/>
            </p:nvSpPr>
            <p:spPr>
              <a:xfrm>
                <a:off x="5589499" y="5490886"/>
                <a:ext cx="1293407" cy="6051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2112</a:t>
                </a:r>
              </a:p>
            </p:txBody>
          </p:sp>
          <p:cxnSp>
            <p:nvCxnSpPr>
              <p:cNvPr id="15" name="Straight Arrow Connector 14"/>
              <p:cNvCxnSpPr>
                <a:stCxn id="30" idx="4"/>
                <a:endCxn id="12" idx="0"/>
              </p:cNvCxnSpPr>
              <p:nvPr/>
            </p:nvCxnSpPr>
            <p:spPr>
              <a:xfrm flipH="1">
                <a:off x="5207095" y="4182040"/>
                <a:ext cx="1110781" cy="465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endCxn id="13" idx="0"/>
              </p:cNvCxnSpPr>
              <p:nvPr/>
            </p:nvCxnSpPr>
            <p:spPr>
              <a:xfrm flipH="1">
                <a:off x="4097930" y="5214009"/>
                <a:ext cx="651393" cy="276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endCxn id="14" idx="0"/>
              </p:cNvCxnSpPr>
              <p:nvPr/>
            </p:nvCxnSpPr>
            <p:spPr>
              <a:xfrm>
                <a:off x="5367371" y="5214010"/>
                <a:ext cx="868832"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Oval 17"/>
              <p:cNvSpPr/>
              <p:nvPr/>
            </p:nvSpPr>
            <p:spPr>
              <a:xfrm>
                <a:off x="6567898" y="4485806"/>
                <a:ext cx="1061067"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212</a:t>
                </a:r>
              </a:p>
            </p:txBody>
          </p:sp>
          <p:cxnSp>
            <p:nvCxnSpPr>
              <p:cNvPr id="19" name="Straight Arrow Connector 18"/>
              <p:cNvCxnSpPr>
                <a:stCxn id="30" idx="4"/>
                <a:endCxn id="18" idx="0"/>
              </p:cNvCxnSpPr>
              <p:nvPr/>
            </p:nvCxnSpPr>
            <p:spPr>
              <a:xfrm>
                <a:off x="6317876" y="4182040"/>
                <a:ext cx="780555" cy="303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10" name="Group 34"/>
          <p:cNvGrpSpPr/>
          <p:nvPr/>
        </p:nvGrpSpPr>
        <p:grpSpPr>
          <a:xfrm>
            <a:off x="278268" y="3354117"/>
            <a:ext cx="4482988" cy="963476"/>
            <a:chOff x="1315326" y="1557679"/>
            <a:chExt cx="8136367" cy="1941132"/>
          </a:xfrm>
        </p:grpSpPr>
        <p:grpSp>
          <p:nvGrpSpPr>
            <p:cNvPr id="23" name="Group 30"/>
            <p:cNvGrpSpPr/>
            <p:nvPr/>
          </p:nvGrpSpPr>
          <p:grpSpPr>
            <a:xfrm>
              <a:off x="3605030" y="1557679"/>
              <a:ext cx="5846663" cy="1604262"/>
              <a:chOff x="1670521" y="1280940"/>
              <a:chExt cx="4932937" cy="1238139"/>
            </a:xfrm>
          </p:grpSpPr>
          <p:sp>
            <p:nvSpPr>
              <p:cNvPr id="43" name="Rounded Rectangle 42"/>
              <p:cNvSpPr/>
              <p:nvPr/>
            </p:nvSpPr>
            <p:spPr>
              <a:xfrm>
                <a:off x="5519462" y="1933787"/>
                <a:ext cx="1083996" cy="571377"/>
              </a:xfrm>
              <a:prstGeom prst="roundRect">
                <a:avLst/>
              </a:prstGeom>
              <a:pattFill prst="lgGrid">
                <a:fgClr>
                  <a:schemeClr val="bg2">
                    <a:lumMod val="75000"/>
                  </a:schemeClr>
                </a:fgClr>
                <a:bgClr>
                  <a:schemeClr val="bg1"/>
                </a:bgClr>
              </a:patt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44" name="Rounded Rectangle 43"/>
              <p:cNvSpPr/>
              <p:nvPr/>
            </p:nvSpPr>
            <p:spPr>
              <a:xfrm>
                <a:off x="4193182" y="1957657"/>
                <a:ext cx="1211222" cy="555061"/>
              </a:xfrm>
              <a:prstGeom prst="roundRect">
                <a:avLst/>
              </a:prstGeom>
              <a:pattFill prst="pct90">
                <a:fgClr>
                  <a:schemeClr val="bg2">
                    <a:lumMod val="75000"/>
                  </a:schemeClr>
                </a:fgClr>
                <a:bgClr>
                  <a:schemeClr val="bg1"/>
                </a:bgClr>
              </a:patt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45" name="Rounded Rectangle 44"/>
              <p:cNvSpPr/>
              <p:nvPr/>
            </p:nvSpPr>
            <p:spPr>
              <a:xfrm>
                <a:off x="2989749" y="1940845"/>
                <a:ext cx="1063465" cy="572312"/>
              </a:xfrm>
              <a:prstGeom prst="roundRect">
                <a:avLst/>
              </a:prstGeom>
              <a:pattFill prst="wdDnDiag">
                <a:fgClr>
                  <a:schemeClr val="bg2">
                    <a:lumMod val="75000"/>
                  </a:schemeClr>
                </a:fgClr>
                <a:bgClr>
                  <a:schemeClr val="bg1"/>
                </a:bgClr>
              </a:patt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46" name="Rounded Rectangle 45"/>
              <p:cNvSpPr/>
              <p:nvPr/>
            </p:nvSpPr>
            <p:spPr>
              <a:xfrm>
                <a:off x="1670521" y="1968849"/>
                <a:ext cx="1186119" cy="550230"/>
              </a:xfrm>
              <a:prstGeom prst="roundRect">
                <a:avLst/>
              </a:prstGeom>
              <a:pattFill prst="pct30">
                <a:fgClr>
                  <a:schemeClr val="bg2">
                    <a:lumMod val="75000"/>
                  </a:schemeClr>
                </a:fgClr>
                <a:bgClr>
                  <a:schemeClr val="bg1"/>
                </a:bgClr>
              </a:patt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47" name="Rounded Rectangle 46"/>
              <p:cNvSpPr/>
              <p:nvPr/>
            </p:nvSpPr>
            <p:spPr>
              <a:xfrm>
                <a:off x="3259452" y="1280940"/>
                <a:ext cx="1619250" cy="463984"/>
              </a:xfrm>
              <a:prstGeom prst="roundRect">
                <a:avLst/>
              </a:prstGeom>
              <a:pattFill prst="solidDmnd">
                <a:fgClr>
                  <a:schemeClr val="bg2">
                    <a:lumMod val="75000"/>
                  </a:schemeClr>
                </a:fgClr>
                <a:bgClr>
                  <a:schemeClr val="bg1"/>
                </a:bgClr>
              </a:patt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48" name="Rectangle 3"/>
              <p:cNvSpPr/>
              <p:nvPr/>
            </p:nvSpPr>
            <p:spPr>
              <a:xfrm>
                <a:off x="3518014" y="1396574"/>
                <a:ext cx="968122" cy="223680"/>
              </a:xfrm>
              <a:prstGeom prst="rect">
                <a:avLst/>
              </a:prstGeom>
              <a:ln w="38100">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900" dirty="0"/>
                  <a:t>(AS)</a:t>
                </a:r>
                <a:r>
                  <a:rPr lang="en-US" sz="900" b="1" i="1" dirty="0"/>
                  <a:t>C11</a:t>
                </a:r>
              </a:p>
            </p:txBody>
          </p:sp>
          <p:sp>
            <p:nvSpPr>
              <p:cNvPr id="49" name="Rectangle 4"/>
              <p:cNvSpPr/>
              <p:nvPr/>
            </p:nvSpPr>
            <p:spPr>
              <a:xfrm>
                <a:off x="1816323" y="2114661"/>
                <a:ext cx="937379" cy="246137"/>
              </a:xfrm>
              <a:prstGeom prst="rect">
                <a:avLst/>
              </a:prstGeom>
              <a:solidFill>
                <a:schemeClr val="bg2">
                  <a:lumMod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(AS) </a:t>
                </a:r>
                <a:r>
                  <a:rPr lang="en-US" sz="900" b="1" i="1" dirty="0">
                    <a:solidFill>
                      <a:schemeClr val="tx1"/>
                    </a:solidFill>
                  </a:rPr>
                  <a:t>C21</a:t>
                </a:r>
              </a:p>
            </p:txBody>
          </p:sp>
          <p:sp>
            <p:nvSpPr>
              <p:cNvPr id="50" name="Rectangle 5"/>
              <p:cNvSpPr/>
              <p:nvPr/>
            </p:nvSpPr>
            <p:spPr>
              <a:xfrm>
                <a:off x="3051598" y="2100231"/>
                <a:ext cx="937285" cy="248420"/>
              </a:xfrm>
              <a:prstGeom prst="rect">
                <a:avLst/>
              </a:prstGeom>
              <a:solidFill>
                <a:schemeClr val="bg2">
                  <a:lumMod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(AS) </a:t>
                </a:r>
                <a:r>
                  <a:rPr lang="en-US" sz="900" b="1" i="1" dirty="0">
                    <a:solidFill>
                      <a:schemeClr val="tx1"/>
                    </a:solidFill>
                  </a:rPr>
                  <a:t>C22</a:t>
                </a:r>
              </a:p>
            </p:txBody>
          </p:sp>
          <p:sp>
            <p:nvSpPr>
              <p:cNvPr id="51" name="Rectangle 6"/>
              <p:cNvSpPr/>
              <p:nvPr/>
            </p:nvSpPr>
            <p:spPr>
              <a:xfrm>
                <a:off x="4384612" y="2099202"/>
                <a:ext cx="879559" cy="244486"/>
              </a:xfrm>
              <a:prstGeom prst="rect">
                <a:avLst/>
              </a:prstGeom>
              <a:solidFill>
                <a:schemeClr val="bg2">
                  <a:lumMod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(AS) </a:t>
                </a:r>
                <a:r>
                  <a:rPr lang="en-US" sz="900" b="1" i="1" dirty="0">
                    <a:solidFill>
                      <a:schemeClr val="tx1"/>
                    </a:solidFill>
                  </a:rPr>
                  <a:t>C23</a:t>
                </a:r>
              </a:p>
            </p:txBody>
          </p:sp>
          <p:sp>
            <p:nvSpPr>
              <p:cNvPr id="52" name="Rectangle 7"/>
              <p:cNvSpPr/>
              <p:nvPr/>
            </p:nvSpPr>
            <p:spPr>
              <a:xfrm>
                <a:off x="5619590" y="2090070"/>
                <a:ext cx="883730" cy="260714"/>
              </a:xfrm>
              <a:prstGeom prst="rect">
                <a:avLst/>
              </a:prstGeom>
              <a:solidFill>
                <a:schemeClr val="bg2">
                  <a:lumMod val="9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(AS) </a:t>
                </a:r>
                <a:r>
                  <a:rPr lang="en-US" sz="900" b="1" i="1" dirty="0">
                    <a:solidFill>
                      <a:schemeClr val="tx1"/>
                    </a:solidFill>
                  </a:rPr>
                  <a:t>C24</a:t>
                </a:r>
              </a:p>
            </p:txBody>
          </p:sp>
        </p:grpSp>
        <p:sp>
          <p:nvSpPr>
            <p:cNvPr id="41" name="TextBox 40"/>
            <p:cNvSpPr txBox="1"/>
            <p:nvPr/>
          </p:nvSpPr>
          <p:spPr>
            <a:xfrm>
              <a:off x="1330011" y="1576851"/>
              <a:ext cx="3915498" cy="562184"/>
            </a:xfrm>
            <a:prstGeom prst="rect">
              <a:avLst/>
            </a:prstGeom>
            <a:noFill/>
            <a:ln w="38100">
              <a:solidFill>
                <a:schemeClr val="tx1"/>
              </a:solidFill>
            </a:ln>
          </p:spPr>
          <p:txBody>
            <a:bodyPr wrap="square" rtlCol="0">
              <a:spAutoFit/>
            </a:bodyPr>
            <a:lstStyle/>
            <a:p>
              <a:pPr algn="ctr"/>
              <a:r>
                <a:rPr lang="en-US" sz="900" dirty="0"/>
                <a:t>Attribute selection at </a:t>
              </a:r>
              <a:r>
                <a:rPr lang="en-US" sz="900" i="1" dirty="0"/>
                <a:t>ROOT</a:t>
              </a:r>
              <a:r>
                <a:rPr lang="en-US" sz="900" dirty="0"/>
                <a:t> level classifier</a:t>
              </a:r>
            </a:p>
          </p:txBody>
        </p:sp>
        <p:sp>
          <p:nvSpPr>
            <p:cNvPr id="42" name="TextBox 41"/>
            <p:cNvSpPr txBox="1"/>
            <p:nvPr/>
          </p:nvSpPr>
          <p:spPr>
            <a:xfrm>
              <a:off x="1315326" y="2475675"/>
              <a:ext cx="2044894" cy="1023136"/>
            </a:xfrm>
            <a:prstGeom prst="rect">
              <a:avLst/>
            </a:prstGeom>
            <a:noFill/>
            <a:ln w="38100">
              <a:solidFill>
                <a:schemeClr val="tx1"/>
              </a:solidFill>
            </a:ln>
          </p:spPr>
          <p:txBody>
            <a:bodyPr wrap="square" rtlCol="0">
              <a:spAutoFit/>
            </a:bodyPr>
            <a:lstStyle/>
            <a:p>
              <a:pPr algn="ctr"/>
              <a:r>
                <a:rPr lang="en-US" sz="900" dirty="0" smtClean="0"/>
                <a:t>Attribute selection  </a:t>
              </a:r>
              <a:r>
                <a:rPr lang="en-US" sz="900" dirty="0"/>
                <a:t>all</a:t>
              </a:r>
              <a:r>
                <a:rPr lang="en-US" sz="900" i="1" dirty="0"/>
                <a:t> CLASS</a:t>
              </a:r>
              <a:r>
                <a:rPr lang="en-US" sz="900" dirty="0"/>
                <a:t> level classifiers</a:t>
              </a:r>
            </a:p>
          </p:txBody>
        </p:sp>
      </p:grpSp>
      <p:graphicFrame>
        <p:nvGraphicFramePr>
          <p:cNvPr id="53" name="Diagram 52"/>
          <p:cNvGraphicFramePr/>
          <p:nvPr>
            <p:extLst>
              <p:ext uri="{D42A27DB-BD31-4B8C-83A1-F6EECF244321}">
                <p14:modId xmlns:p14="http://schemas.microsoft.com/office/powerpoint/2010/main" val="1008939541"/>
              </p:ext>
            </p:extLst>
          </p:nvPr>
        </p:nvGraphicFramePr>
        <p:xfrm>
          <a:off x="5219362" y="2290046"/>
          <a:ext cx="3568588" cy="4062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5" name="Group 10"/>
          <p:cNvGrpSpPr/>
          <p:nvPr/>
        </p:nvGrpSpPr>
        <p:grpSpPr>
          <a:xfrm>
            <a:off x="997833" y="4853989"/>
            <a:ext cx="2542449" cy="1009847"/>
            <a:chOff x="2790264" y="2117914"/>
            <a:chExt cx="5806890" cy="4675653"/>
          </a:xfrm>
        </p:grpSpPr>
        <p:grpSp>
          <p:nvGrpSpPr>
            <p:cNvPr id="38" name="Group 11"/>
            <p:cNvGrpSpPr/>
            <p:nvPr/>
          </p:nvGrpSpPr>
          <p:grpSpPr>
            <a:xfrm>
              <a:off x="2790264" y="2117914"/>
              <a:ext cx="5806890" cy="2130148"/>
              <a:chOff x="2790264" y="2117914"/>
              <a:chExt cx="5806890" cy="2130148"/>
            </a:xfrm>
          </p:grpSpPr>
          <p:sp>
            <p:nvSpPr>
              <p:cNvPr id="68" name="Rounded Rectangle 67"/>
              <p:cNvSpPr/>
              <p:nvPr/>
            </p:nvSpPr>
            <p:spPr>
              <a:xfrm>
                <a:off x="5734914" y="3505717"/>
                <a:ext cx="1183085" cy="742345"/>
              </a:xfrm>
              <a:prstGeom prst="roundRect">
                <a:avLst/>
              </a:prstGeom>
              <a:solidFill>
                <a:schemeClr val="bg2">
                  <a:lumMod val="75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grpSp>
            <p:nvGrpSpPr>
              <p:cNvPr id="39" name="Group 110"/>
              <p:cNvGrpSpPr/>
              <p:nvPr/>
            </p:nvGrpSpPr>
            <p:grpSpPr>
              <a:xfrm>
                <a:off x="2790264" y="2117914"/>
                <a:ext cx="5806890" cy="2064126"/>
                <a:chOff x="2830605" y="1284196"/>
                <a:chExt cx="5806890" cy="2064126"/>
              </a:xfrm>
            </p:grpSpPr>
            <p:sp>
              <p:nvSpPr>
                <p:cNvPr id="71" name="Oval 70"/>
                <p:cNvSpPr/>
                <p:nvPr/>
              </p:nvSpPr>
              <p:spPr>
                <a:xfrm>
                  <a:off x="5432610" y="1284196"/>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R</a:t>
                  </a:r>
                </a:p>
              </p:txBody>
            </p:sp>
            <p:grpSp>
              <p:nvGrpSpPr>
                <p:cNvPr id="40" name="Group 112"/>
                <p:cNvGrpSpPr/>
                <p:nvPr/>
              </p:nvGrpSpPr>
              <p:grpSpPr>
                <a:xfrm>
                  <a:off x="2830605" y="1586755"/>
                  <a:ext cx="5806890" cy="1761567"/>
                  <a:chOff x="2830605" y="1586755"/>
                  <a:chExt cx="5806890" cy="1761567"/>
                </a:xfrm>
              </p:grpSpPr>
              <p:sp>
                <p:nvSpPr>
                  <p:cNvPr id="73" name="Oval 72"/>
                  <p:cNvSpPr/>
                  <p:nvPr/>
                </p:nvSpPr>
                <p:spPr>
                  <a:xfrm>
                    <a:off x="3704664" y="2003613"/>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a:t>1</a:t>
                    </a:r>
                  </a:p>
                </p:txBody>
              </p:sp>
              <p:sp>
                <p:nvSpPr>
                  <p:cNvPr id="74" name="Oval 73"/>
                  <p:cNvSpPr/>
                  <p:nvPr/>
                </p:nvSpPr>
                <p:spPr>
                  <a:xfrm>
                    <a:off x="6795247" y="1949827"/>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dirty="0" smtClean="0"/>
                      <a:t>2</a:t>
                    </a:r>
                    <a:endParaRPr lang="en-US" sz="800" dirty="0"/>
                  </a:p>
                </p:txBody>
              </p:sp>
              <p:sp>
                <p:nvSpPr>
                  <p:cNvPr id="75" name="Oval 74"/>
                  <p:cNvSpPr/>
                  <p:nvPr/>
                </p:nvSpPr>
                <p:spPr>
                  <a:xfrm>
                    <a:off x="2830605"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11</a:t>
                    </a:r>
                  </a:p>
                </p:txBody>
              </p:sp>
              <p:sp>
                <p:nvSpPr>
                  <p:cNvPr id="76" name="Oval 75"/>
                  <p:cNvSpPr/>
                  <p:nvPr/>
                </p:nvSpPr>
                <p:spPr>
                  <a:xfrm>
                    <a:off x="4578723"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12</a:t>
                    </a:r>
                  </a:p>
                </p:txBody>
              </p:sp>
              <p:sp>
                <p:nvSpPr>
                  <p:cNvPr id="77" name="Oval 76"/>
                  <p:cNvSpPr/>
                  <p:nvPr/>
                </p:nvSpPr>
                <p:spPr>
                  <a:xfrm>
                    <a:off x="5921188"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a:t>
                    </a:r>
                  </a:p>
                </p:txBody>
              </p:sp>
              <p:sp>
                <p:nvSpPr>
                  <p:cNvPr id="78" name="Oval 77"/>
                  <p:cNvSpPr/>
                  <p:nvPr/>
                </p:nvSpPr>
                <p:spPr>
                  <a:xfrm>
                    <a:off x="7763436" y="2743204"/>
                    <a:ext cx="874059"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22</a:t>
                    </a:r>
                  </a:p>
                </p:txBody>
              </p:sp>
              <p:cxnSp>
                <p:nvCxnSpPr>
                  <p:cNvPr id="79" name="Straight Arrow Connector 78"/>
                  <p:cNvCxnSpPr>
                    <a:stCxn id="71" idx="2"/>
                    <a:endCxn id="73" idx="0"/>
                  </p:cNvCxnSpPr>
                  <p:nvPr/>
                </p:nvCxnSpPr>
                <p:spPr>
                  <a:xfrm flipH="1">
                    <a:off x="4141694" y="1586755"/>
                    <a:ext cx="1290916" cy="4168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71" idx="6"/>
                    <a:endCxn id="74" idx="0"/>
                  </p:cNvCxnSpPr>
                  <p:nvPr/>
                </p:nvCxnSpPr>
                <p:spPr>
                  <a:xfrm>
                    <a:off x="6306669" y="1586755"/>
                    <a:ext cx="925608" cy="363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p:cNvCxnSpPr>
                    <a:stCxn id="73" idx="3"/>
                    <a:endCxn id="75" idx="0"/>
                  </p:cNvCxnSpPr>
                  <p:nvPr/>
                </p:nvCxnSpPr>
                <p:spPr>
                  <a:xfrm flipH="1">
                    <a:off x="3267635" y="2520114"/>
                    <a:ext cx="565032" cy="223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p:cNvCxnSpPr>
                    <a:stCxn id="73" idx="5"/>
                    <a:endCxn id="76" idx="0"/>
                  </p:cNvCxnSpPr>
                  <p:nvPr/>
                </p:nvCxnSpPr>
                <p:spPr>
                  <a:xfrm>
                    <a:off x="4450720" y="2520114"/>
                    <a:ext cx="565033" cy="223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p:cNvCxnSpPr>
                    <a:stCxn id="74" idx="3"/>
                    <a:endCxn id="77" idx="0"/>
                  </p:cNvCxnSpPr>
                  <p:nvPr/>
                </p:nvCxnSpPr>
                <p:spPr>
                  <a:xfrm flipH="1">
                    <a:off x="6358218" y="2466328"/>
                    <a:ext cx="565032"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p:cNvCxnSpPr>
                    <a:stCxn id="74" idx="5"/>
                    <a:endCxn id="78" idx="0"/>
                  </p:cNvCxnSpPr>
                  <p:nvPr/>
                </p:nvCxnSpPr>
                <p:spPr>
                  <a:xfrm>
                    <a:off x="7541303" y="2466328"/>
                    <a:ext cx="659163"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sp>
          <p:nvSpPr>
            <p:cNvPr id="58" name="Rounded Rectangle 57"/>
            <p:cNvSpPr/>
            <p:nvPr/>
          </p:nvSpPr>
          <p:spPr>
            <a:xfrm>
              <a:off x="3337664" y="4537681"/>
              <a:ext cx="5137998" cy="2255886"/>
            </a:xfrm>
            <a:prstGeom prst="roundRect">
              <a:avLst/>
            </a:prstGeom>
            <a:solidFill>
              <a:schemeClr val="accent2">
                <a:lumMod val="40000"/>
                <a:lumOff val="60000"/>
              </a:schemeClr>
            </a:solidFill>
            <a:ln>
              <a:prstDash val="lg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50" dirty="0"/>
            </a:p>
          </p:txBody>
        </p:sp>
        <p:sp>
          <p:nvSpPr>
            <p:cNvPr id="59" name="Oval 58"/>
            <p:cNvSpPr/>
            <p:nvPr/>
          </p:nvSpPr>
          <p:spPr>
            <a:xfrm>
              <a:off x="4686046" y="4647827"/>
              <a:ext cx="1042097"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a:t>
              </a:r>
            </a:p>
          </p:txBody>
        </p:sp>
        <p:sp>
          <p:nvSpPr>
            <p:cNvPr id="60" name="Oval 59"/>
            <p:cNvSpPr/>
            <p:nvPr/>
          </p:nvSpPr>
          <p:spPr>
            <a:xfrm>
              <a:off x="3509809" y="5490885"/>
              <a:ext cx="1176238"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2111</a:t>
              </a:r>
            </a:p>
          </p:txBody>
        </p:sp>
        <p:sp>
          <p:nvSpPr>
            <p:cNvPr id="61" name="Oval 60"/>
            <p:cNvSpPr/>
            <p:nvPr/>
          </p:nvSpPr>
          <p:spPr>
            <a:xfrm>
              <a:off x="5589499" y="5490886"/>
              <a:ext cx="1293407" cy="6051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2112</a:t>
              </a:r>
            </a:p>
          </p:txBody>
        </p:sp>
        <p:cxnSp>
          <p:nvCxnSpPr>
            <p:cNvPr id="62" name="Straight Arrow Connector 61"/>
            <p:cNvCxnSpPr>
              <a:stCxn id="77" idx="4"/>
              <a:endCxn id="59" idx="0"/>
            </p:cNvCxnSpPr>
            <p:nvPr/>
          </p:nvCxnSpPr>
          <p:spPr>
            <a:xfrm flipH="1">
              <a:off x="5207095" y="4182040"/>
              <a:ext cx="1110781" cy="4657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p:cNvCxnSpPr>
              <a:endCxn id="60" idx="0"/>
            </p:cNvCxnSpPr>
            <p:nvPr/>
          </p:nvCxnSpPr>
          <p:spPr>
            <a:xfrm flipH="1">
              <a:off x="4097930" y="5214009"/>
              <a:ext cx="651393" cy="276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a:endCxn id="61" idx="0"/>
            </p:cNvCxnSpPr>
            <p:nvPr/>
          </p:nvCxnSpPr>
          <p:spPr>
            <a:xfrm>
              <a:off x="5367371" y="5214010"/>
              <a:ext cx="868832" cy="276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Oval 64"/>
            <p:cNvSpPr/>
            <p:nvPr/>
          </p:nvSpPr>
          <p:spPr>
            <a:xfrm>
              <a:off x="6567898" y="4485806"/>
              <a:ext cx="1061067" cy="60511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 dirty="0"/>
                <a:t>212</a:t>
              </a:r>
            </a:p>
          </p:txBody>
        </p:sp>
        <p:cxnSp>
          <p:nvCxnSpPr>
            <p:cNvPr id="66" name="Straight Arrow Connector 65"/>
            <p:cNvCxnSpPr>
              <a:stCxn id="77" idx="4"/>
              <a:endCxn id="65" idx="0"/>
            </p:cNvCxnSpPr>
            <p:nvPr/>
          </p:nvCxnSpPr>
          <p:spPr>
            <a:xfrm>
              <a:off x="6317876" y="4182040"/>
              <a:ext cx="780555" cy="303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85" name="TextBox 84"/>
          <p:cNvSpPr txBox="1"/>
          <p:nvPr/>
        </p:nvSpPr>
        <p:spPr>
          <a:xfrm>
            <a:off x="2839727" y="5532723"/>
            <a:ext cx="663547" cy="253916"/>
          </a:xfrm>
          <a:prstGeom prst="rect">
            <a:avLst/>
          </a:prstGeom>
          <a:noFill/>
        </p:spPr>
        <p:txBody>
          <a:bodyPr wrap="square" rtlCol="0">
            <a:spAutoFit/>
          </a:bodyPr>
          <a:lstStyle/>
          <a:p>
            <a:r>
              <a:rPr lang="en-US" sz="1050" dirty="0" smtClean="0"/>
              <a:t>Training</a:t>
            </a:r>
            <a:endParaRPr lang="en-US" sz="1050" dirty="0"/>
          </a:p>
        </p:txBody>
      </p:sp>
      <p:cxnSp>
        <p:nvCxnSpPr>
          <p:cNvPr id="87" name="Straight Arrow Connector 86"/>
          <p:cNvCxnSpPr>
            <a:endCxn id="31" idx="6"/>
          </p:cNvCxnSpPr>
          <p:nvPr/>
        </p:nvCxnSpPr>
        <p:spPr>
          <a:xfrm flipH="1" flipV="1">
            <a:off x="3598854" y="2185542"/>
            <a:ext cx="1774258" cy="52529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8" name="Straight Arrow Connector 87"/>
          <p:cNvCxnSpPr>
            <a:endCxn id="43" idx="3"/>
          </p:cNvCxnSpPr>
          <p:nvPr/>
        </p:nvCxnSpPr>
        <p:spPr>
          <a:xfrm flipH="1">
            <a:off x="4761256" y="3923288"/>
            <a:ext cx="634785" cy="3441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a:endCxn id="78" idx="6"/>
          </p:cNvCxnSpPr>
          <p:nvPr/>
        </p:nvCxnSpPr>
        <p:spPr>
          <a:xfrm flipH="1">
            <a:off x="3540282" y="4889241"/>
            <a:ext cx="1656869" cy="34521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4" name="Footer Placeholder 53"/>
          <p:cNvSpPr>
            <a:spLocks noGrp="1"/>
          </p:cNvSpPr>
          <p:nvPr>
            <p:ph type="ftr" sz="quarter" idx="11"/>
          </p:nvPr>
        </p:nvSpPr>
        <p:spPr/>
        <p:txBody>
          <a:bodyPr/>
          <a:lstStyle/>
          <a:p>
            <a:r>
              <a:rPr lang="en-US" dirty="0" smtClean="0"/>
              <a:t>The Center for Advanced Computer Studies</a:t>
            </a:r>
            <a:endParaRPr lang="en-US" dirty="0"/>
          </a:p>
        </p:txBody>
      </p:sp>
      <p:sp>
        <p:nvSpPr>
          <p:cNvPr id="55" name="Date Placeholder 54"/>
          <p:cNvSpPr>
            <a:spLocks noGrp="1"/>
          </p:cNvSpPr>
          <p:nvPr>
            <p:ph type="dt" sz="half" idx="10"/>
          </p:nvPr>
        </p:nvSpPr>
        <p:spPr/>
        <p:txBody>
          <a:bodyPr/>
          <a:lstStyle/>
          <a:p>
            <a:fld id="{ED3FC02F-613E-F841-BA8A-8495CA83CCA3}" type="datetime1">
              <a:rPr lang="en-US" smtClean="0"/>
              <a:t>4/3/17</a:t>
            </a:fld>
            <a:endParaRPr lang="en-US" dirty="0"/>
          </a:p>
        </p:txBody>
      </p:sp>
      <p:sp>
        <p:nvSpPr>
          <p:cNvPr id="56" name="Slide Number Placeholder 55"/>
          <p:cNvSpPr>
            <a:spLocks noGrp="1"/>
          </p:cNvSpPr>
          <p:nvPr>
            <p:ph type="sldNum" sz="quarter" idx="12"/>
          </p:nvPr>
        </p:nvSpPr>
        <p:spPr/>
        <p:txBody>
          <a:bodyPr/>
          <a:lstStyle/>
          <a:p>
            <a:fld id="{1FCD904C-D1DC-4FA1-992A-F40497B59867}" type="slidenum">
              <a:rPr lang="en-US" smtClean="0"/>
              <a:pPr/>
              <a:t>71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4177879775"/>
              </p:ext>
            </p:extLst>
          </p:nvPr>
        </p:nvGraphicFramePr>
        <p:xfrm>
          <a:off x="1752600" y="622300"/>
          <a:ext cx="5638800" cy="5613400"/>
        </p:xfrm>
        <a:graphic>
          <a:graphicData uri="http://schemas.openxmlformats.org/presentationml/2006/ole">
            <mc:AlternateContent xmlns:mc="http://schemas.openxmlformats.org/markup-compatibility/2006">
              <mc:Choice xmlns:v="urn:schemas-microsoft-com:vml" Requires="v">
                <p:oleObj spid="_x0000_s3185" name="Document" r:id="rId4" imgW="5638800" imgH="5613400" progId="Word.Document.12">
                  <p:embed/>
                </p:oleObj>
              </mc:Choice>
              <mc:Fallback>
                <p:oleObj name="Document" r:id="rId4" imgW="5638800" imgH="5613400" progId="Word.Document.12">
                  <p:embed/>
                  <p:pic>
                    <p:nvPicPr>
                      <p:cNvPr id="0" name=""/>
                      <p:cNvPicPr/>
                      <p:nvPr/>
                    </p:nvPicPr>
                    <p:blipFill>
                      <a:blip r:embed="rId5"/>
                      <a:stretch>
                        <a:fillRect/>
                      </a:stretch>
                    </p:blipFill>
                    <p:spPr>
                      <a:xfrm>
                        <a:off x="1752600" y="622300"/>
                        <a:ext cx="5638800" cy="5613400"/>
                      </a:xfrm>
                      <a:prstGeom prst="rect">
                        <a:avLst/>
                      </a:prstGeom>
                    </p:spPr>
                  </p:pic>
                </p:oleObj>
              </mc:Fallback>
            </mc:AlternateContent>
          </a:graphicData>
        </a:graphic>
      </p:graphicFrame>
      <p:sp>
        <p:nvSpPr>
          <p:cNvPr id="2" name="Footer Placeholder 1"/>
          <p:cNvSpPr>
            <a:spLocks noGrp="1"/>
          </p:cNvSpPr>
          <p:nvPr>
            <p:ph type="ftr" sz="quarter" idx="11"/>
          </p:nvPr>
        </p:nvSpPr>
        <p:spPr/>
        <p:txBody>
          <a:bodyPr/>
          <a:lstStyle/>
          <a:p>
            <a:r>
              <a:rPr lang="en-US" dirty="0" smtClean="0"/>
              <a:t>The Center for Advanced Computer Studies</a:t>
            </a:r>
            <a:endParaRPr lang="en-US" dirty="0"/>
          </a:p>
        </p:txBody>
      </p:sp>
      <p:sp>
        <p:nvSpPr>
          <p:cNvPr id="3" name="Date Placeholder 2"/>
          <p:cNvSpPr>
            <a:spLocks noGrp="1"/>
          </p:cNvSpPr>
          <p:nvPr>
            <p:ph type="dt" sz="half" idx="10"/>
          </p:nvPr>
        </p:nvSpPr>
        <p:spPr/>
        <p:txBody>
          <a:bodyPr/>
          <a:lstStyle/>
          <a:p>
            <a:fld id="{0226B0FC-E01A-714C-A6EF-4B21D0A18F99}" type="datetime1">
              <a:rPr lang="en-US" smtClean="0"/>
              <a:t>4/3/17</a:t>
            </a:fld>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72</a:t>
            </a:fld>
            <a:endParaRPr lang="en-US" dirty="0"/>
          </a:p>
        </p:txBody>
      </p:sp>
    </p:spTree>
    <p:extLst>
      <p:ext uri="{BB962C8B-B14F-4D97-AF65-F5344CB8AC3E}">
        <p14:creationId xmlns:p14="http://schemas.microsoft.com/office/powerpoint/2010/main" val="2008777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059" y="984036"/>
            <a:ext cx="6420349" cy="2585323"/>
          </a:xfrm>
          <a:prstGeom prst="rect">
            <a:avLst/>
          </a:prstGeom>
        </p:spPr>
        <p:txBody>
          <a:bodyPr wrap="square">
            <a:spAutoFit/>
          </a:bodyPr>
          <a:lstStyle/>
          <a:p>
            <a:pPr lvl="1"/>
            <a:r>
              <a:rPr lang="en-US" dirty="0" smtClean="0"/>
              <a:t>1a4p</a:t>
            </a:r>
            <a:r>
              <a:rPr lang="en-US" dirty="0"/>
              <a:t>	</a:t>
            </a:r>
            <a:r>
              <a:rPr lang="en-US" dirty="0" smtClean="0"/>
              <a:t>ENSG00000197747		(H. sapien)</a:t>
            </a:r>
            <a:endParaRPr lang="en-US" dirty="0"/>
          </a:p>
          <a:p>
            <a:pPr lvl="1"/>
            <a:r>
              <a:rPr lang="en-US" dirty="0"/>
              <a:t>1alv	</a:t>
            </a:r>
            <a:r>
              <a:rPr lang="en-US" dirty="0" smtClean="0"/>
              <a:t>	ENSG00000126247		(H. sapien)</a:t>
            </a:r>
            <a:endParaRPr lang="en-US" dirty="0"/>
          </a:p>
          <a:p>
            <a:pPr lvl="1"/>
            <a:r>
              <a:rPr lang="en-US" dirty="0" smtClean="0"/>
              <a:t>1eg3</a:t>
            </a:r>
            <a:r>
              <a:rPr lang="en-US" dirty="0"/>
              <a:t>	</a:t>
            </a:r>
            <a:r>
              <a:rPr lang="en-US" dirty="0" smtClean="0"/>
              <a:t>	ENSG00000198947		(H. sapien)</a:t>
            </a:r>
            <a:endParaRPr lang="en-US" dirty="0"/>
          </a:p>
          <a:p>
            <a:pPr lvl="1"/>
            <a:r>
              <a:rPr lang="en-US" dirty="0"/>
              <a:t>1h8b	</a:t>
            </a:r>
            <a:r>
              <a:rPr lang="en-US" dirty="0" smtClean="0"/>
              <a:t>ENSG00000077522 	(H. sapien)</a:t>
            </a:r>
            <a:endParaRPr lang="en-US" dirty="0"/>
          </a:p>
          <a:p>
            <a:pPr lvl="1"/>
            <a:r>
              <a:rPr lang="en-US" dirty="0" smtClean="0"/>
              <a:t>1j7q</a:t>
            </a:r>
            <a:r>
              <a:rPr lang="en-US" dirty="0"/>
              <a:t>	</a:t>
            </a:r>
            <a:r>
              <a:rPr lang="en-US" dirty="0" smtClean="0"/>
              <a:t>	Ca Vector Protein 		(B. lanceolatum )</a:t>
            </a:r>
            <a:endParaRPr lang="en-US" dirty="0"/>
          </a:p>
          <a:p>
            <a:pPr lvl="1"/>
            <a:r>
              <a:rPr lang="en-US" dirty="0"/>
              <a:t>1k8u 	</a:t>
            </a:r>
            <a:r>
              <a:rPr lang="en-US" dirty="0" smtClean="0"/>
              <a:t>ENSG00000197956 	(H. sapien)</a:t>
            </a:r>
            <a:endParaRPr lang="en-US" dirty="0"/>
          </a:p>
          <a:p>
            <a:pPr lvl="1"/>
            <a:r>
              <a:rPr lang="en-US" dirty="0"/>
              <a:t>1k94	</a:t>
            </a:r>
            <a:r>
              <a:rPr lang="en-US" dirty="0" smtClean="0"/>
              <a:t>	ENSG00000115271 	(H. sapien)</a:t>
            </a:r>
            <a:endParaRPr lang="en-US" dirty="0"/>
          </a:p>
          <a:p>
            <a:pPr lvl="1"/>
            <a:r>
              <a:rPr lang="en-US" dirty="0"/>
              <a:t>1k9u	</a:t>
            </a:r>
            <a:r>
              <a:rPr lang="en-US" dirty="0" smtClean="0"/>
              <a:t>	Ca-binding protein		(P. pratense)</a:t>
            </a:r>
            <a:endParaRPr lang="en-US" dirty="0"/>
          </a:p>
          <a:p>
            <a:pPr lvl="1"/>
            <a:r>
              <a:rPr lang="en-US" dirty="0"/>
              <a:t>1m45	</a:t>
            </a:r>
            <a:r>
              <a:rPr lang="en-US" dirty="0" smtClean="0"/>
              <a:t>ENSG00000100427 	(H. sapien)</a:t>
            </a:r>
            <a:endParaRPr lang="en-US" dirty="0"/>
          </a:p>
        </p:txBody>
      </p:sp>
      <p:sp>
        <p:nvSpPr>
          <p:cNvPr id="2" name="Rectangle 1"/>
          <p:cNvSpPr/>
          <p:nvPr/>
        </p:nvSpPr>
        <p:spPr>
          <a:xfrm>
            <a:off x="470356" y="3917155"/>
            <a:ext cx="3962742" cy="2492990"/>
          </a:xfrm>
          <a:prstGeom prst="rect">
            <a:avLst/>
          </a:prstGeom>
        </p:spPr>
        <p:txBody>
          <a:bodyPr wrap="square">
            <a:spAutoFit/>
          </a:bodyPr>
          <a:lstStyle/>
          <a:p>
            <a:r>
              <a:rPr lang="en-US" i="1" dirty="0" smtClean="0">
                <a:solidFill>
                  <a:srgbClr val="FF0000"/>
                </a:solidFill>
              </a:rPr>
              <a:t>Test Protein:</a:t>
            </a:r>
          </a:p>
          <a:p>
            <a:r>
              <a:rPr lang="en-US" i="1" dirty="0" smtClean="0">
                <a:solidFill>
                  <a:srgbClr val="FF0000"/>
                </a:solidFill>
              </a:rPr>
              <a:t>1iio is a Hypothetical Protein (</a:t>
            </a:r>
            <a:r>
              <a:rPr lang="en-US" i="1" dirty="0">
                <a:solidFill>
                  <a:srgbClr val="FF0000"/>
                </a:solidFill>
              </a:rPr>
              <a:t>M. thermoautotrophicum</a:t>
            </a:r>
            <a:r>
              <a:rPr lang="en-US" i="1" dirty="0" smtClean="0">
                <a:solidFill>
                  <a:srgbClr val="FF0000"/>
                </a:solidFill>
              </a:rPr>
              <a:t>) is grouped with this Ca</a:t>
            </a:r>
            <a:r>
              <a:rPr lang="en-US" i="1" baseline="30000" dirty="0" smtClean="0">
                <a:solidFill>
                  <a:srgbClr val="FF0000"/>
                </a:solidFill>
              </a:rPr>
              <a:t>+</a:t>
            </a:r>
            <a:r>
              <a:rPr lang="en-US" i="1" dirty="0" smtClean="0">
                <a:solidFill>
                  <a:srgbClr val="FF0000"/>
                </a:solidFill>
              </a:rPr>
              <a:t> binding protein. </a:t>
            </a:r>
          </a:p>
          <a:p>
            <a:r>
              <a:rPr lang="en-US" b="1" i="1" dirty="0" smtClean="0"/>
              <a:t>Hypothesis</a:t>
            </a:r>
            <a:r>
              <a:rPr lang="en-US" b="1" i="1" dirty="0" smtClean="0">
                <a:solidFill>
                  <a:srgbClr val="FF0000"/>
                </a:solidFill>
              </a:rPr>
              <a:t> </a:t>
            </a:r>
            <a:r>
              <a:rPr lang="en-US" b="1" i="1" dirty="0" smtClean="0">
                <a:solidFill>
                  <a:srgbClr val="000000"/>
                </a:solidFill>
              </a:rPr>
              <a:t>:</a:t>
            </a:r>
            <a:r>
              <a:rPr lang="en-US" b="1" i="1" dirty="0" smtClean="0">
                <a:solidFill>
                  <a:srgbClr val="FF0000"/>
                </a:solidFill>
              </a:rPr>
              <a:t> </a:t>
            </a:r>
            <a:r>
              <a:rPr lang="en-US" b="1" dirty="0" smtClean="0"/>
              <a:t>1iio </a:t>
            </a:r>
            <a:r>
              <a:rPr lang="en-US" b="1" dirty="0"/>
              <a:t>exhibits Ca</a:t>
            </a:r>
            <a:r>
              <a:rPr lang="en-US" b="1" baseline="30000" dirty="0"/>
              <a:t>2+ </a:t>
            </a:r>
            <a:r>
              <a:rPr lang="en-US" b="1" dirty="0"/>
              <a:t>binding activity in </a:t>
            </a:r>
            <a:r>
              <a:rPr lang="en-US" b="1" i="1" dirty="0"/>
              <a:t>M. thermoautotrophicum</a:t>
            </a:r>
            <a:r>
              <a:rPr lang="en-US" b="1" dirty="0"/>
              <a:t>, possibly through a EF hand or EF hand-like motif.</a:t>
            </a:r>
          </a:p>
          <a:p>
            <a:endParaRPr lang="en-US" i="1" baseline="30000" dirty="0">
              <a:solidFill>
                <a:srgbClr val="FF0000"/>
              </a:solidFill>
            </a:endParaRPr>
          </a:p>
        </p:txBody>
      </p:sp>
      <p:pic>
        <p:nvPicPr>
          <p:cNvPr id="7" name="Picture 4" descr="http://www.rcsb.org/pdb/images/1alv_bio_r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667" y="3541505"/>
            <a:ext cx="3433658" cy="34336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75491" y="329231"/>
            <a:ext cx="5867681" cy="523220"/>
          </a:xfrm>
          <a:prstGeom prst="rect">
            <a:avLst/>
          </a:prstGeom>
          <a:noFill/>
        </p:spPr>
        <p:txBody>
          <a:bodyPr wrap="square" rtlCol="0">
            <a:spAutoFit/>
          </a:bodyPr>
          <a:lstStyle/>
          <a:p>
            <a:pPr algn="ctr"/>
            <a:r>
              <a:rPr lang="en-US" sz="2800" dirty="0" smtClean="0">
                <a:solidFill>
                  <a:srgbClr val="000000"/>
                </a:solidFill>
              </a:rPr>
              <a:t>Discovery- Ca</a:t>
            </a:r>
            <a:r>
              <a:rPr lang="en-US" sz="2800" baseline="30000" dirty="0" smtClean="0">
                <a:solidFill>
                  <a:srgbClr val="000000"/>
                </a:solidFill>
              </a:rPr>
              <a:t>+ </a:t>
            </a:r>
            <a:r>
              <a:rPr lang="en-US" sz="2800" dirty="0" smtClean="0">
                <a:solidFill>
                  <a:srgbClr val="000000"/>
                </a:solidFill>
              </a:rPr>
              <a:t>Binding</a:t>
            </a:r>
            <a:r>
              <a:rPr lang="en-US" sz="2800" baseline="30000" dirty="0" smtClean="0">
                <a:solidFill>
                  <a:srgbClr val="000000"/>
                </a:solidFill>
              </a:rPr>
              <a:t> </a:t>
            </a:r>
            <a:r>
              <a:rPr lang="en-US" sz="2800" dirty="0" smtClean="0">
                <a:solidFill>
                  <a:srgbClr val="000000"/>
                </a:solidFill>
              </a:rPr>
              <a:t>Protein Family</a:t>
            </a:r>
            <a:endParaRPr lang="en-US" sz="2800" dirty="0">
              <a:solidFill>
                <a:srgbClr val="000000"/>
              </a:solidFill>
            </a:endParaRPr>
          </a:p>
        </p:txBody>
      </p:sp>
    </p:spTree>
    <p:extLst>
      <p:ext uri="{BB962C8B-B14F-4D97-AF65-F5344CB8AC3E}">
        <p14:creationId xmlns:p14="http://schemas.microsoft.com/office/powerpoint/2010/main" val="1642701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FF"/>
                </a:solidFill>
              </a:rPr>
              <a:t>Outline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smtClean="0">
                <a:solidFill>
                  <a:schemeClr val="bg1">
                    <a:lumMod val="85000"/>
                  </a:schemeClr>
                </a:solidFill>
              </a:rPr>
              <a:t>Structural representation</a:t>
            </a:r>
            <a:endParaRPr lang="en-US" sz="2000" dirty="0">
              <a:solidFill>
                <a:schemeClr val="bg1">
                  <a:lumMod val="85000"/>
                </a:schemeClr>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F</a:t>
            </a:r>
            <a:r>
              <a:rPr lang="en-US" sz="2000" dirty="0" smtClean="0">
                <a:solidFill>
                  <a:schemeClr val="bg1">
                    <a:lumMod val="85000"/>
                  </a:schemeClr>
                </a:solidFill>
              </a:rPr>
              <a:t>unctional </a:t>
            </a:r>
            <a:r>
              <a:rPr lang="en-US" sz="2000" dirty="0">
                <a:solidFill>
                  <a:schemeClr val="bg1">
                    <a:lumMod val="85000"/>
                  </a:schemeClr>
                </a:solidFill>
              </a:rPr>
              <a:t>prediction</a:t>
            </a: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bg1">
                    <a:lumMod val="85000"/>
                  </a:schemeClr>
                </a:solidFill>
              </a:rPr>
              <a:t>C</a:t>
            </a:r>
            <a:r>
              <a:rPr lang="en-US" sz="2000" dirty="0" smtClean="0">
                <a:solidFill>
                  <a:schemeClr val="bg1">
                    <a:lumMod val="85000"/>
                  </a:schemeClr>
                </a:solidFill>
              </a:rPr>
              <a:t>lassification</a:t>
            </a:r>
            <a:endParaRPr lang="en-US" sz="2000" dirty="0">
              <a:solidFill>
                <a:schemeClr val="bg1">
                  <a:lumMod val="85000"/>
                </a:schemeClr>
              </a:solidFill>
            </a:endParaRPr>
          </a:p>
        </p:txBody>
      </p:sp>
      <p:sp>
        <p:nvSpPr>
          <p:cNvPr id="10" name="Rounded Rectangle 9"/>
          <p:cNvSpPr/>
          <p:nvPr/>
        </p:nvSpPr>
        <p:spPr>
          <a:xfrm>
            <a:off x="728685" y="4096405"/>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b="1" dirty="0" smtClean="0">
                <a:solidFill>
                  <a:schemeClr val="tx1"/>
                </a:solidFill>
              </a:rPr>
              <a:t>Conclusion </a:t>
            </a:r>
            <a:endParaRPr lang="en-US" sz="2000" b="1" dirty="0">
              <a:solidFill>
                <a:schemeClr val="tx1"/>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FCFDF395-E9DB-2F42-934F-C8FD727A9937}"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74</a:t>
            </a:fld>
            <a:endParaRPr lang="en-US" dirty="0"/>
          </a:p>
        </p:txBody>
      </p:sp>
    </p:spTree>
    <p:extLst>
      <p:ext uri="{BB962C8B-B14F-4D97-AF65-F5344CB8AC3E}">
        <p14:creationId xmlns:p14="http://schemas.microsoft.com/office/powerpoint/2010/main" val="215744891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Conclusions </a:t>
            </a:r>
            <a:endParaRPr lang="en-US" dirty="0"/>
          </a:p>
        </p:txBody>
      </p:sp>
      <p:sp>
        <p:nvSpPr>
          <p:cNvPr id="3" name="Content Placeholder 2"/>
          <p:cNvSpPr>
            <a:spLocks noGrp="1"/>
          </p:cNvSpPr>
          <p:nvPr>
            <p:ph idx="1"/>
          </p:nvPr>
        </p:nvSpPr>
        <p:spPr>
          <a:xfrm>
            <a:off x="686315" y="1389019"/>
            <a:ext cx="8132846" cy="4967331"/>
          </a:xfrm>
        </p:spPr>
        <p:style>
          <a:lnRef idx="2">
            <a:schemeClr val="accent5"/>
          </a:lnRef>
          <a:fillRef idx="1">
            <a:schemeClr val="lt1"/>
          </a:fillRef>
          <a:effectRef idx="0">
            <a:schemeClr val="accent5"/>
          </a:effectRef>
          <a:fontRef idx="minor">
            <a:schemeClr val="dk1"/>
          </a:fontRef>
        </p:style>
        <p:txBody>
          <a:bodyPr>
            <a:noAutofit/>
          </a:bodyPr>
          <a:lstStyle/>
          <a:p>
            <a:r>
              <a:rPr lang="en-US" sz="2400" dirty="0" smtClean="0">
                <a:solidFill>
                  <a:schemeClr val="tx1"/>
                </a:solidFill>
              </a:rPr>
              <a:t>The </a:t>
            </a:r>
            <a:r>
              <a:rPr lang="en-US" sz="2400" b="1" dirty="0" smtClean="0">
                <a:solidFill>
                  <a:schemeClr val="tx1"/>
                </a:solidFill>
              </a:rPr>
              <a:t>pairwise global structural similarity</a:t>
            </a:r>
            <a:r>
              <a:rPr lang="en-US" sz="2400" dirty="0" smtClean="0">
                <a:solidFill>
                  <a:schemeClr val="tx1"/>
                </a:solidFill>
              </a:rPr>
              <a:t> measure calculated using TSR in </a:t>
            </a:r>
            <a:r>
              <a:rPr lang="de-DE" sz="2400" dirty="0" smtClean="0">
                <a:solidFill>
                  <a:schemeClr val="tx1"/>
                </a:solidFill>
              </a:rPr>
              <a:t>3-D</a:t>
            </a:r>
            <a:r>
              <a:rPr lang="en-US" sz="2400" dirty="0" smtClean="0">
                <a:solidFill>
                  <a:schemeClr val="tx1"/>
                </a:solidFill>
              </a:rPr>
              <a:t> have been found to be comparable to other methods.</a:t>
            </a:r>
          </a:p>
          <a:p>
            <a:pPr marL="0" indent="0">
              <a:buNone/>
            </a:pPr>
            <a:endParaRPr lang="en-US" sz="2400" i="1" dirty="0" smtClean="0">
              <a:solidFill>
                <a:schemeClr val="tx1"/>
              </a:solidFill>
            </a:endParaRPr>
          </a:p>
          <a:p>
            <a:r>
              <a:rPr lang="en-US" sz="2400" dirty="0" smtClean="0">
                <a:solidFill>
                  <a:schemeClr val="tx1"/>
                </a:solidFill>
              </a:rPr>
              <a:t>TSR in </a:t>
            </a:r>
            <a:r>
              <a:rPr lang="de-DE" sz="2400" dirty="0" smtClean="0">
                <a:solidFill>
                  <a:schemeClr val="tx1"/>
                </a:solidFill>
              </a:rPr>
              <a:t>3-D</a:t>
            </a:r>
            <a:r>
              <a:rPr lang="en-US" sz="2400" dirty="0" smtClean="0">
                <a:solidFill>
                  <a:schemeClr val="tx1"/>
                </a:solidFill>
              </a:rPr>
              <a:t> can </a:t>
            </a:r>
            <a:r>
              <a:rPr lang="en-US" sz="2400" b="1" dirty="0" smtClean="0">
                <a:solidFill>
                  <a:schemeClr val="tx1"/>
                </a:solidFill>
              </a:rPr>
              <a:t>identify local similarity</a:t>
            </a:r>
            <a:r>
              <a:rPr lang="en-US" sz="2400" dirty="0" smtClean="0">
                <a:solidFill>
                  <a:schemeClr val="tx1"/>
                </a:solidFill>
              </a:rPr>
              <a:t> and </a:t>
            </a:r>
            <a:r>
              <a:rPr lang="en-US" sz="2400" b="1" dirty="0" smtClean="0">
                <a:solidFill>
                  <a:schemeClr val="tx1"/>
                </a:solidFill>
              </a:rPr>
              <a:t>structural motifs </a:t>
            </a:r>
            <a:r>
              <a:rPr lang="en-US" sz="2400" dirty="0" smtClean="0">
                <a:solidFill>
                  <a:schemeClr val="tx1"/>
                </a:solidFill>
              </a:rPr>
              <a:t>.</a:t>
            </a:r>
          </a:p>
          <a:p>
            <a:endParaRPr lang="en-US" sz="2400" dirty="0" smtClean="0">
              <a:solidFill>
                <a:schemeClr val="tx1"/>
              </a:solidFill>
            </a:endParaRPr>
          </a:p>
          <a:p>
            <a:r>
              <a:rPr lang="en-US" sz="2400" dirty="0" smtClean="0">
                <a:solidFill>
                  <a:schemeClr val="tx1"/>
                </a:solidFill>
              </a:rPr>
              <a:t>TSR in </a:t>
            </a:r>
            <a:r>
              <a:rPr lang="de-DE" sz="2400" dirty="0" smtClean="0">
                <a:solidFill>
                  <a:schemeClr val="tx1"/>
                </a:solidFill>
              </a:rPr>
              <a:t>3-D</a:t>
            </a:r>
            <a:r>
              <a:rPr lang="en-US" sz="2400" dirty="0" smtClean="0">
                <a:solidFill>
                  <a:schemeClr val="tx1"/>
                </a:solidFill>
              </a:rPr>
              <a:t> can be used to perform </a:t>
            </a:r>
            <a:r>
              <a:rPr lang="en-US" sz="2400" b="1" dirty="0" smtClean="0">
                <a:solidFill>
                  <a:schemeClr val="tx1"/>
                </a:solidFill>
              </a:rPr>
              <a:t>structural classification</a:t>
            </a:r>
            <a:r>
              <a:rPr lang="en-US" sz="2400" dirty="0" smtClean="0">
                <a:solidFill>
                  <a:schemeClr val="tx1"/>
                </a:solidFill>
              </a:rPr>
              <a:t> based on protein structure taxonomy.</a:t>
            </a:r>
          </a:p>
        </p:txBody>
      </p:sp>
      <p:sp>
        <p:nvSpPr>
          <p:cNvPr id="2" name="Footer Placeholder 1"/>
          <p:cNvSpPr>
            <a:spLocks noGrp="1"/>
          </p:cNvSpPr>
          <p:nvPr>
            <p:ph type="ftr" sz="quarter" idx="11"/>
          </p:nvPr>
        </p:nvSpPr>
        <p:spPr/>
        <p:txBody>
          <a:bodyPr/>
          <a:lstStyle/>
          <a:p>
            <a:r>
              <a:rPr lang="en-US" dirty="0" smtClean="0"/>
              <a:t>The Center for Advanced Computer Studies</a:t>
            </a:r>
            <a:endParaRPr lang="en-US" dirty="0"/>
          </a:p>
        </p:txBody>
      </p:sp>
      <p:sp>
        <p:nvSpPr>
          <p:cNvPr id="6" name="Date Placeholder 5"/>
          <p:cNvSpPr>
            <a:spLocks noGrp="1"/>
          </p:cNvSpPr>
          <p:nvPr>
            <p:ph type="dt" sz="half" idx="10"/>
          </p:nvPr>
        </p:nvSpPr>
        <p:spPr/>
        <p:txBody>
          <a:bodyPr/>
          <a:lstStyle/>
          <a:p>
            <a:fld id="{1F45021D-1412-3748-8584-6E25F1007D29}" type="datetime1">
              <a:rPr lang="en-US" smtClean="0"/>
              <a:t>4/3/17</a:t>
            </a:fld>
            <a:endParaRPr lang="en-US" dirty="0"/>
          </a:p>
        </p:txBody>
      </p:sp>
      <p:sp>
        <p:nvSpPr>
          <p:cNvPr id="7" name="Slide Number Placeholder 6"/>
          <p:cNvSpPr>
            <a:spLocks noGrp="1"/>
          </p:cNvSpPr>
          <p:nvPr>
            <p:ph type="sldNum" sz="quarter" idx="12"/>
          </p:nvPr>
        </p:nvSpPr>
        <p:spPr/>
        <p:txBody>
          <a:bodyPr/>
          <a:lstStyle/>
          <a:p>
            <a:fld id="{1FCD904C-D1DC-4FA1-992A-F40497B59867}" type="slidenum">
              <a:rPr lang="en-US" smtClean="0"/>
              <a:pPr/>
              <a:t>75</a:t>
            </a:fld>
            <a:endParaRPr lang="en-US" dirty="0"/>
          </a:p>
        </p:txBody>
      </p:sp>
    </p:spTree>
    <p:extLst>
      <p:ext uri="{BB962C8B-B14F-4D97-AF65-F5344CB8AC3E}">
        <p14:creationId xmlns:p14="http://schemas.microsoft.com/office/powerpoint/2010/main" val="213478221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Functional Annotation and Gene Annotation</a:t>
            </a:r>
            <a:endParaRPr lang="en-US" dirty="0"/>
          </a:p>
        </p:txBody>
      </p:sp>
      <p:sp>
        <p:nvSpPr>
          <p:cNvPr id="7" name="Text Placeholder 6"/>
          <p:cNvSpPr>
            <a:spLocks noGrp="1"/>
          </p:cNvSpPr>
          <p:nvPr>
            <p:ph type="body" idx="1"/>
          </p:nvPr>
        </p:nvSpPr>
        <p:spPr/>
        <p:txBody>
          <a:bodyPr/>
          <a:lstStyle/>
          <a:p>
            <a:endParaRPr lang="en-US" dirty="0"/>
          </a:p>
        </p:txBody>
      </p:sp>
      <p:sp>
        <p:nvSpPr>
          <p:cNvPr id="4" name="Date Placeholder 3"/>
          <p:cNvSpPr>
            <a:spLocks noGrp="1"/>
          </p:cNvSpPr>
          <p:nvPr>
            <p:ph type="dt" sz="half" idx="10"/>
          </p:nvPr>
        </p:nvSpPr>
        <p:spPr/>
        <p:txBody>
          <a:bodyPr/>
          <a:lstStyle/>
          <a:p>
            <a:fld id="{57F31EB4-1206-3C4B-B125-66591B6648AF}"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76</a:t>
            </a:fld>
            <a:endParaRPr lang="en-US" dirty="0"/>
          </a:p>
        </p:txBody>
      </p:sp>
    </p:spTree>
    <p:extLst>
      <p:ext uri="{BB962C8B-B14F-4D97-AF65-F5344CB8AC3E}">
        <p14:creationId xmlns:p14="http://schemas.microsoft.com/office/powerpoint/2010/main" val="1045579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7"/>
            <a:ext cx="7886700" cy="1030564"/>
          </a:xfrm>
        </p:spPr>
        <p:txBody>
          <a:bodyPr>
            <a:normAutofit fontScale="90000"/>
          </a:bodyPr>
          <a:lstStyle/>
          <a:p>
            <a:pPr algn="ctr"/>
            <a:r>
              <a:rPr lang="en-US" dirty="0" smtClean="0"/>
              <a:t>Alanine-x-glutamate-x-leucine</a:t>
            </a:r>
            <a:r>
              <a:rPr lang="en-US" sz="2400" dirty="0" smtClean="0"/>
              <a:t> </a:t>
            </a:r>
            <a:r>
              <a:rPr lang="en-US" dirty="0" smtClean="0"/>
              <a:t>Motif</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5239265" y="2893439"/>
                <a:ext cx="3733558" cy="1719750"/>
              </a:xfrm>
            </p:spPr>
            <p:txBody>
              <a:bodyPr>
                <a:normAutofit/>
              </a:bodyPr>
              <a:lstStyle/>
              <a:p>
                <a:pPr marL="0" indent="0">
                  <a:buNone/>
                </a:pPr>
                <a:r>
                  <a:rPr lang="en-US" sz="2000" dirty="0" smtClean="0"/>
                  <a:t>Where a1,a2,a3  {ALA, GLU, LEU}</a:t>
                </a:r>
              </a:p>
              <a:p>
                <a:pPr marL="0" indent="0">
                  <a:buNone/>
                </a:pPr>
                <a:r>
                  <a:rPr lang="en-US" sz="2000" dirty="0" smtClean="0"/>
                  <a:t>Most common permutation:</a:t>
                </a:r>
              </a:p>
              <a:p>
                <a:pPr lvl="1"/>
                <a:r>
                  <a:rPr lang="en-US" sz="1600" dirty="0" smtClean="0"/>
                  <a:t>a1=</a:t>
                </a:r>
                <a:r>
                  <a:rPr lang="en-US" sz="1600" dirty="0"/>
                  <a:t> </a:t>
                </a:r>
                <a:r>
                  <a:rPr lang="en-US" sz="1600" dirty="0" smtClean="0"/>
                  <a:t>ALA </a:t>
                </a:r>
              </a:p>
              <a:p>
                <a:pPr lvl="1"/>
                <a:r>
                  <a:rPr lang="en-US" sz="1600" dirty="0" smtClean="0"/>
                  <a:t>a2= GLU</a:t>
                </a:r>
              </a:p>
              <a:p>
                <a:pPr lvl="1"/>
                <a:r>
                  <a:rPr lang="en-US" sz="1600" dirty="0" smtClean="0"/>
                  <a:t>a3 = LEU</a:t>
                </a:r>
                <a:endParaRPr lang="en-US" sz="1600"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5239265" y="2893439"/>
                <a:ext cx="3733558" cy="1719750"/>
              </a:xfrm>
              <a:blipFill rotWithShape="0">
                <a:blip r:embed="rId2"/>
                <a:stretch>
                  <a:fillRect l="-1631" t="-3901" r="-1305"/>
                </a:stretch>
              </a:blipFill>
            </p:spPr>
            <p:txBody>
              <a:bodyPr/>
              <a:lstStyle/>
              <a:p>
                <a:r>
                  <a:rPr lang="en-US">
                    <a:noFill/>
                  </a:rPr>
                  <a:t> </a:t>
                </a:r>
              </a:p>
            </p:txBody>
          </p:sp>
        </mc:Fallback>
      </mc:AlternateContent>
      <p:grpSp>
        <p:nvGrpSpPr>
          <p:cNvPr id="28" name="Group 27"/>
          <p:cNvGrpSpPr/>
          <p:nvPr/>
        </p:nvGrpSpPr>
        <p:grpSpPr>
          <a:xfrm>
            <a:off x="539069" y="1395691"/>
            <a:ext cx="4187001" cy="5050410"/>
            <a:chOff x="481404" y="1532237"/>
            <a:chExt cx="4187001" cy="5157503"/>
          </a:xfrm>
        </p:grpSpPr>
        <p:grpSp>
          <p:nvGrpSpPr>
            <p:cNvPr id="5" name="Group 4"/>
            <p:cNvGrpSpPr/>
            <p:nvPr/>
          </p:nvGrpSpPr>
          <p:grpSpPr>
            <a:xfrm>
              <a:off x="481404" y="1532237"/>
              <a:ext cx="4187001" cy="5157503"/>
              <a:chOff x="685800" y="609600"/>
              <a:chExt cx="4187001" cy="5376894"/>
            </a:xfrm>
          </p:grpSpPr>
          <p:grpSp>
            <p:nvGrpSpPr>
              <p:cNvPr id="6" name="Group 5"/>
              <p:cNvGrpSpPr/>
              <p:nvPr/>
            </p:nvGrpSpPr>
            <p:grpSpPr>
              <a:xfrm>
                <a:off x="685800" y="609600"/>
                <a:ext cx="4114800" cy="2514600"/>
                <a:chOff x="1219200" y="1447800"/>
                <a:chExt cx="5235575" cy="3924300"/>
              </a:xfrm>
            </p:grpSpPr>
            <p:pic>
              <p:nvPicPr>
                <p:cNvPr id="18" name="Picture 11" descr="1xbc 451 452 4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752600"/>
                  <a:ext cx="1806575" cy="20050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1xbc global 451 452 4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447800"/>
                  <a:ext cx="3238500" cy="39243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3"/>
                <p:cNvSpPr txBox="1">
                  <a:spLocks noChangeArrowheads="1"/>
                </p:cNvSpPr>
                <p:nvPr/>
              </p:nvSpPr>
              <p:spPr bwMode="auto">
                <a:xfrm>
                  <a:off x="1257300" y="2071687"/>
                  <a:ext cx="834496" cy="43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1xbc</a:t>
                  </a:r>
                </a:p>
              </p:txBody>
            </p:sp>
            <p:sp>
              <p:nvSpPr>
                <p:cNvPr id="21" name="Oval 4"/>
                <p:cNvSpPr>
                  <a:spLocks noChangeArrowheads="1"/>
                </p:cNvSpPr>
                <p:nvPr/>
              </p:nvSpPr>
              <p:spPr bwMode="auto">
                <a:xfrm>
                  <a:off x="1600200" y="2667000"/>
                  <a:ext cx="1143000" cy="1143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Line 6"/>
                <p:cNvSpPr>
                  <a:spLocks noChangeShapeType="1"/>
                </p:cNvSpPr>
                <p:nvPr/>
              </p:nvSpPr>
              <p:spPr bwMode="auto">
                <a:xfrm flipV="1">
                  <a:off x="5410200" y="2667000"/>
                  <a:ext cx="152400"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3" name="Line 7"/>
                <p:cNvSpPr>
                  <a:spLocks noChangeShapeType="1"/>
                </p:cNvSpPr>
                <p:nvPr/>
              </p:nvSpPr>
              <p:spPr bwMode="auto">
                <a:xfrm flipH="1" flipV="1">
                  <a:off x="5181600" y="2209800"/>
                  <a:ext cx="228600" cy="990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4" name="Line 8"/>
                <p:cNvSpPr>
                  <a:spLocks noChangeShapeType="1"/>
                </p:cNvSpPr>
                <p:nvPr/>
              </p:nvSpPr>
              <p:spPr bwMode="auto">
                <a:xfrm>
                  <a:off x="5181600" y="2209800"/>
                  <a:ext cx="3810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Text Box 9"/>
                <p:cNvSpPr txBox="1">
                  <a:spLocks noChangeArrowheads="1"/>
                </p:cNvSpPr>
                <p:nvPr/>
              </p:nvSpPr>
              <p:spPr bwMode="auto">
                <a:xfrm>
                  <a:off x="4135824" y="4531606"/>
                  <a:ext cx="1758245" cy="432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A451 E452 L453</a:t>
                  </a:r>
                </a:p>
              </p:txBody>
            </p:sp>
          </p:grpSp>
          <p:grpSp>
            <p:nvGrpSpPr>
              <p:cNvPr id="7" name="Group 6"/>
              <p:cNvGrpSpPr/>
              <p:nvPr/>
            </p:nvGrpSpPr>
            <p:grpSpPr>
              <a:xfrm>
                <a:off x="758001" y="3383816"/>
                <a:ext cx="4114800" cy="2602678"/>
                <a:chOff x="762000" y="965460"/>
                <a:chExt cx="5821363" cy="3816090"/>
              </a:xfrm>
            </p:grpSpPr>
            <p:sp>
              <p:nvSpPr>
                <p:cNvPr id="8" name="Text Box 5"/>
                <p:cNvSpPr txBox="1">
                  <a:spLocks noChangeArrowheads="1"/>
                </p:cNvSpPr>
                <p:nvPr/>
              </p:nvSpPr>
              <p:spPr bwMode="auto">
                <a:xfrm>
                  <a:off x="1303514" y="965460"/>
                  <a:ext cx="760236" cy="40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1r0p</a:t>
                  </a:r>
                </a:p>
              </p:txBody>
            </p:sp>
            <p:sp>
              <p:nvSpPr>
                <p:cNvPr id="9" name="Text Box 11"/>
                <p:cNvSpPr txBox="1">
                  <a:spLocks noChangeArrowheads="1"/>
                </p:cNvSpPr>
                <p:nvPr/>
              </p:nvSpPr>
              <p:spPr bwMode="auto">
                <a:xfrm>
                  <a:off x="3441700" y="4023446"/>
                  <a:ext cx="2273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dirty="0"/>
                    <a:t>A1251 E1253 L1255</a:t>
                  </a:r>
                </a:p>
              </p:txBody>
            </p:sp>
            <p:grpSp>
              <p:nvGrpSpPr>
                <p:cNvPr id="10" name="Group 9"/>
                <p:cNvGrpSpPr/>
                <p:nvPr/>
              </p:nvGrpSpPr>
              <p:grpSpPr>
                <a:xfrm>
                  <a:off x="762000" y="1371600"/>
                  <a:ext cx="5821363" cy="3409950"/>
                  <a:chOff x="762000" y="1371600"/>
                  <a:chExt cx="5821363" cy="3409950"/>
                </a:xfrm>
              </p:grpSpPr>
              <p:pic>
                <p:nvPicPr>
                  <p:cNvPr id="11" name="Picture 4" descr="1r0p global 1251 1253 12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371600"/>
                    <a:ext cx="2603500" cy="340995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6"/>
                  <p:cNvSpPr>
                    <a:spLocks noChangeArrowheads="1"/>
                  </p:cNvSpPr>
                  <p:nvPr/>
                </p:nvSpPr>
                <p:spPr bwMode="auto">
                  <a:xfrm>
                    <a:off x="2438400" y="3505200"/>
                    <a:ext cx="762000" cy="685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13" name="Picture 7" descr="1r0p 1251 1253 12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828800"/>
                    <a:ext cx="2239963" cy="2257425"/>
                  </a:xfrm>
                  <a:prstGeom prst="rect">
                    <a:avLst/>
                  </a:prstGeom>
                  <a:noFill/>
                  <a:extLst>
                    <a:ext uri="{909E8E84-426E-40dd-AFC4-6F175D3DCCD1}">
                      <a14:hiddenFill xmlns:a14="http://schemas.microsoft.com/office/drawing/2010/main">
                        <a:solidFill>
                          <a:srgbClr val="FFFFFF"/>
                        </a:solidFill>
                      </a14:hiddenFill>
                    </a:ext>
                  </a:extLst>
                </p:spPr>
              </p:pic>
              <p:sp>
                <p:nvSpPr>
                  <p:cNvPr id="14" name="Line 8"/>
                  <p:cNvSpPr>
                    <a:spLocks noChangeShapeType="1"/>
                  </p:cNvSpPr>
                  <p:nvPr/>
                </p:nvSpPr>
                <p:spPr bwMode="auto">
                  <a:xfrm flipV="1">
                    <a:off x="5715000" y="2667000"/>
                    <a:ext cx="152400" cy="762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 name="Line 9"/>
                  <p:cNvSpPr>
                    <a:spLocks noChangeShapeType="1"/>
                  </p:cNvSpPr>
                  <p:nvPr/>
                </p:nvSpPr>
                <p:spPr bwMode="auto">
                  <a:xfrm flipH="1" flipV="1">
                    <a:off x="4724400" y="2514600"/>
                    <a:ext cx="114300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Line 10"/>
                  <p:cNvSpPr>
                    <a:spLocks noChangeShapeType="1"/>
                  </p:cNvSpPr>
                  <p:nvPr/>
                </p:nvSpPr>
                <p:spPr bwMode="auto">
                  <a:xfrm>
                    <a:off x="4724400" y="2514600"/>
                    <a:ext cx="990600" cy="914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17" name="Straight Arrow Connector 16"/>
                  <p:cNvCxnSpPr/>
                  <p:nvPr/>
                </p:nvCxnSpPr>
                <p:spPr>
                  <a:xfrm flipV="1">
                    <a:off x="3290180" y="3076575"/>
                    <a:ext cx="1879160" cy="6025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grpSp>
        <p:cxnSp>
          <p:nvCxnSpPr>
            <p:cNvPr id="26" name="Straight Arrow Connector 25"/>
            <p:cNvCxnSpPr/>
            <p:nvPr/>
          </p:nvCxnSpPr>
          <p:spPr>
            <a:xfrm flipV="1">
              <a:off x="1754022" y="2230658"/>
              <a:ext cx="1794891" cy="4594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Footer Placeholder 26"/>
          <p:cNvSpPr>
            <a:spLocks noGrp="1"/>
          </p:cNvSpPr>
          <p:nvPr>
            <p:ph type="ftr" sz="quarter" idx="11"/>
          </p:nvPr>
        </p:nvSpPr>
        <p:spPr/>
        <p:txBody>
          <a:bodyPr/>
          <a:lstStyle/>
          <a:p>
            <a:r>
              <a:rPr lang="en-US" dirty="0" smtClean="0"/>
              <a:t>The Center for Advanced Computer Studies</a:t>
            </a:r>
            <a:endParaRPr lang="en-US" dirty="0"/>
          </a:p>
        </p:txBody>
      </p:sp>
      <p:sp>
        <p:nvSpPr>
          <p:cNvPr id="29" name="Date Placeholder 28"/>
          <p:cNvSpPr>
            <a:spLocks noGrp="1"/>
          </p:cNvSpPr>
          <p:nvPr>
            <p:ph type="dt" sz="half" idx="10"/>
          </p:nvPr>
        </p:nvSpPr>
        <p:spPr/>
        <p:txBody>
          <a:bodyPr/>
          <a:lstStyle/>
          <a:p>
            <a:fld id="{FF4F7EF4-34AD-BE48-A110-D19FE0312CE2}" type="datetime1">
              <a:rPr lang="en-US" smtClean="0"/>
              <a:t>4/3/17</a:t>
            </a:fld>
            <a:endParaRPr lang="en-US" dirty="0"/>
          </a:p>
        </p:txBody>
      </p:sp>
      <p:sp>
        <p:nvSpPr>
          <p:cNvPr id="30" name="Slide Number Placeholder 29"/>
          <p:cNvSpPr>
            <a:spLocks noGrp="1"/>
          </p:cNvSpPr>
          <p:nvPr>
            <p:ph type="sldNum" sz="quarter" idx="12"/>
          </p:nvPr>
        </p:nvSpPr>
        <p:spPr/>
        <p:txBody>
          <a:bodyPr/>
          <a:lstStyle/>
          <a:p>
            <a:fld id="{1FCD904C-D1DC-4FA1-992A-F40497B59867}" type="slidenum">
              <a:rPr lang="en-US" smtClean="0"/>
              <a:pPr/>
              <a:t>77</a:t>
            </a:fld>
            <a:endParaRPr lang="en-US" dirty="0"/>
          </a:p>
        </p:txBody>
      </p:sp>
    </p:spTree>
    <p:extLst>
      <p:ext uri="{BB962C8B-B14F-4D97-AF65-F5344CB8AC3E}">
        <p14:creationId xmlns:p14="http://schemas.microsoft.com/office/powerpoint/2010/main" val="119846088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75242" y="1022142"/>
            <a:ext cx="6518308" cy="2612041"/>
            <a:chOff x="710418" y="1022142"/>
            <a:chExt cx="8265942" cy="400705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752600"/>
              <a:ext cx="2325172" cy="3276600"/>
            </a:xfrm>
            <a:prstGeom prst="rect">
              <a:avLst/>
            </a:prstGeom>
          </p:spPr>
        </p:pic>
        <p:sp>
          <p:nvSpPr>
            <p:cNvPr id="3" name="TextBox 2"/>
            <p:cNvSpPr txBox="1"/>
            <p:nvPr/>
          </p:nvSpPr>
          <p:spPr>
            <a:xfrm>
              <a:off x="5715000" y="1022142"/>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2r5t</a:t>
              </a:r>
              <a:endParaRPr lang="en-US" b="1" dirty="0">
                <a:solidFill>
                  <a:srgbClr val="1C05C5"/>
                </a:solidFill>
                <a:latin typeface="Arial" panose="020B0604020202020204" pitchFamily="34" charset="0"/>
                <a:cs typeface="Arial" panose="020B0604020202020204" pitchFamily="34" charset="0"/>
              </a:endParaRPr>
            </a:p>
          </p:txBody>
        </p:sp>
        <p:sp>
          <p:nvSpPr>
            <p:cNvPr id="4" name="Oval 3"/>
            <p:cNvSpPr/>
            <p:nvPr/>
          </p:nvSpPr>
          <p:spPr>
            <a:xfrm>
              <a:off x="6629400" y="32766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7567731" y="3390900"/>
              <a:ext cx="1408629" cy="472152"/>
            </a:xfrm>
            <a:prstGeom prst="rect">
              <a:avLst/>
            </a:prstGeom>
            <a:noFill/>
          </p:spPr>
          <p:txBody>
            <a:bodyPr wrap="square" rtlCol="0">
              <a:spAutoFit/>
            </a:bodyPr>
            <a:lstStyle/>
            <a:p>
              <a:r>
                <a:rPr lang="en-US" sz="1400" b="1" dirty="0" smtClean="0">
                  <a:solidFill>
                    <a:srgbClr val="1C05C5"/>
                  </a:solidFill>
                  <a:latin typeface="Arial" panose="020B0604020202020204" pitchFamily="34" charset="0"/>
                  <a:cs typeface="Arial" panose="020B0604020202020204" pitchFamily="34" charset="0"/>
                </a:rPr>
                <a:t>GGLLDH</a:t>
              </a:r>
              <a:endParaRPr lang="en-US" sz="1400" b="1" dirty="0">
                <a:solidFill>
                  <a:srgbClr val="1C05C5"/>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18" y="1570193"/>
              <a:ext cx="2476371" cy="3412813"/>
            </a:xfrm>
            <a:prstGeom prst="rect">
              <a:avLst/>
            </a:prstGeom>
          </p:spPr>
        </p:pic>
        <p:sp>
          <p:nvSpPr>
            <p:cNvPr id="7" name="Oval 6"/>
            <p:cNvSpPr/>
            <p:nvPr/>
          </p:nvSpPr>
          <p:spPr>
            <a:xfrm>
              <a:off x="1981200" y="35814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819400" y="3712140"/>
              <a:ext cx="1408629" cy="472152"/>
            </a:xfrm>
            <a:prstGeom prst="rect">
              <a:avLst/>
            </a:prstGeom>
            <a:noFill/>
          </p:spPr>
          <p:txBody>
            <a:bodyPr wrap="square" rtlCol="0">
              <a:spAutoFit/>
            </a:bodyPr>
            <a:lstStyle/>
            <a:p>
              <a:r>
                <a:rPr lang="en-US" sz="1400" b="1" dirty="0" smtClean="0">
                  <a:solidFill>
                    <a:srgbClr val="1C05C5"/>
                  </a:solidFill>
                  <a:latin typeface="Arial" panose="020B0604020202020204" pitchFamily="34" charset="0"/>
                  <a:cs typeface="Arial" panose="020B0604020202020204" pitchFamily="34" charset="0"/>
                </a:rPr>
                <a:t>GGLLDH</a:t>
              </a:r>
              <a:endParaRPr lang="en-US" sz="1400" b="1" dirty="0">
                <a:solidFill>
                  <a:srgbClr val="1C05C5"/>
                </a:solidFill>
                <a:latin typeface="Arial" panose="020B0604020202020204" pitchFamily="34" charset="0"/>
                <a:cs typeface="Arial" panose="020B0604020202020204" pitchFamily="34" charset="0"/>
              </a:endParaRPr>
            </a:p>
          </p:txBody>
        </p:sp>
        <p:sp>
          <p:nvSpPr>
            <p:cNvPr id="9" name="TextBox 8"/>
            <p:cNvSpPr txBox="1"/>
            <p:nvPr/>
          </p:nvSpPr>
          <p:spPr>
            <a:xfrm>
              <a:off x="1181100" y="121401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2etr</a:t>
              </a:r>
              <a:endParaRPr lang="en-US" b="1" dirty="0">
                <a:solidFill>
                  <a:srgbClr val="1C05C5"/>
                </a:solidFill>
                <a:latin typeface="Arial" panose="020B0604020202020204" pitchFamily="34" charset="0"/>
                <a:cs typeface="Arial" panose="020B0604020202020204" pitchFamily="34" charset="0"/>
              </a:endParaRPr>
            </a:p>
          </p:txBody>
        </p:sp>
      </p:grpSp>
      <p:sp>
        <p:nvSpPr>
          <p:cNvPr id="10" name="Title 9"/>
          <p:cNvSpPr>
            <a:spLocks noGrp="1"/>
          </p:cNvSpPr>
          <p:nvPr>
            <p:ph type="title"/>
          </p:nvPr>
        </p:nvSpPr>
        <p:spPr>
          <a:xfrm>
            <a:off x="628650" y="365127"/>
            <a:ext cx="7886700" cy="657016"/>
          </a:xfrm>
        </p:spPr>
        <p:txBody>
          <a:bodyPr>
            <a:normAutofit fontScale="90000"/>
          </a:bodyPr>
          <a:lstStyle/>
          <a:p>
            <a:pPr algn="ctr"/>
            <a:r>
              <a:rPr lang="en-US" dirty="0" smtClean="0"/>
              <a:t>GGLLDH Motif</a:t>
            </a:r>
            <a:endParaRPr lang="en-US"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19" y="4114705"/>
            <a:ext cx="3276600" cy="221588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283" y="3996025"/>
            <a:ext cx="3587953" cy="2222674"/>
          </a:xfrm>
          <a:prstGeom prst="rect">
            <a:avLst/>
          </a:prstGeom>
        </p:spPr>
      </p:pic>
      <p:cxnSp>
        <p:nvCxnSpPr>
          <p:cNvPr id="15" name="Straight Arrow Connector 14"/>
          <p:cNvCxnSpPr>
            <a:stCxn id="6" idx="2"/>
            <a:endCxn id="12" idx="0"/>
          </p:cNvCxnSpPr>
          <p:nvPr/>
        </p:nvCxnSpPr>
        <p:spPr>
          <a:xfrm>
            <a:off x="2051643" y="3604071"/>
            <a:ext cx="26576" cy="5106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2" idx="2"/>
            <a:endCxn id="13" idx="0"/>
          </p:cNvCxnSpPr>
          <p:nvPr/>
        </p:nvCxnSpPr>
        <p:spPr>
          <a:xfrm>
            <a:off x="5577975" y="3634183"/>
            <a:ext cx="1061285" cy="3618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Footer Placeholder 13"/>
          <p:cNvSpPr>
            <a:spLocks noGrp="1"/>
          </p:cNvSpPr>
          <p:nvPr>
            <p:ph type="ftr" sz="quarter" idx="11"/>
          </p:nvPr>
        </p:nvSpPr>
        <p:spPr/>
        <p:txBody>
          <a:bodyPr/>
          <a:lstStyle/>
          <a:p>
            <a:r>
              <a:rPr lang="en-US" dirty="0" smtClean="0"/>
              <a:t>The Center for Advanced Computer Studies</a:t>
            </a:r>
            <a:endParaRPr lang="en-US" dirty="0"/>
          </a:p>
        </p:txBody>
      </p:sp>
      <p:sp>
        <p:nvSpPr>
          <p:cNvPr id="16" name="Date Placeholder 15"/>
          <p:cNvSpPr>
            <a:spLocks noGrp="1"/>
          </p:cNvSpPr>
          <p:nvPr>
            <p:ph type="dt" sz="half" idx="10"/>
          </p:nvPr>
        </p:nvSpPr>
        <p:spPr/>
        <p:txBody>
          <a:bodyPr/>
          <a:lstStyle/>
          <a:p>
            <a:fld id="{B5C9CE8C-D9A0-584B-8EE0-569029D7ADEA}" type="datetime1">
              <a:rPr lang="en-US" smtClean="0"/>
              <a:t>4/3/17</a:t>
            </a:fld>
            <a:endParaRPr lang="en-US" dirty="0"/>
          </a:p>
        </p:txBody>
      </p:sp>
      <p:sp>
        <p:nvSpPr>
          <p:cNvPr id="19" name="Slide Number Placeholder 18"/>
          <p:cNvSpPr>
            <a:spLocks noGrp="1"/>
          </p:cNvSpPr>
          <p:nvPr>
            <p:ph type="sldNum" sz="quarter" idx="12"/>
          </p:nvPr>
        </p:nvSpPr>
        <p:spPr/>
        <p:txBody>
          <a:bodyPr/>
          <a:lstStyle/>
          <a:p>
            <a:fld id="{1FCD904C-D1DC-4FA1-992A-F40497B59867}" type="slidenum">
              <a:rPr lang="en-US" smtClean="0"/>
              <a:pPr/>
              <a:t>78</a:t>
            </a:fld>
            <a:endParaRPr lang="en-US" dirty="0"/>
          </a:p>
        </p:txBody>
      </p:sp>
    </p:spTree>
    <p:extLst>
      <p:ext uri="{BB962C8B-B14F-4D97-AF65-F5344CB8AC3E}">
        <p14:creationId xmlns:p14="http://schemas.microsoft.com/office/powerpoint/2010/main" val="114857649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04800" y="891658"/>
            <a:ext cx="4033425" cy="2553385"/>
            <a:chOff x="304800" y="1208484"/>
            <a:chExt cx="4033425" cy="3534505"/>
          </a:xfrm>
        </p:grpSpPr>
        <p:sp>
          <p:nvSpPr>
            <p:cNvPr id="3" name="TextBox 2"/>
            <p:cNvSpPr txBox="1"/>
            <p:nvPr/>
          </p:nvSpPr>
          <p:spPr>
            <a:xfrm>
              <a:off x="849337" y="120848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2nru</a:t>
              </a:r>
              <a:endParaRPr lang="en-US" b="1" dirty="0">
                <a:solidFill>
                  <a:srgbClr val="1C05C5"/>
                </a:solidFill>
                <a:latin typeface="Arial" panose="020B0604020202020204" pitchFamily="34" charset="0"/>
                <a:cs typeface="Arial" panose="020B0604020202020204" pitchFamily="34" charset="0"/>
              </a:endParaRPr>
            </a:p>
          </p:txBody>
        </p:sp>
        <p:grpSp>
          <p:nvGrpSpPr>
            <p:cNvPr id="13" name="Group 12"/>
            <p:cNvGrpSpPr/>
            <p:nvPr/>
          </p:nvGrpSpPr>
          <p:grpSpPr>
            <a:xfrm>
              <a:off x="304800" y="1586132"/>
              <a:ext cx="2651760" cy="3156857"/>
              <a:chOff x="304800" y="1586132"/>
              <a:chExt cx="2651760" cy="315685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86132"/>
                <a:ext cx="2651760" cy="3156857"/>
              </a:xfrm>
              <a:prstGeom prst="rect">
                <a:avLst/>
              </a:prstGeom>
            </p:spPr>
          </p:pic>
          <p:sp>
            <p:nvSpPr>
              <p:cNvPr id="4" name="Oval 3"/>
              <p:cNvSpPr/>
              <p:nvPr/>
            </p:nvSpPr>
            <p:spPr>
              <a:xfrm>
                <a:off x="1618957" y="3276600"/>
                <a:ext cx="1185203"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2929597" y="3434834"/>
              <a:ext cx="1408628"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LEHIHRDD</a:t>
              </a:r>
              <a:endParaRPr lang="en-US" b="1" dirty="0">
                <a:solidFill>
                  <a:srgbClr val="1C05C5"/>
                </a:solidFill>
                <a:latin typeface="Arial" panose="020B0604020202020204" pitchFamily="34" charset="0"/>
                <a:cs typeface="Arial" panose="020B0604020202020204" pitchFamily="34" charset="0"/>
              </a:endParaRPr>
            </a:p>
          </p:txBody>
        </p:sp>
      </p:grpSp>
      <p:grpSp>
        <p:nvGrpSpPr>
          <p:cNvPr id="16" name="Group 15"/>
          <p:cNvGrpSpPr/>
          <p:nvPr/>
        </p:nvGrpSpPr>
        <p:grpSpPr>
          <a:xfrm>
            <a:off x="5486399" y="1216800"/>
            <a:ext cx="3549706" cy="2187713"/>
            <a:chOff x="5486399" y="1216800"/>
            <a:chExt cx="3549706" cy="3730618"/>
          </a:xfrm>
        </p:grpSpPr>
        <p:grpSp>
          <p:nvGrpSpPr>
            <p:cNvPr id="15" name="Group 14"/>
            <p:cNvGrpSpPr/>
            <p:nvPr/>
          </p:nvGrpSpPr>
          <p:grpSpPr>
            <a:xfrm>
              <a:off x="5486399" y="1605782"/>
              <a:ext cx="2122321" cy="3341636"/>
              <a:chOff x="5486399" y="1605782"/>
              <a:chExt cx="2122321" cy="334163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9" y="1605782"/>
                <a:ext cx="2122321" cy="3341636"/>
              </a:xfrm>
              <a:prstGeom prst="rect">
                <a:avLst/>
              </a:prstGeom>
            </p:spPr>
          </p:pic>
          <p:sp>
            <p:nvSpPr>
              <p:cNvPr id="7" name="Oval 6"/>
              <p:cNvSpPr/>
              <p:nvPr/>
            </p:nvSpPr>
            <p:spPr>
              <a:xfrm>
                <a:off x="6358597" y="3048000"/>
                <a:ext cx="1185203"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627477" y="3206234"/>
              <a:ext cx="1408628"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LHEIHRDD</a:t>
              </a:r>
              <a:endParaRPr lang="en-US" b="1" dirty="0">
                <a:solidFill>
                  <a:srgbClr val="1C05C5"/>
                </a:solidFill>
                <a:latin typeface="Arial" panose="020B0604020202020204" pitchFamily="34" charset="0"/>
                <a:cs typeface="Arial" panose="020B0604020202020204" pitchFamily="34" charset="0"/>
              </a:endParaRPr>
            </a:p>
          </p:txBody>
        </p:sp>
        <p:sp>
          <p:nvSpPr>
            <p:cNvPr id="9" name="TextBox 8"/>
            <p:cNvSpPr txBox="1"/>
            <p:nvPr/>
          </p:nvSpPr>
          <p:spPr>
            <a:xfrm>
              <a:off x="5958547" y="121680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3dtc</a:t>
              </a:r>
              <a:endParaRPr lang="en-US" b="1" dirty="0">
                <a:solidFill>
                  <a:srgbClr val="1C05C5"/>
                </a:solidFill>
                <a:latin typeface="Arial" panose="020B0604020202020204" pitchFamily="34" charset="0"/>
                <a:cs typeface="Arial" panose="020B0604020202020204" pitchFamily="34" charset="0"/>
              </a:endParaRPr>
            </a:p>
          </p:txBody>
        </p:sp>
      </p:grpSp>
      <p:sp>
        <p:nvSpPr>
          <p:cNvPr id="10" name="Title 9"/>
          <p:cNvSpPr>
            <a:spLocks noGrp="1"/>
          </p:cNvSpPr>
          <p:nvPr>
            <p:ph type="title"/>
          </p:nvPr>
        </p:nvSpPr>
        <p:spPr>
          <a:xfrm>
            <a:off x="628650" y="365127"/>
            <a:ext cx="7886700" cy="738744"/>
          </a:xfrm>
        </p:spPr>
        <p:txBody>
          <a:bodyPr/>
          <a:lstStyle/>
          <a:p>
            <a:pPr algn="ctr"/>
            <a:r>
              <a:rPr lang="en-US" dirty="0" smtClean="0"/>
              <a:t>LEHIHRDD Motif</a:t>
            </a:r>
            <a:endParaRPr lang="en-US" dirty="0"/>
          </a:p>
        </p:txBody>
      </p:sp>
      <p:grpSp>
        <p:nvGrpSpPr>
          <p:cNvPr id="18" name="Group 17"/>
          <p:cNvGrpSpPr/>
          <p:nvPr/>
        </p:nvGrpSpPr>
        <p:grpSpPr>
          <a:xfrm>
            <a:off x="201576" y="3870753"/>
            <a:ext cx="4076700" cy="2802147"/>
            <a:chOff x="228600" y="1992867"/>
            <a:chExt cx="4076700" cy="2802147"/>
          </a:xfrm>
        </p:grpSpPr>
        <p:sp>
          <p:nvSpPr>
            <p:cNvPr id="19" name="TextBox 18"/>
            <p:cNvSpPr txBox="1"/>
            <p:nvPr/>
          </p:nvSpPr>
          <p:spPr>
            <a:xfrm>
              <a:off x="2134772" y="1992867"/>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L302</a:t>
              </a:r>
              <a:endParaRPr lang="en-US" b="1" dirty="0">
                <a:solidFill>
                  <a:srgbClr val="1C05C5"/>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98147"/>
              <a:ext cx="3829050" cy="2312201"/>
            </a:xfrm>
            <a:prstGeom prst="rect">
              <a:avLst/>
            </a:prstGeom>
          </p:spPr>
        </p:pic>
        <p:sp>
          <p:nvSpPr>
            <p:cNvPr id="21" name="TextBox 20"/>
            <p:cNvSpPr txBox="1"/>
            <p:nvPr/>
          </p:nvSpPr>
          <p:spPr>
            <a:xfrm>
              <a:off x="3268980" y="2273727"/>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E304</a:t>
              </a:r>
              <a:endParaRPr lang="en-US" b="1" dirty="0">
                <a:solidFill>
                  <a:srgbClr val="1C05C5"/>
                </a:solidFill>
                <a:latin typeface="Arial" panose="020B0604020202020204" pitchFamily="34" charset="0"/>
                <a:cs typeface="Arial" panose="020B0604020202020204" pitchFamily="34" charset="0"/>
              </a:endParaRPr>
            </a:p>
          </p:txBody>
        </p:sp>
        <p:sp>
          <p:nvSpPr>
            <p:cNvPr id="22" name="TextBox 21"/>
            <p:cNvSpPr txBox="1"/>
            <p:nvPr/>
          </p:nvSpPr>
          <p:spPr>
            <a:xfrm>
              <a:off x="3505200" y="320040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H306</a:t>
              </a:r>
              <a:endParaRPr lang="en-US" b="1" dirty="0">
                <a:solidFill>
                  <a:srgbClr val="1C05C5"/>
                </a:solidFill>
                <a:latin typeface="Arial" panose="020B0604020202020204" pitchFamily="34" charset="0"/>
                <a:cs typeface="Arial" panose="020B0604020202020204" pitchFamily="34" charset="0"/>
              </a:endParaRPr>
            </a:p>
          </p:txBody>
        </p:sp>
        <p:sp>
          <p:nvSpPr>
            <p:cNvPr id="23" name="TextBox 22"/>
            <p:cNvSpPr txBox="1"/>
            <p:nvPr/>
          </p:nvSpPr>
          <p:spPr>
            <a:xfrm>
              <a:off x="2367329" y="387168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I308</a:t>
              </a:r>
              <a:endParaRPr lang="en-US" b="1" dirty="0">
                <a:solidFill>
                  <a:srgbClr val="1C05C5"/>
                </a:solidFill>
                <a:latin typeface="Arial" panose="020B0604020202020204" pitchFamily="34" charset="0"/>
                <a:cs typeface="Arial" panose="020B0604020202020204" pitchFamily="34" charset="0"/>
              </a:endParaRPr>
            </a:p>
          </p:txBody>
        </p:sp>
        <p:sp>
          <p:nvSpPr>
            <p:cNvPr id="24" name="TextBox 23"/>
            <p:cNvSpPr txBox="1"/>
            <p:nvPr/>
          </p:nvSpPr>
          <p:spPr>
            <a:xfrm>
              <a:off x="1143000" y="2192325"/>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H309</a:t>
              </a:r>
              <a:endParaRPr lang="en-US" b="1" dirty="0">
                <a:solidFill>
                  <a:srgbClr val="1C05C5"/>
                </a:solidFill>
                <a:latin typeface="Arial" panose="020B0604020202020204" pitchFamily="34" charset="0"/>
                <a:cs typeface="Arial" panose="020B0604020202020204" pitchFamily="34" charset="0"/>
              </a:endParaRPr>
            </a:p>
          </p:txBody>
        </p:sp>
        <p:sp>
          <p:nvSpPr>
            <p:cNvPr id="25" name="TextBox 24"/>
            <p:cNvSpPr txBox="1"/>
            <p:nvPr/>
          </p:nvSpPr>
          <p:spPr>
            <a:xfrm>
              <a:off x="1143000" y="4425682"/>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R310</a:t>
              </a:r>
              <a:endParaRPr lang="en-US" b="1" dirty="0">
                <a:solidFill>
                  <a:srgbClr val="1C05C5"/>
                </a:solidFill>
                <a:latin typeface="Arial" panose="020B0604020202020204" pitchFamily="34" charset="0"/>
                <a:cs typeface="Arial" panose="020B0604020202020204" pitchFamily="34" charset="0"/>
              </a:endParaRPr>
            </a:p>
          </p:txBody>
        </p:sp>
        <p:sp>
          <p:nvSpPr>
            <p:cNvPr id="26" name="TextBox 25"/>
            <p:cNvSpPr txBox="1"/>
            <p:nvPr/>
          </p:nvSpPr>
          <p:spPr>
            <a:xfrm>
              <a:off x="228600" y="2775685"/>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D311</a:t>
              </a:r>
              <a:endParaRPr lang="en-US" b="1" dirty="0">
                <a:solidFill>
                  <a:srgbClr val="1C05C5"/>
                </a:solidFill>
                <a:latin typeface="Arial" panose="020B0604020202020204" pitchFamily="34" charset="0"/>
                <a:cs typeface="Arial" panose="020B0604020202020204" pitchFamily="34" charset="0"/>
              </a:endParaRPr>
            </a:p>
          </p:txBody>
        </p:sp>
        <p:sp>
          <p:nvSpPr>
            <p:cNvPr id="27" name="TextBox 26"/>
            <p:cNvSpPr txBox="1"/>
            <p:nvPr/>
          </p:nvSpPr>
          <p:spPr>
            <a:xfrm>
              <a:off x="1608992" y="3374231"/>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D369</a:t>
              </a:r>
              <a:endParaRPr lang="en-US" b="1" dirty="0">
                <a:solidFill>
                  <a:srgbClr val="1C05C5"/>
                </a:solidFill>
                <a:latin typeface="Arial" panose="020B0604020202020204" pitchFamily="34" charset="0"/>
                <a:cs typeface="Arial" panose="020B0604020202020204" pitchFamily="34" charset="0"/>
              </a:endParaRPr>
            </a:p>
          </p:txBody>
        </p:sp>
      </p:grpSp>
      <p:grpSp>
        <p:nvGrpSpPr>
          <p:cNvPr id="28" name="Group 27"/>
          <p:cNvGrpSpPr/>
          <p:nvPr/>
        </p:nvGrpSpPr>
        <p:grpSpPr>
          <a:xfrm>
            <a:off x="5171431" y="3350473"/>
            <a:ext cx="3344453" cy="3241367"/>
            <a:chOff x="5657850" y="1399511"/>
            <a:chExt cx="3344453" cy="3395503"/>
          </a:xfrm>
        </p:grpSpPr>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247" y="1683878"/>
              <a:ext cx="2536006" cy="3111136"/>
            </a:xfrm>
            <a:prstGeom prst="rect">
              <a:avLst/>
            </a:prstGeom>
          </p:spPr>
        </p:pic>
        <p:sp>
          <p:nvSpPr>
            <p:cNvPr id="30" name="TextBox 29"/>
            <p:cNvSpPr txBox="1"/>
            <p:nvPr/>
          </p:nvSpPr>
          <p:spPr>
            <a:xfrm>
              <a:off x="6858000" y="2209800"/>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L256</a:t>
              </a:r>
              <a:endParaRPr lang="en-US" b="1" dirty="0">
                <a:solidFill>
                  <a:srgbClr val="1C05C5"/>
                </a:solidFill>
                <a:latin typeface="Arial" panose="020B0604020202020204" pitchFamily="34" charset="0"/>
                <a:cs typeface="Arial" panose="020B0604020202020204" pitchFamily="34" charset="0"/>
              </a:endParaRPr>
            </a:p>
          </p:txBody>
        </p:sp>
        <p:sp>
          <p:nvSpPr>
            <p:cNvPr id="31" name="TextBox 30"/>
            <p:cNvSpPr txBox="1"/>
            <p:nvPr/>
          </p:nvSpPr>
          <p:spPr>
            <a:xfrm>
              <a:off x="8202203" y="2870114"/>
              <a:ext cx="800100" cy="369332"/>
            </a:xfrm>
            <a:prstGeom prst="rect">
              <a:avLst/>
            </a:prstGeom>
            <a:noFill/>
          </p:spPr>
          <p:txBody>
            <a:bodyPr wrap="square" rtlCol="0">
              <a:spAutoFit/>
            </a:bodyPr>
            <a:lstStyle/>
            <a:p>
              <a:r>
                <a:rPr lang="en-US" b="1" dirty="0">
                  <a:solidFill>
                    <a:srgbClr val="1C05C5"/>
                  </a:solidFill>
                  <a:latin typeface="Arial" panose="020B0604020202020204" pitchFamily="34" charset="0"/>
                  <a:cs typeface="Arial" panose="020B0604020202020204" pitchFamily="34" charset="0"/>
                </a:rPr>
                <a:t>H</a:t>
              </a:r>
              <a:r>
                <a:rPr lang="en-US" b="1" dirty="0" smtClean="0">
                  <a:solidFill>
                    <a:srgbClr val="1C05C5"/>
                  </a:solidFill>
                  <a:latin typeface="Arial" panose="020B0604020202020204" pitchFamily="34" charset="0"/>
                  <a:cs typeface="Arial" panose="020B0604020202020204" pitchFamily="34" charset="0"/>
                </a:rPr>
                <a:t>257</a:t>
              </a:r>
              <a:endParaRPr lang="en-US" b="1" dirty="0">
                <a:solidFill>
                  <a:srgbClr val="1C05C5"/>
                </a:solidFill>
                <a:latin typeface="Arial" panose="020B0604020202020204" pitchFamily="34" charset="0"/>
                <a:cs typeface="Arial" panose="020B0604020202020204" pitchFamily="34" charset="0"/>
              </a:endParaRPr>
            </a:p>
          </p:txBody>
        </p:sp>
        <p:sp>
          <p:nvSpPr>
            <p:cNvPr id="32" name="TextBox 31"/>
            <p:cNvSpPr txBox="1"/>
            <p:nvPr/>
          </p:nvSpPr>
          <p:spPr>
            <a:xfrm>
              <a:off x="8001000" y="1399511"/>
              <a:ext cx="800100" cy="369332"/>
            </a:xfrm>
            <a:prstGeom prst="rect">
              <a:avLst/>
            </a:prstGeom>
            <a:noFill/>
          </p:spPr>
          <p:txBody>
            <a:bodyPr wrap="square" rtlCol="0">
              <a:spAutoFit/>
            </a:bodyPr>
            <a:lstStyle/>
            <a:p>
              <a:r>
                <a:rPr lang="en-US" b="1" dirty="0">
                  <a:solidFill>
                    <a:srgbClr val="1C05C5"/>
                  </a:solidFill>
                  <a:latin typeface="Arial" panose="020B0604020202020204" pitchFamily="34" charset="0"/>
                  <a:cs typeface="Arial" panose="020B0604020202020204" pitchFamily="34" charset="0"/>
                </a:rPr>
                <a:t>E</a:t>
              </a:r>
              <a:r>
                <a:rPr lang="en-US" b="1" dirty="0" smtClean="0">
                  <a:solidFill>
                    <a:srgbClr val="1C05C5"/>
                  </a:solidFill>
                  <a:latin typeface="Arial" panose="020B0604020202020204" pitchFamily="34" charset="0"/>
                  <a:cs typeface="Arial" panose="020B0604020202020204" pitchFamily="34" charset="0"/>
                </a:rPr>
                <a:t>259</a:t>
              </a:r>
              <a:endParaRPr lang="en-US" b="1" dirty="0">
                <a:solidFill>
                  <a:srgbClr val="1C05C5"/>
                </a:solidFill>
                <a:latin typeface="Arial" panose="020B0604020202020204" pitchFamily="34" charset="0"/>
                <a:cs typeface="Arial" panose="020B0604020202020204" pitchFamily="34" charset="0"/>
              </a:endParaRPr>
            </a:p>
          </p:txBody>
        </p:sp>
        <p:sp>
          <p:nvSpPr>
            <p:cNvPr id="33" name="TextBox 32"/>
            <p:cNvSpPr txBox="1"/>
            <p:nvPr/>
          </p:nvSpPr>
          <p:spPr>
            <a:xfrm>
              <a:off x="7973603" y="3569732"/>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I265</a:t>
              </a:r>
              <a:endParaRPr lang="en-US" b="1" dirty="0">
                <a:solidFill>
                  <a:srgbClr val="1C05C5"/>
                </a:solidFill>
                <a:latin typeface="Arial" panose="020B0604020202020204" pitchFamily="34" charset="0"/>
                <a:cs typeface="Arial" panose="020B0604020202020204" pitchFamily="34" charset="0"/>
              </a:endParaRPr>
            </a:p>
          </p:txBody>
        </p:sp>
        <p:sp>
          <p:nvSpPr>
            <p:cNvPr id="34" name="TextBox 33"/>
            <p:cNvSpPr txBox="1"/>
            <p:nvPr/>
          </p:nvSpPr>
          <p:spPr>
            <a:xfrm>
              <a:off x="6057900" y="287011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H266</a:t>
              </a:r>
              <a:endParaRPr lang="en-US" b="1" dirty="0">
                <a:solidFill>
                  <a:srgbClr val="1C05C5"/>
                </a:solidFill>
                <a:latin typeface="Arial" panose="020B0604020202020204" pitchFamily="34" charset="0"/>
                <a:cs typeface="Arial" panose="020B0604020202020204" pitchFamily="34" charset="0"/>
              </a:endParaRPr>
            </a:p>
          </p:txBody>
        </p:sp>
        <p:sp>
          <p:nvSpPr>
            <p:cNvPr id="35" name="TextBox 34"/>
            <p:cNvSpPr txBox="1"/>
            <p:nvPr/>
          </p:nvSpPr>
          <p:spPr>
            <a:xfrm>
              <a:off x="6948268" y="4206066"/>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R267</a:t>
              </a:r>
              <a:endParaRPr lang="en-US" b="1" dirty="0">
                <a:solidFill>
                  <a:srgbClr val="1C05C5"/>
                </a:solidFill>
                <a:latin typeface="Arial" panose="020B0604020202020204" pitchFamily="34" charset="0"/>
                <a:cs typeface="Arial" panose="020B0604020202020204" pitchFamily="34" charset="0"/>
              </a:endParaRPr>
            </a:p>
          </p:txBody>
        </p:sp>
        <p:sp>
          <p:nvSpPr>
            <p:cNvPr id="36" name="TextBox 35"/>
            <p:cNvSpPr txBox="1"/>
            <p:nvPr/>
          </p:nvSpPr>
          <p:spPr>
            <a:xfrm>
              <a:off x="5657850" y="3871684"/>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L268</a:t>
              </a:r>
              <a:endParaRPr lang="en-US" b="1" dirty="0">
                <a:solidFill>
                  <a:srgbClr val="1C05C5"/>
                </a:solidFill>
                <a:latin typeface="Arial" panose="020B0604020202020204" pitchFamily="34" charset="0"/>
                <a:cs typeface="Arial" panose="020B0604020202020204" pitchFamily="34" charset="0"/>
              </a:endParaRPr>
            </a:p>
          </p:txBody>
        </p:sp>
        <p:sp>
          <p:nvSpPr>
            <p:cNvPr id="37" name="TextBox 36"/>
            <p:cNvSpPr txBox="1"/>
            <p:nvPr/>
          </p:nvSpPr>
          <p:spPr>
            <a:xfrm>
              <a:off x="7334250" y="3558897"/>
              <a:ext cx="800100" cy="369332"/>
            </a:xfrm>
            <a:prstGeom prst="rect">
              <a:avLst/>
            </a:prstGeom>
            <a:noFill/>
          </p:spPr>
          <p:txBody>
            <a:bodyPr wrap="square" rtlCol="0">
              <a:spAutoFit/>
            </a:bodyPr>
            <a:lstStyle/>
            <a:p>
              <a:r>
                <a:rPr lang="en-US" b="1" dirty="0" smtClean="0">
                  <a:solidFill>
                    <a:srgbClr val="1C05C5"/>
                  </a:solidFill>
                  <a:latin typeface="Arial" panose="020B0604020202020204" pitchFamily="34" charset="0"/>
                  <a:cs typeface="Arial" panose="020B0604020202020204" pitchFamily="34" charset="0"/>
                </a:rPr>
                <a:t>D331</a:t>
              </a:r>
              <a:endParaRPr lang="en-US" b="1" dirty="0">
                <a:solidFill>
                  <a:srgbClr val="1C05C5"/>
                </a:solidFill>
                <a:latin typeface="Arial" panose="020B0604020202020204" pitchFamily="34" charset="0"/>
                <a:cs typeface="Arial" panose="020B0604020202020204" pitchFamily="34" charset="0"/>
              </a:endParaRPr>
            </a:p>
          </p:txBody>
        </p:sp>
      </p:grpSp>
      <p:sp>
        <p:nvSpPr>
          <p:cNvPr id="11" name="Footer Placeholder 10"/>
          <p:cNvSpPr>
            <a:spLocks noGrp="1"/>
          </p:cNvSpPr>
          <p:nvPr>
            <p:ph type="ftr" sz="quarter" idx="11"/>
          </p:nvPr>
        </p:nvSpPr>
        <p:spPr/>
        <p:txBody>
          <a:bodyPr/>
          <a:lstStyle/>
          <a:p>
            <a:r>
              <a:rPr lang="en-US" dirty="0" smtClean="0"/>
              <a:t>The Center for Advanced Computer Studies</a:t>
            </a:r>
            <a:endParaRPr lang="en-US" dirty="0"/>
          </a:p>
        </p:txBody>
      </p:sp>
      <p:sp>
        <p:nvSpPr>
          <p:cNvPr id="12" name="Date Placeholder 11"/>
          <p:cNvSpPr>
            <a:spLocks noGrp="1"/>
          </p:cNvSpPr>
          <p:nvPr>
            <p:ph type="dt" sz="half" idx="10"/>
          </p:nvPr>
        </p:nvSpPr>
        <p:spPr/>
        <p:txBody>
          <a:bodyPr/>
          <a:lstStyle/>
          <a:p>
            <a:fld id="{72B5BCB4-D22C-DE4B-B5D4-2476DC799BBA}" type="datetime1">
              <a:rPr lang="en-US" smtClean="0"/>
              <a:t>4/3/17</a:t>
            </a:fld>
            <a:endParaRPr lang="en-US" dirty="0"/>
          </a:p>
        </p:txBody>
      </p:sp>
      <p:sp>
        <p:nvSpPr>
          <p:cNvPr id="17" name="Slide Number Placeholder 16"/>
          <p:cNvSpPr>
            <a:spLocks noGrp="1"/>
          </p:cNvSpPr>
          <p:nvPr>
            <p:ph type="sldNum" sz="quarter" idx="12"/>
          </p:nvPr>
        </p:nvSpPr>
        <p:spPr/>
        <p:txBody>
          <a:bodyPr/>
          <a:lstStyle/>
          <a:p>
            <a:fld id="{1FCD904C-D1DC-4FA1-992A-F40497B59867}" type="slidenum">
              <a:rPr lang="en-US" smtClean="0"/>
              <a:pPr/>
              <a:t>79</a:t>
            </a:fld>
            <a:endParaRPr lang="en-US" dirty="0"/>
          </a:p>
        </p:txBody>
      </p:sp>
    </p:spTree>
    <p:extLst>
      <p:ext uri="{BB962C8B-B14F-4D97-AF65-F5344CB8AC3E}">
        <p14:creationId xmlns:p14="http://schemas.microsoft.com/office/powerpoint/2010/main" val="22754880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Significance </a:t>
            </a:r>
            <a:r>
              <a:rPr lang="en-US" dirty="0" smtClean="0"/>
              <a:t>of protein </a:t>
            </a:r>
            <a:r>
              <a:rPr lang="de-DE" dirty="0" smtClean="0"/>
              <a:t>3D/ </a:t>
            </a:r>
            <a:r>
              <a:rPr lang="de-DE" dirty="0" err="1" smtClean="0"/>
              <a:t>Tertiary</a:t>
            </a:r>
            <a:r>
              <a:rPr lang="en-US" dirty="0" smtClean="0"/>
              <a:t> structure comparison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903655"/>
              </p:ext>
            </p:extLst>
          </p:nvPr>
        </p:nvGraphicFramePr>
        <p:xfrm>
          <a:off x="523240" y="2226468"/>
          <a:ext cx="8134350" cy="398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213566" y="3701396"/>
            <a:ext cx="2546168" cy="1015663"/>
          </a:xfrm>
          <a:prstGeom prst="rect">
            <a:avLst/>
          </a:prstGeom>
          <a:noFill/>
        </p:spPr>
        <p:txBody>
          <a:bodyPr wrap="square" rtlCol="0">
            <a:spAutoFit/>
          </a:bodyPr>
          <a:lstStyle/>
          <a:p>
            <a:r>
              <a:rPr lang="en-US" sz="2000" b="1" dirty="0" smtClean="0"/>
              <a:t>Substrate interaction</a:t>
            </a:r>
          </a:p>
          <a:p>
            <a:r>
              <a:rPr lang="en-US" sz="2000" b="1" dirty="0" smtClean="0"/>
              <a:t>Metabolic pathways</a:t>
            </a:r>
          </a:p>
          <a:p>
            <a:r>
              <a:rPr lang="en-US" sz="2000" b="1" dirty="0" smtClean="0"/>
              <a:t>Disease pathways</a:t>
            </a:r>
            <a:endParaRPr lang="en-US" sz="2000" b="1" dirty="0"/>
          </a:p>
        </p:txBody>
      </p:sp>
      <p:sp>
        <p:nvSpPr>
          <p:cNvPr id="6" name="Up Arrow 5"/>
          <p:cNvSpPr/>
          <p:nvPr/>
        </p:nvSpPr>
        <p:spPr>
          <a:xfrm rot="1833014">
            <a:off x="6825065" y="4729304"/>
            <a:ext cx="168033" cy="438863"/>
          </a:xfrm>
          <a:prstGeom prst="upArrow">
            <a:avLst>
              <a:gd name="adj1" fmla="val 6045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00485" y="3701396"/>
            <a:ext cx="2845173" cy="1015663"/>
          </a:xfrm>
          <a:prstGeom prst="rect">
            <a:avLst/>
          </a:prstGeom>
          <a:noFill/>
        </p:spPr>
        <p:txBody>
          <a:bodyPr wrap="square" rtlCol="0">
            <a:spAutoFit/>
          </a:bodyPr>
          <a:lstStyle/>
          <a:p>
            <a:r>
              <a:rPr lang="en-US" sz="2000" b="1" dirty="0" smtClean="0"/>
              <a:t>Drug design</a:t>
            </a:r>
          </a:p>
          <a:p>
            <a:r>
              <a:rPr lang="en-US" sz="2000" b="1" dirty="0" smtClean="0"/>
              <a:t>Drug delivery</a:t>
            </a:r>
          </a:p>
          <a:p>
            <a:r>
              <a:rPr lang="en-US" sz="2000" b="1" dirty="0" smtClean="0"/>
              <a:t>Pharmacophore design</a:t>
            </a:r>
          </a:p>
        </p:txBody>
      </p:sp>
      <p:sp>
        <p:nvSpPr>
          <p:cNvPr id="8" name="Up Arrow 7"/>
          <p:cNvSpPr/>
          <p:nvPr/>
        </p:nvSpPr>
        <p:spPr>
          <a:xfrm rot="20005149">
            <a:off x="1620720" y="4729631"/>
            <a:ext cx="159702" cy="43821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p:cNvSpPr>
            <a:spLocks noGrp="1"/>
          </p:cNvSpPr>
          <p:nvPr>
            <p:ph type="ftr" sz="quarter" idx="11"/>
          </p:nvPr>
        </p:nvSpPr>
        <p:spPr/>
        <p:txBody>
          <a:bodyPr/>
          <a:lstStyle/>
          <a:p>
            <a:r>
              <a:rPr lang="en-US" dirty="0" smtClean="0"/>
              <a:t>The Center for Advanced Computer Studies</a:t>
            </a:r>
            <a:endParaRPr lang="en-US" dirty="0"/>
          </a:p>
        </p:txBody>
      </p:sp>
      <p:sp>
        <p:nvSpPr>
          <p:cNvPr id="10" name="Date Placeholder 9"/>
          <p:cNvSpPr>
            <a:spLocks noGrp="1"/>
          </p:cNvSpPr>
          <p:nvPr>
            <p:ph type="dt" sz="half" idx="10"/>
          </p:nvPr>
        </p:nvSpPr>
        <p:spPr/>
        <p:txBody>
          <a:bodyPr/>
          <a:lstStyle/>
          <a:p>
            <a:fld id="{8920FC2B-05A8-754D-8EF5-43CEEA661EA9}"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8</a:t>
            </a:fld>
            <a:endParaRPr lang="en-US" dirty="0"/>
          </a:p>
        </p:txBody>
      </p:sp>
    </p:spTree>
    <p:extLst>
      <p:ext uri="{BB962C8B-B14F-4D97-AF65-F5344CB8AC3E}">
        <p14:creationId xmlns:p14="http://schemas.microsoft.com/office/powerpoint/2010/main" val="379708539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sp>
        <p:nvSpPr>
          <p:cNvPr id="3" name="Content Placeholder 2"/>
          <p:cNvSpPr>
            <a:spLocks noGrp="1"/>
          </p:cNvSpPr>
          <p:nvPr>
            <p:ph idx="1"/>
          </p:nvPr>
        </p:nvSpPr>
        <p:spPr/>
        <p:txBody>
          <a:bodyPr/>
          <a:lstStyle/>
          <a:p>
            <a:r>
              <a:rPr lang="en-US" dirty="0" smtClean="0"/>
              <a:t>Context based multiple class amino acid, angle and length group memberships. This membership is defined by the ability/ probability of an amino acid to be in a given class.</a:t>
            </a:r>
          </a:p>
          <a:p>
            <a:r>
              <a:rPr lang="en-US" dirty="0" smtClean="0"/>
              <a:t>Hierarchical data base for </a:t>
            </a:r>
            <a:r>
              <a:rPr lang="en-US" smtClean="0"/>
              <a:t>substructure comparisons.</a:t>
            </a:r>
            <a:endParaRPr lang="en-US" dirty="0" smtClean="0"/>
          </a:p>
          <a:p>
            <a:endParaRPr lang="en-US" dirty="0" smtClean="0"/>
          </a:p>
          <a:p>
            <a:endParaRPr lang="en-US" dirty="0" smtClean="0"/>
          </a:p>
          <a:p>
            <a:pPr marL="0" indent="0">
              <a:buNone/>
            </a:pPr>
            <a:endParaRPr lang="en-US" dirty="0"/>
          </a:p>
        </p:txBody>
      </p:sp>
      <p:sp>
        <p:nvSpPr>
          <p:cNvPr id="4" name="Date Placeholder 3"/>
          <p:cNvSpPr>
            <a:spLocks noGrp="1"/>
          </p:cNvSpPr>
          <p:nvPr>
            <p:ph type="dt" sz="half" idx="10"/>
          </p:nvPr>
        </p:nvSpPr>
        <p:spPr/>
        <p:txBody>
          <a:bodyPr/>
          <a:lstStyle/>
          <a:p>
            <a:fld id="{57F31EB4-1206-3C4B-B125-66591B6648AF}" type="datetime1">
              <a:rPr lang="en-US" smtClean="0"/>
              <a:t>4/3/17</a:t>
            </a:fld>
            <a:endParaRPr lang="en-US" dirty="0"/>
          </a:p>
        </p:txBody>
      </p:sp>
      <p:sp>
        <p:nvSpPr>
          <p:cNvPr id="5" name="Footer Placeholder 4"/>
          <p:cNvSpPr>
            <a:spLocks noGrp="1"/>
          </p:cNvSpPr>
          <p:nvPr>
            <p:ph type="ftr" sz="quarter" idx="11"/>
          </p:nvPr>
        </p:nvSpPr>
        <p:spPr/>
        <p:txBody>
          <a:bodyPr/>
          <a:lstStyle/>
          <a:p>
            <a:r>
              <a:rPr lang="en-US" dirty="0" smtClean="0"/>
              <a:t>The Center for Advanced Computer Studies</a:t>
            </a:r>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80</a:t>
            </a:fld>
            <a:endParaRPr lang="en-US" dirty="0"/>
          </a:p>
        </p:txBody>
      </p:sp>
    </p:spTree>
    <p:extLst>
      <p:ext uri="{BB962C8B-B14F-4D97-AF65-F5344CB8AC3E}">
        <p14:creationId xmlns:p14="http://schemas.microsoft.com/office/powerpoint/2010/main" val="3471557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46259"/>
            <a:ext cx="7886700" cy="1440089"/>
          </a:xfrm>
        </p:spPr>
        <p:txBody>
          <a:bodyPr>
            <a:normAutofit/>
          </a:bodyPr>
          <a:lstStyle/>
          <a:p>
            <a:pPr marL="0" indent="0" algn="ctr">
              <a:buNone/>
            </a:pPr>
            <a:r>
              <a:rPr lang="en-US" sz="4800" dirty="0" smtClean="0"/>
              <a:t>Thank you</a:t>
            </a:r>
            <a:endParaRPr lang="en-US" sz="4800" dirty="0"/>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5" name="Date Placeholder 4"/>
          <p:cNvSpPr>
            <a:spLocks noGrp="1"/>
          </p:cNvSpPr>
          <p:nvPr>
            <p:ph type="dt" sz="half" idx="10"/>
          </p:nvPr>
        </p:nvSpPr>
        <p:spPr/>
        <p:txBody>
          <a:bodyPr/>
          <a:lstStyle/>
          <a:p>
            <a:fld id="{4DA8DE55-1F59-A046-92D4-1CD470D87511}" type="datetime1">
              <a:rPr lang="en-US" smtClean="0"/>
              <a:t>4/3/17</a:t>
            </a:fld>
            <a:endParaRPr lang="en-US" dirty="0"/>
          </a:p>
        </p:txBody>
      </p:sp>
      <p:sp>
        <p:nvSpPr>
          <p:cNvPr id="6" name="Slide Number Placeholder 5"/>
          <p:cNvSpPr>
            <a:spLocks noGrp="1"/>
          </p:cNvSpPr>
          <p:nvPr>
            <p:ph type="sldNum" sz="quarter" idx="12"/>
          </p:nvPr>
        </p:nvSpPr>
        <p:spPr/>
        <p:txBody>
          <a:bodyPr/>
          <a:lstStyle/>
          <a:p>
            <a:fld id="{1FCD904C-D1DC-4FA1-992A-F40497B59867}" type="slidenum">
              <a:rPr lang="en-US" smtClean="0"/>
              <a:pPr/>
              <a:t>81</a:t>
            </a:fld>
            <a:endParaRPr lang="en-US" dirty="0"/>
          </a:p>
        </p:txBody>
      </p:sp>
    </p:spTree>
    <p:extLst>
      <p:ext uri="{BB962C8B-B14F-4D97-AF65-F5344CB8AC3E}">
        <p14:creationId xmlns:p14="http://schemas.microsoft.com/office/powerpoint/2010/main" val="32859615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O</a:t>
            </a:r>
            <a:r>
              <a:rPr lang="en-US" dirty="0" smtClean="0">
                <a:solidFill>
                  <a:srgbClr val="FFFFFF"/>
                </a:solidFill>
              </a:rPr>
              <a:t>utline</a:t>
            </a:r>
            <a:endParaRPr lang="en-US" dirty="0">
              <a:solidFill>
                <a:srgbClr val="FFFFFF"/>
              </a:solidFill>
            </a:endParaRPr>
          </a:p>
        </p:txBody>
      </p:sp>
      <p:sp>
        <p:nvSpPr>
          <p:cNvPr id="5" name="Rounded Rectangle 4"/>
          <p:cNvSpPr/>
          <p:nvPr/>
        </p:nvSpPr>
        <p:spPr>
          <a:xfrm>
            <a:off x="701856" y="15346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r>
              <a:rPr lang="en-US" sz="2000" dirty="0">
                <a:solidFill>
                  <a:schemeClr val="tx1"/>
                </a:solidFill>
              </a:rPr>
              <a:t>Introduction</a:t>
            </a:r>
          </a:p>
        </p:txBody>
      </p:sp>
      <p:sp>
        <p:nvSpPr>
          <p:cNvPr id="6" name="Rounded Rectangle 5"/>
          <p:cNvSpPr/>
          <p:nvPr/>
        </p:nvSpPr>
        <p:spPr>
          <a:xfrm>
            <a:off x="701854" y="214426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rgbClr val="E7E6E6"/>
                </a:solidFill>
              </a:rPr>
              <a:t>Protein Structure</a:t>
            </a:r>
            <a:endParaRPr lang="en-US" sz="2000" b="1" dirty="0">
              <a:solidFill>
                <a:srgbClr val="E7E6E6"/>
              </a:solidFill>
            </a:endParaRPr>
          </a:p>
        </p:txBody>
      </p:sp>
      <p:sp>
        <p:nvSpPr>
          <p:cNvPr id="7" name="Rounded Rectangle 6"/>
          <p:cNvSpPr/>
          <p:nvPr/>
        </p:nvSpPr>
        <p:spPr>
          <a:xfrm>
            <a:off x="701854" y="2744853"/>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Need for Protein Structure Comparison</a:t>
            </a:r>
            <a:endParaRPr lang="en-US" sz="2000" b="1" dirty="0">
              <a:solidFill>
                <a:schemeClr val="bg2"/>
              </a:solidFill>
            </a:endParaRPr>
          </a:p>
        </p:txBody>
      </p:sp>
      <p:sp>
        <p:nvSpPr>
          <p:cNvPr id="8" name="Rounded Rectangle 7"/>
          <p:cNvSpPr/>
          <p:nvPr/>
        </p:nvSpPr>
        <p:spPr>
          <a:xfrm>
            <a:off x="701854" y="3401112"/>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a:solidFill>
                  <a:srgbClr val="000000"/>
                </a:solidFill>
              </a:rPr>
              <a:t>Steps for Comparing Protein Structures</a:t>
            </a:r>
            <a:endParaRPr lang="en-US" sz="2000" b="1" dirty="0">
              <a:solidFill>
                <a:srgbClr val="000000"/>
              </a:solidFill>
            </a:endParaRPr>
          </a:p>
        </p:txBody>
      </p:sp>
      <p:sp>
        <p:nvSpPr>
          <p:cNvPr id="10" name="Rounded Rectangle 9"/>
          <p:cNvSpPr/>
          <p:nvPr/>
        </p:nvSpPr>
        <p:spPr>
          <a:xfrm>
            <a:off x="728686" y="4042750"/>
            <a:ext cx="7772400" cy="457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1"/>
            <a:r>
              <a:rPr lang="en-US" sz="2000" dirty="0" smtClean="0">
                <a:solidFill>
                  <a:schemeClr val="bg2"/>
                </a:solidFill>
              </a:rPr>
              <a:t>Methods of Comparison</a:t>
            </a:r>
            <a:endParaRPr lang="en-US" sz="2000" dirty="0">
              <a:solidFill>
                <a:schemeClr val="bg2"/>
              </a:solidFill>
            </a:endParaRPr>
          </a:p>
        </p:txBody>
      </p:sp>
      <p:sp>
        <p:nvSpPr>
          <p:cNvPr id="4" name="Footer Placeholder 3"/>
          <p:cNvSpPr>
            <a:spLocks noGrp="1"/>
          </p:cNvSpPr>
          <p:nvPr>
            <p:ph type="ftr" sz="quarter" idx="11"/>
          </p:nvPr>
        </p:nvSpPr>
        <p:spPr/>
        <p:txBody>
          <a:bodyPr/>
          <a:lstStyle/>
          <a:p>
            <a:r>
              <a:rPr lang="en-US" dirty="0" smtClean="0"/>
              <a:t>The Center for Advanced Computer Studies</a:t>
            </a:r>
            <a:endParaRPr lang="en-US" dirty="0"/>
          </a:p>
        </p:txBody>
      </p:sp>
      <p:sp>
        <p:nvSpPr>
          <p:cNvPr id="9" name="Date Placeholder 8"/>
          <p:cNvSpPr>
            <a:spLocks noGrp="1"/>
          </p:cNvSpPr>
          <p:nvPr>
            <p:ph type="dt" sz="half" idx="10"/>
          </p:nvPr>
        </p:nvSpPr>
        <p:spPr/>
        <p:txBody>
          <a:bodyPr/>
          <a:lstStyle/>
          <a:p>
            <a:fld id="{E91EA53D-1A15-ED4C-B700-0F9E6A6BC0F8}" type="datetime1">
              <a:rPr lang="en-US" smtClean="0"/>
              <a:t>4/3/17</a:t>
            </a:fld>
            <a:endParaRPr lang="en-US" dirty="0"/>
          </a:p>
        </p:txBody>
      </p:sp>
      <p:sp>
        <p:nvSpPr>
          <p:cNvPr id="11" name="Slide Number Placeholder 10"/>
          <p:cNvSpPr>
            <a:spLocks noGrp="1"/>
          </p:cNvSpPr>
          <p:nvPr>
            <p:ph type="sldNum" sz="quarter" idx="12"/>
          </p:nvPr>
        </p:nvSpPr>
        <p:spPr/>
        <p:txBody>
          <a:bodyPr/>
          <a:lstStyle/>
          <a:p>
            <a:fld id="{1FCD904C-D1DC-4FA1-992A-F40497B59867}" type="slidenum">
              <a:rPr lang="en-US" smtClean="0"/>
              <a:pPr/>
              <a:t>9</a:t>
            </a:fld>
            <a:endParaRPr lang="en-US" dirty="0"/>
          </a:p>
        </p:txBody>
      </p:sp>
    </p:spTree>
    <p:extLst>
      <p:ext uri="{BB962C8B-B14F-4D97-AF65-F5344CB8AC3E}">
        <p14:creationId xmlns:p14="http://schemas.microsoft.com/office/powerpoint/2010/main" val="38479160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12163</TotalTime>
  <Words>3610</Words>
  <Application>Microsoft Macintosh PowerPoint</Application>
  <PresentationFormat>On-screen Show (4:3)</PresentationFormat>
  <Paragraphs>890</Paragraphs>
  <Slides>81</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Document</vt:lpstr>
      <vt:lpstr>Protein 3-D Structure Representation for Alignment-Free Comparison and Structural Motif Discovery of Proteins </vt:lpstr>
      <vt:lpstr>Outline</vt:lpstr>
      <vt:lpstr>Outline</vt:lpstr>
      <vt:lpstr>Outline</vt:lpstr>
      <vt:lpstr>PowerPoint Presentation</vt:lpstr>
      <vt:lpstr>PowerPoint Presentation</vt:lpstr>
      <vt:lpstr>Outline</vt:lpstr>
      <vt:lpstr>Significance of protein 3D/ Tertiary structure comparison</vt:lpstr>
      <vt:lpstr>Outline</vt:lpstr>
      <vt:lpstr>Steps for Comparing Protein Structures</vt:lpstr>
      <vt:lpstr>Outline</vt:lpstr>
      <vt:lpstr> “Unit” in 3D</vt:lpstr>
      <vt:lpstr>Outline</vt:lpstr>
      <vt:lpstr>Outline</vt:lpstr>
      <vt:lpstr>Rigid vs. Flexible</vt:lpstr>
      <vt:lpstr>Limitations of coordinate assignment methods</vt:lpstr>
      <vt:lpstr>Outline</vt:lpstr>
      <vt:lpstr>Non sequential comparisons</vt:lpstr>
      <vt:lpstr>Outline</vt:lpstr>
      <vt:lpstr>Global vs. Local Comparison</vt:lpstr>
      <vt:lpstr>Outline</vt:lpstr>
      <vt:lpstr>Outline</vt:lpstr>
      <vt:lpstr>Outline</vt:lpstr>
      <vt:lpstr>Protein structure comparison using Structural Alignment</vt:lpstr>
      <vt:lpstr>Inter-atomic distance</vt:lpstr>
      <vt:lpstr>Intra-atomic distance</vt:lpstr>
      <vt:lpstr>Challenges with alignment</vt:lpstr>
      <vt:lpstr>Outline</vt:lpstr>
      <vt:lpstr>Descriptor based methods</vt:lpstr>
      <vt:lpstr>Advantage</vt:lpstr>
      <vt:lpstr>Outline</vt:lpstr>
      <vt:lpstr>Statistical Equivalence and Reliability</vt:lpstr>
      <vt:lpstr>Challenges with Descriptor based Method </vt:lpstr>
      <vt:lpstr>Outline</vt:lpstr>
      <vt:lpstr>Choice of Structural Unit</vt:lpstr>
      <vt:lpstr>Structural Unit</vt:lpstr>
      <vt:lpstr>Feature Space</vt:lpstr>
      <vt:lpstr>Structural Patch represented by quintuple of features</vt:lpstr>
      <vt:lpstr>Feature Space</vt:lpstr>
      <vt:lpstr>Patch Fingerprint</vt:lpstr>
      <vt:lpstr>Structural Fingerprints </vt:lpstr>
      <vt:lpstr>PowerPoint Presentation</vt:lpstr>
      <vt:lpstr>Key Calculations</vt:lpstr>
      <vt:lpstr>Key Calculations</vt:lpstr>
      <vt:lpstr>Discretization – Flexibility To Comparison </vt:lpstr>
      <vt:lpstr>Adaptive binning</vt:lpstr>
      <vt:lpstr>Statistical Measure for Global Non Sequential Similarity</vt:lpstr>
      <vt:lpstr>Extreme Value Distribution- Statistical Significance </vt:lpstr>
      <vt:lpstr>Compare pairwise similarity using generalized Jaccard (TSR 3-D) with FATCAT</vt:lpstr>
      <vt:lpstr>Outline</vt:lpstr>
      <vt:lpstr>Structural taxonomy</vt:lpstr>
      <vt:lpstr>Finding functional groups</vt:lpstr>
      <vt:lpstr>Structural Fingerprints for Structural Motif Discovery</vt:lpstr>
      <vt:lpstr>DFG: Structurally conserved using TSR Fingerprints in 3-D</vt:lpstr>
      <vt:lpstr>PowerPoint Presentation</vt:lpstr>
      <vt:lpstr>Tryptophan-serine-x-glycine motif</vt:lpstr>
      <vt:lpstr>Tryptophan-serine-x-glycine motif</vt:lpstr>
      <vt:lpstr>PowerPoint Presentation</vt:lpstr>
      <vt:lpstr>Structural Motifs Using TSR 3-D Fingerprints</vt:lpstr>
      <vt:lpstr>Protease vs. Kinase</vt:lpstr>
      <vt:lpstr>Predicting local functional groups in Protease</vt:lpstr>
      <vt:lpstr>Alanine-x-glutamate-x-leucine Motif</vt:lpstr>
      <vt:lpstr>GGLLDH Motif</vt:lpstr>
      <vt:lpstr>LEHIHRDD Motif</vt:lpstr>
      <vt:lpstr>Outline</vt:lpstr>
      <vt:lpstr>Structural taxonomy</vt:lpstr>
      <vt:lpstr>Challenges with protein classification</vt:lpstr>
      <vt:lpstr>Purpose </vt:lpstr>
      <vt:lpstr>Automatic protein structure classification Systems</vt:lpstr>
      <vt:lpstr>Flat classification</vt:lpstr>
      <vt:lpstr>Proposed approach</vt:lpstr>
      <vt:lpstr>PowerPoint Presentation</vt:lpstr>
      <vt:lpstr>PowerPoint Presentation</vt:lpstr>
      <vt:lpstr>Outline</vt:lpstr>
      <vt:lpstr>Conclusions </vt:lpstr>
      <vt:lpstr>Conclusion- Functional Annotation and Gene Annotation</vt:lpstr>
      <vt:lpstr>Alanine-x-glutamate-x-leucine Motif</vt:lpstr>
      <vt:lpstr>GGLLDH Motif</vt:lpstr>
      <vt:lpstr>LEHIHRDD Motif</vt:lpstr>
      <vt:lpstr>Conclusion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 talk</dc:title>
  <dc:creator>Anshuman</dc:creator>
  <cp:lastModifiedBy>Sumi Singh</cp:lastModifiedBy>
  <cp:revision>1022</cp:revision>
  <dcterms:created xsi:type="dcterms:W3CDTF">2014-12-26T05:06:14Z</dcterms:created>
  <dcterms:modified xsi:type="dcterms:W3CDTF">2017-04-03T18:07:07Z</dcterms:modified>
</cp:coreProperties>
</file>