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5" r:id="rId1"/>
  </p:sldMasterIdLst>
  <p:notesMasterIdLst>
    <p:notesMasterId r:id="rId41"/>
  </p:notesMasterIdLst>
  <p:sldIdLst>
    <p:sldId id="256" r:id="rId2"/>
    <p:sldId id="587" r:id="rId3"/>
    <p:sldId id="621" r:id="rId4"/>
    <p:sldId id="653" r:id="rId5"/>
    <p:sldId id="654" r:id="rId6"/>
    <p:sldId id="609" r:id="rId7"/>
    <p:sldId id="597" r:id="rId8"/>
    <p:sldId id="589" r:id="rId9"/>
    <p:sldId id="622" r:id="rId10"/>
    <p:sldId id="614" r:id="rId11"/>
    <p:sldId id="615" r:id="rId12"/>
    <p:sldId id="625" r:id="rId13"/>
    <p:sldId id="604" r:id="rId14"/>
    <p:sldId id="623" r:id="rId15"/>
    <p:sldId id="626" r:id="rId16"/>
    <p:sldId id="603" r:id="rId17"/>
    <p:sldId id="624" r:id="rId18"/>
    <p:sldId id="592" r:id="rId19"/>
    <p:sldId id="637" r:id="rId20"/>
    <p:sldId id="619" r:id="rId21"/>
    <p:sldId id="627" r:id="rId22"/>
    <p:sldId id="634" r:id="rId23"/>
    <p:sldId id="631" r:id="rId24"/>
    <p:sldId id="650" r:id="rId25"/>
    <p:sldId id="651" r:id="rId26"/>
    <p:sldId id="652" r:id="rId27"/>
    <p:sldId id="632" r:id="rId28"/>
    <p:sldId id="641" r:id="rId29"/>
    <p:sldId id="620" r:id="rId30"/>
    <p:sldId id="648" r:id="rId31"/>
    <p:sldId id="643" r:id="rId32"/>
    <p:sldId id="645" r:id="rId33"/>
    <p:sldId id="655" r:id="rId34"/>
    <p:sldId id="646" r:id="rId35"/>
    <p:sldId id="633" r:id="rId36"/>
    <p:sldId id="642" r:id="rId37"/>
    <p:sldId id="644" r:id="rId38"/>
    <p:sldId id="649" r:id="rId39"/>
    <p:sldId id="293" r:id="rId40"/>
  </p:sldIdLst>
  <p:sldSz cx="9144000" cy="6858000" type="screen4x3"/>
  <p:notesSz cx="6858000" cy="9144000"/>
  <p:defaultTextStyle>
    <a:defPPr marL="0" marR="0" indent="0" algn="l" defTabSz="384024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466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96006" algn="ctr" defTabSz="3466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192012" algn="ctr" defTabSz="3466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288018" algn="ctr" defTabSz="3466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384024" algn="ctr" defTabSz="3466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480029" algn="ctr" defTabSz="3466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576033" algn="ctr" defTabSz="3466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672039" algn="ctr" defTabSz="3466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768045" algn="ctr" defTabSz="3466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vita Kulkarni" initials="KK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753" autoAdjust="0"/>
  </p:normalViewPr>
  <p:slideViewPr>
    <p:cSldViewPr snapToGrid="0" snapToObjects="1">
      <p:cViewPr>
        <p:scale>
          <a:sx n="112" d="100"/>
          <a:sy n="112" d="100"/>
        </p:scale>
        <p:origin x="-368" y="6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commentAuthors" Target="commentAuthors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AEC265-227C-5645-9D68-C2EECB89F171}" type="doc">
      <dgm:prSet loTypeId="urn:microsoft.com/office/officeart/2005/8/layout/StepDownProcess" loCatId="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en-US"/>
        </a:p>
      </dgm:t>
    </dgm:pt>
    <dgm:pt modelId="{72147597-EAC6-7A4C-A0D2-5EA5C0BC4DFC}">
      <dgm:prSet custT="1"/>
      <dgm:spPr/>
      <dgm:t>
        <a:bodyPr/>
        <a:lstStyle/>
        <a:p>
          <a:pPr rtl="0"/>
          <a:r>
            <a:rPr lang="en-US" sz="2000" dirty="0" smtClean="0"/>
            <a:t>Segmented Nuclei</a:t>
          </a:r>
          <a:endParaRPr lang="en-US" sz="2000" dirty="0"/>
        </a:p>
      </dgm:t>
    </dgm:pt>
    <dgm:pt modelId="{95212E74-BBAA-8A47-933C-2DC0EF27E277}" type="parTrans" cxnId="{DFDAB6E5-93D0-DE49-B31F-55B89B7DAEE2}">
      <dgm:prSet/>
      <dgm:spPr/>
      <dgm:t>
        <a:bodyPr/>
        <a:lstStyle/>
        <a:p>
          <a:endParaRPr lang="en-US"/>
        </a:p>
      </dgm:t>
    </dgm:pt>
    <dgm:pt modelId="{1CBF4DEB-93B5-574E-90D1-3935D31DFE42}" type="sibTrans" cxnId="{DFDAB6E5-93D0-DE49-B31F-55B89B7DAEE2}">
      <dgm:prSet/>
      <dgm:spPr/>
      <dgm:t>
        <a:bodyPr/>
        <a:lstStyle/>
        <a:p>
          <a:endParaRPr lang="en-US"/>
        </a:p>
      </dgm:t>
    </dgm:pt>
    <dgm:pt modelId="{020B340C-7C74-ED43-9A29-C4A1F6CD3848}">
      <dgm:prSet custT="1"/>
      <dgm:spPr/>
      <dgm:t>
        <a:bodyPr/>
        <a:lstStyle/>
        <a:p>
          <a:pPr rtl="0"/>
          <a:r>
            <a:rPr lang="en-US" sz="1800" dirty="0" smtClean="0"/>
            <a:t>Create Scale Space</a:t>
          </a:r>
          <a:endParaRPr lang="en-US" sz="1800" dirty="0"/>
        </a:p>
      </dgm:t>
    </dgm:pt>
    <dgm:pt modelId="{85214AC0-8D64-7647-A80A-84A06F22E513}" type="parTrans" cxnId="{7A39BC80-2E3E-6F4E-B9E7-2D43A2770B4C}">
      <dgm:prSet/>
      <dgm:spPr/>
      <dgm:t>
        <a:bodyPr/>
        <a:lstStyle/>
        <a:p>
          <a:endParaRPr lang="en-US"/>
        </a:p>
      </dgm:t>
    </dgm:pt>
    <dgm:pt modelId="{01C5BAE4-DB06-F34D-9F61-63924C41976A}" type="sibTrans" cxnId="{7A39BC80-2E3E-6F4E-B9E7-2D43A2770B4C}">
      <dgm:prSet/>
      <dgm:spPr/>
      <dgm:t>
        <a:bodyPr/>
        <a:lstStyle/>
        <a:p>
          <a:endParaRPr lang="en-US"/>
        </a:p>
      </dgm:t>
    </dgm:pt>
    <dgm:pt modelId="{4194487C-FD2F-B042-A715-0BFA7861E72E}">
      <dgm:prSet custT="1"/>
      <dgm:spPr/>
      <dgm:t>
        <a:bodyPr/>
        <a:lstStyle/>
        <a:p>
          <a:pPr rtl="0"/>
          <a:r>
            <a:rPr lang="en-US" sz="1800" smtClean="0"/>
            <a:t>Laplacian Filtering</a:t>
          </a:r>
          <a:endParaRPr lang="en-US" sz="1800"/>
        </a:p>
      </dgm:t>
    </dgm:pt>
    <dgm:pt modelId="{DD839AC5-B9CB-3344-B276-36D248624952}" type="parTrans" cxnId="{230ACB7C-C561-5044-94CB-7C5899399039}">
      <dgm:prSet/>
      <dgm:spPr/>
      <dgm:t>
        <a:bodyPr/>
        <a:lstStyle/>
        <a:p>
          <a:endParaRPr lang="en-US"/>
        </a:p>
      </dgm:t>
    </dgm:pt>
    <dgm:pt modelId="{D4267F32-99A3-0F4E-B5F1-F5270F2CC0B1}" type="sibTrans" cxnId="{230ACB7C-C561-5044-94CB-7C5899399039}">
      <dgm:prSet/>
      <dgm:spPr/>
      <dgm:t>
        <a:bodyPr/>
        <a:lstStyle/>
        <a:p>
          <a:endParaRPr lang="en-US"/>
        </a:p>
      </dgm:t>
    </dgm:pt>
    <dgm:pt modelId="{D4175913-9514-3A40-9F8D-FC962684DEB1}">
      <dgm:prSet custT="1"/>
      <dgm:spPr/>
      <dgm:t>
        <a:bodyPr/>
        <a:lstStyle/>
        <a:p>
          <a:pPr rtl="0"/>
          <a:r>
            <a:rPr lang="en-US" sz="1800" dirty="0" smtClean="0"/>
            <a:t>Blob Detection using Local Maxima</a:t>
          </a:r>
          <a:endParaRPr lang="en-US" sz="1800" dirty="0"/>
        </a:p>
      </dgm:t>
    </dgm:pt>
    <dgm:pt modelId="{6D6A9241-5C03-8B49-B991-D64DED1AE513}" type="parTrans" cxnId="{61BD30CD-D81B-594E-9497-2554CC0D1F62}">
      <dgm:prSet/>
      <dgm:spPr/>
      <dgm:t>
        <a:bodyPr/>
        <a:lstStyle/>
        <a:p>
          <a:endParaRPr lang="en-US"/>
        </a:p>
      </dgm:t>
    </dgm:pt>
    <dgm:pt modelId="{9C113787-F6D9-6E48-9DF2-CB6DDE5E9E07}" type="sibTrans" cxnId="{61BD30CD-D81B-594E-9497-2554CC0D1F62}">
      <dgm:prSet/>
      <dgm:spPr/>
      <dgm:t>
        <a:bodyPr/>
        <a:lstStyle/>
        <a:p>
          <a:endParaRPr lang="en-US"/>
        </a:p>
      </dgm:t>
    </dgm:pt>
    <dgm:pt modelId="{FD149BFE-646D-1741-A908-4B523D52EA00}" type="pres">
      <dgm:prSet presAssocID="{B3AEC265-227C-5645-9D68-C2EECB89F17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8B498B1-0899-3349-8FCA-998399E6278A}" type="pres">
      <dgm:prSet presAssocID="{72147597-EAC6-7A4C-A0D2-5EA5C0BC4DFC}" presName="composite" presStyleCnt="0"/>
      <dgm:spPr/>
    </dgm:pt>
    <dgm:pt modelId="{6F788E57-E3A8-F64F-BD29-65530BA09619}" type="pres">
      <dgm:prSet presAssocID="{72147597-EAC6-7A4C-A0D2-5EA5C0BC4DFC}" presName="bentUpArrow1" presStyleLbl="alignImgPlace1" presStyleIdx="0" presStyleCnt="3" custLinFactNeighborX="-93515"/>
      <dgm:spPr/>
    </dgm:pt>
    <dgm:pt modelId="{BCDEFCCB-FB81-9E43-AD7F-520B7C15589B}" type="pres">
      <dgm:prSet presAssocID="{72147597-EAC6-7A4C-A0D2-5EA5C0BC4DFC}" presName="ParentText" presStyleLbl="node1" presStyleIdx="0" presStyleCnt="4" custLinFactNeighborX="-6324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1BDF99-61B2-BE44-8132-04C6C4E53DB9}" type="pres">
      <dgm:prSet presAssocID="{72147597-EAC6-7A4C-A0D2-5EA5C0BC4DFC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DC48B8B-9A26-9A45-9974-606B2D84E4A7}" type="pres">
      <dgm:prSet presAssocID="{1CBF4DEB-93B5-574E-90D1-3935D31DFE42}" presName="sibTrans" presStyleCnt="0"/>
      <dgm:spPr/>
    </dgm:pt>
    <dgm:pt modelId="{C5BBD20A-4C30-EE48-9DEA-1CF706032308}" type="pres">
      <dgm:prSet presAssocID="{020B340C-7C74-ED43-9A29-C4A1F6CD3848}" presName="composite" presStyleCnt="0"/>
      <dgm:spPr/>
    </dgm:pt>
    <dgm:pt modelId="{F377159B-A32D-E140-BF49-6392DE462D11}" type="pres">
      <dgm:prSet presAssocID="{020B340C-7C74-ED43-9A29-C4A1F6CD3848}" presName="bentUpArrow1" presStyleLbl="alignImgPlace1" presStyleIdx="1" presStyleCnt="3" custLinFactNeighborX="-93515"/>
      <dgm:spPr/>
    </dgm:pt>
    <dgm:pt modelId="{94844783-89FE-594E-B749-00C44996BCCC}" type="pres">
      <dgm:prSet presAssocID="{020B340C-7C74-ED43-9A29-C4A1F6CD3848}" presName="ParentText" presStyleLbl="node1" presStyleIdx="1" presStyleCnt="4" custLinFactNeighborX="-6324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E066AD-DF1F-5843-85E5-35E926F7149D}" type="pres">
      <dgm:prSet presAssocID="{020B340C-7C74-ED43-9A29-C4A1F6CD3848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989682A5-C859-1E41-89FF-74C990DD7637}" type="pres">
      <dgm:prSet presAssocID="{01C5BAE4-DB06-F34D-9F61-63924C41976A}" presName="sibTrans" presStyleCnt="0"/>
      <dgm:spPr/>
    </dgm:pt>
    <dgm:pt modelId="{E783185E-001A-BC49-A182-391FD346E35E}" type="pres">
      <dgm:prSet presAssocID="{4194487C-FD2F-B042-A715-0BFA7861E72E}" presName="composite" presStyleCnt="0"/>
      <dgm:spPr/>
    </dgm:pt>
    <dgm:pt modelId="{BB60A61B-251F-5B43-B4CA-8D0DAFB7DBB1}" type="pres">
      <dgm:prSet presAssocID="{4194487C-FD2F-B042-A715-0BFA7861E72E}" presName="bentUpArrow1" presStyleLbl="alignImgPlace1" presStyleIdx="2" presStyleCnt="3" custLinFactNeighborX="-93515"/>
      <dgm:spPr/>
    </dgm:pt>
    <dgm:pt modelId="{739B4CD2-4D59-A44A-ABE1-D04874760474}" type="pres">
      <dgm:prSet presAssocID="{4194487C-FD2F-B042-A715-0BFA7861E72E}" presName="ParentText" presStyleLbl="node1" presStyleIdx="2" presStyleCnt="4" custLinFactNeighborX="-6324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E3CB01-FACE-3641-BC50-9C98159FC1CE}" type="pres">
      <dgm:prSet presAssocID="{4194487C-FD2F-B042-A715-0BFA7861E72E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8A091110-9B10-8B4B-B271-B5778363DB3E}" type="pres">
      <dgm:prSet presAssocID="{D4267F32-99A3-0F4E-B5F1-F5270F2CC0B1}" presName="sibTrans" presStyleCnt="0"/>
      <dgm:spPr/>
    </dgm:pt>
    <dgm:pt modelId="{43362063-E46B-4844-9C4A-4FC2FB6C722E}" type="pres">
      <dgm:prSet presAssocID="{D4175913-9514-3A40-9F8D-FC962684DEB1}" presName="composite" presStyleCnt="0"/>
      <dgm:spPr/>
    </dgm:pt>
    <dgm:pt modelId="{3A45ABE4-55E0-564E-82E2-9FFABA42279F}" type="pres">
      <dgm:prSet presAssocID="{D4175913-9514-3A40-9F8D-FC962684DEB1}" presName="ParentText" presStyleLbl="node1" presStyleIdx="3" presStyleCnt="4" custLinFactNeighborX="-6324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51236C-0F38-2140-9758-054E6063FB01}" type="presOf" srcId="{B3AEC265-227C-5645-9D68-C2EECB89F171}" destId="{FD149BFE-646D-1741-A908-4B523D52EA00}" srcOrd="0" destOrd="0" presId="urn:microsoft.com/office/officeart/2005/8/layout/StepDownProcess"/>
    <dgm:cxn modelId="{61BD30CD-D81B-594E-9497-2554CC0D1F62}" srcId="{B3AEC265-227C-5645-9D68-C2EECB89F171}" destId="{D4175913-9514-3A40-9F8D-FC962684DEB1}" srcOrd="3" destOrd="0" parTransId="{6D6A9241-5C03-8B49-B991-D64DED1AE513}" sibTransId="{9C113787-F6D9-6E48-9DF2-CB6DDE5E9E07}"/>
    <dgm:cxn modelId="{1BC56681-ECF8-AA44-9919-BC88CFF44930}" type="presOf" srcId="{4194487C-FD2F-B042-A715-0BFA7861E72E}" destId="{739B4CD2-4D59-A44A-ABE1-D04874760474}" srcOrd="0" destOrd="0" presId="urn:microsoft.com/office/officeart/2005/8/layout/StepDownProcess"/>
    <dgm:cxn modelId="{3C73B035-740B-5F4A-B762-33AB5C27145F}" type="presOf" srcId="{020B340C-7C74-ED43-9A29-C4A1F6CD3848}" destId="{94844783-89FE-594E-B749-00C44996BCCC}" srcOrd="0" destOrd="0" presId="urn:microsoft.com/office/officeart/2005/8/layout/StepDownProcess"/>
    <dgm:cxn modelId="{DFDAB6E5-93D0-DE49-B31F-55B89B7DAEE2}" srcId="{B3AEC265-227C-5645-9D68-C2EECB89F171}" destId="{72147597-EAC6-7A4C-A0D2-5EA5C0BC4DFC}" srcOrd="0" destOrd="0" parTransId="{95212E74-BBAA-8A47-933C-2DC0EF27E277}" sibTransId="{1CBF4DEB-93B5-574E-90D1-3935D31DFE42}"/>
    <dgm:cxn modelId="{E60DD206-868C-F54B-93C0-02619B54E70E}" type="presOf" srcId="{72147597-EAC6-7A4C-A0D2-5EA5C0BC4DFC}" destId="{BCDEFCCB-FB81-9E43-AD7F-520B7C15589B}" srcOrd="0" destOrd="0" presId="urn:microsoft.com/office/officeart/2005/8/layout/StepDownProcess"/>
    <dgm:cxn modelId="{EEC2D62A-0A22-344A-895B-059CCC46155D}" type="presOf" srcId="{D4175913-9514-3A40-9F8D-FC962684DEB1}" destId="{3A45ABE4-55E0-564E-82E2-9FFABA42279F}" srcOrd="0" destOrd="0" presId="urn:microsoft.com/office/officeart/2005/8/layout/StepDownProcess"/>
    <dgm:cxn modelId="{7A39BC80-2E3E-6F4E-B9E7-2D43A2770B4C}" srcId="{B3AEC265-227C-5645-9D68-C2EECB89F171}" destId="{020B340C-7C74-ED43-9A29-C4A1F6CD3848}" srcOrd="1" destOrd="0" parTransId="{85214AC0-8D64-7647-A80A-84A06F22E513}" sibTransId="{01C5BAE4-DB06-F34D-9F61-63924C41976A}"/>
    <dgm:cxn modelId="{230ACB7C-C561-5044-94CB-7C5899399039}" srcId="{B3AEC265-227C-5645-9D68-C2EECB89F171}" destId="{4194487C-FD2F-B042-A715-0BFA7861E72E}" srcOrd="2" destOrd="0" parTransId="{DD839AC5-B9CB-3344-B276-36D248624952}" sibTransId="{D4267F32-99A3-0F4E-B5F1-F5270F2CC0B1}"/>
    <dgm:cxn modelId="{F78CF70E-37FC-B046-A631-80B6C10BAA05}" type="presParOf" srcId="{FD149BFE-646D-1741-A908-4B523D52EA00}" destId="{28B498B1-0899-3349-8FCA-998399E6278A}" srcOrd="0" destOrd="0" presId="urn:microsoft.com/office/officeart/2005/8/layout/StepDownProcess"/>
    <dgm:cxn modelId="{0B587A35-A7DB-7B4C-9322-5C9B786CD4EF}" type="presParOf" srcId="{28B498B1-0899-3349-8FCA-998399E6278A}" destId="{6F788E57-E3A8-F64F-BD29-65530BA09619}" srcOrd="0" destOrd="0" presId="urn:microsoft.com/office/officeart/2005/8/layout/StepDownProcess"/>
    <dgm:cxn modelId="{803428A8-0AD4-3943-B164-27D66D39CA58}" type="presParOf" srcId="{28B498B1-0899-3349-8FCA-998399E6278A}" destId="{BCDEFCCB-FB81-9E43-AD7F-520B7C15589B}" srcOrd="1" destOrd="0" presId="urn:microsoft.com/office/officeart/2005/8/layout/StepDownProcess"/>
    <dgm:cxn modelId="{6A6FA12D-AE08-6642-BF37-68ACA8BB7A91}" type="presParOf" srcId="{28B498B1-0899-3349-8FCA-998399E6278A}" destId="{F71BDF99-61B2-BE44-8132-04C6C4E53DB9}" srcOrd="2" destOrd="0" presId="urn:microsoft.com/office/officeart/2005/8/layout/StepDownProcess"/>
    <dgm:cxn modelId="{E92F2A54-7186-154D-AB15-46CE9933958F}" type="presParOf" srcId="{FD149BFE-646D-1741-A908-4B523D52EA00}" destId="{EDC48B8B-9A26-9A45-9974-606B2D84E4A7}" srcOrd="1" destOrd="0" presId="urn:microsoft.com/office/officeart/2005/8/layout/StepDownProcess"/>
    <dgm:cxn modelId="{6A6E2D81-B325-284C-8B90-8DE3C0EF1A1A}" type="presParOf" srcId="{FD149BFE-646D-1741-A908-4B523D52EA00}" destId="{C5BBD20A-4C30-EE48-9DEA-1CF706032308}" srcOrd="2" destOrd="0" presId="urn:microsoft.com/office/officeart/2005/8/layout/StepDownProcess"/>
    <dgm:cxn modelId="{19E07BC3-350A-6145-B1FA-9A860A90ED51}" type="presParOf" srcId="{C5BBD20A-4C30-EE48-9DEA-1CF706032308}" destId="{F377159B-A32D-E140-BF49-6392DE462D11}" srcOrd="0" destOrd="0" presId="urn:microsoft.com/office/officeart/2005/8/layout/StepDownProcess"/>
    <dgm:cxn modelId="{00829B3F-6B32-6742-9F48-5FC42913630B}" type="presParOf" srcId="{C5BBD20A-4C30-EE48-9DEA-1CF706032308}" destId="{94844783-89FE-594E-B749-00C44996BCCC}" srcOrd="1" destOrd="0" presId="urn:microsoft.com/office/officeart/2005/8/layout/StepDownProcess"/>
    <dgm:cxn modelId="{00525A86-ACC6-6E45-B640-717B05133F76}" type="presParOf" srcId="{C5BBD20A-4C30-EE48-9DEA-1CF706032308}" destId="{93E066AD-DF1F-5843-85E5-35E926F7149D}" srcOrd="2" destOrd="0" presId="urn:microsoft.com/office/officeart/2005/8/layout/StepDownProcess"/>
    <dgm:cxn modelId="{E334B823-3BF8-B44B-9670-657B0AA98DF3}" type="presParOf" srcId="{FD149BFE-646D-1741-A908-4B523D52EA00}" destId="{989682A5-C859-1E41-89FF-74C990DD7637}" srcOrd="3" destOrd="0" presId="urn:microsoft.com/office/officeart/2005/8/layout/StepDownProcess"/>
    <dgm:cxn modelId="{78CC5C13-E4DF-0C4D-8F8E-9E5D99C49853}" type="presParOf" srcId="{FD149BFE-646D-1741-A908-4B523D52EA00}" destId="{E783185E-001A-BC49-A182-391FD346E35E}" srcOrd="4" destOrd="0" presId="urn:microsoft.com/office/officeart/2005/8/layout/StepDownProcess"/>
    <dgm:cxn modelId="{295147CB-C715-CF42-B176-1402C8AE9468}" type="presParOf" srcId="{E783185E-001A-BC49-A182-391FD346E35E}" destId="{BB60A61B-251F-5B43-B4CA-8D0DAFB7DBB1}" srcOrd="0" destOrd="0" presId="urn:microsoft.com/office/officeart/2005/8/layout/StepDownProcess"/>
    <dgm:cxn modelId="{49AE75A1-4337-0745-9551-ECF7473BCA3E}" type="presParOf" srcId="{E783185E-001A-BC49-A182-391FD346E35E}" destId="{739B4CD2-4D59-A44A-ABE1-D04874760474}" srcOrd="1" destOrd="0" presId="urn:microsoft.com/office/officeart/2005/8/layout/StepDownProcess"/>
    <dgm:cxn modelId="{1ACD5992-B44A-D744-B89D-4FAB4B8319A3}" type="presParOf" srcId="{E783185E-001A-BC49-A182-391FD346E35E}" destId="{E6E3CB01-FACE-3641-BC50-9C98159FC1CE}" srcOrd="2" destOrd="0" presId="urn:microsoft.com/office/officeart/2005/8/layout/StepDownProcess"/>
    <dgm:cxn modelId="{24026B54-A9BA-0542-ABAE-883F75131628}" type="presParOf" srcId="{FD149BFE-646D-1741-A908-4B523D52EA00}" destId="{8A091110-9B10-8B4B-B271-B5778363DB3E}" srcOrd="5" destOrd="0" presId="urn:microsoft.com/office/officeart/2005/8/layout/StepDownProcess"/>
    <dgm:cxn modelId="{3118ABFC-EC9C-984A-BCDA-AB14CFA4B9F1}" type="presParOf" srcId="{FD149BFE-646D-1741-A908-4B523D52EA00}" destId="{43362063-E46B-4844-9C4A-4FC2FB6C722E}" srcOrd="6" destOrd="0" presId="urn:microsoft.com/office/officeart/2005/8/layout/StepDownProcess"/>
    <dgm:cxn modelId="{6745B171-28F7-0948-AD66-3CE8E1DB7CB8}" type="presParOf" srcId="{43362063-E46B-4844-9C4A-4FC2FB6C722E}" destId="{3A45ABE4-55E0-564E-82E2-9FFABA42279F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D3F7E7-BCF4-4145-B2AC-A719789D0795}" type="doc">
      <dgm:prSet loTypeId="urn:microsoft.com/office/officeart/2008/layout/LinedList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C7CC0C-509E-E841-8D3A-C1742D50E456}">
      <dgm:prSet/>
      <dgm:spPr/>
      <dgm:t>
        <a:bodyPr/>
        <a:lstStyle/>
        <a:p>
          <a:pPr rtl="0"/>
          <a:r>
            <a:rPr lang="en-US" dirty="0" smtClean="0">
              <a:latin typeface="Times New Roman"/>
              <a:cs typeface="Times New Roman"/>
            </a:rPr>
            <a:t>Data set has three </a:t>
          </a:r>
          <a:r>
            <a:rPr lang="en-US" b="1" dirty="0" smtClean="0">
              <a:latin typeface="Times New Roman"/>
              <a:cs typeface="Times New Roman"/>
            </a:rPr>
            <a:t>NOMINAL</a:t>
          </a:r>
          <a:r>
            <a:rPr lang="en-US" dirty="0" smtClean="0">
              <a:latin typeface="Times New Roman"/>
              <a:cs typeface="Times New Roman"/>
            </a:rPr>
            <a:t> target classes: six months, sixteen months and twenty four months.</a:t>
          </a:r>
          <a:endParaRPr lang="en-US" dirty="0">
            <a:latin typeface="Times New Roman"/>
            <a:cs typeface="Times New Roman"/>
          </a:endParaRPr>
        </a:p>
      </dgm:t>
    </dgm:pt>
    <dgm:pt modelId="{D7C1A985-061D-EB42-93B5-1195F2FEB641}" type="parTrans" cxnId="{0D4A5999-1914-D84B-8DFB-BA4EE7FECC64}">
      <dgm:prSet/>
      <dgm:spPr/>
      <dgm:t>
        <a:bodyPr/>
        <a:lstStyle/>
        <a:p>
          <a:endParaRPr lang="en-US"/>
        </a:p>
      </dgm:t>
    </dgm:pt>
    <dgm:pt modelId="{697F95FE-F67B-234D-B73F-847419D53CB3}" type="sibTrans" cxnId="{0D4A5999-1914-D84B-8DFB-BA4EE7FECC64}">
      <dgm:prSet/>
      <dgm:spPr/>
      <dgm:t>
        <a:bodyPr/>
        <a:lstStyle/>
        <a:p>
          <a:endParaRPr lang="en-US"/>
        </a:p>
      </dgm:t>
    </dgm:pt>
    <dgm:pt modelId="{DB68B4C2-CFC2-B743-8D87-CE7B1BC1ECAA}">
      <dgm:prSet/>
      <dgm:spPr/>
      <dgm:t>
        <a:bodyPr/>
        <a:lstStyle/>
        <a:p>
          <a:pPr rtl="0"/>
          <a:r>
            <a:rPr lang="en-US" b="1" dirty="0" smtClean="0">
              <a:latin typeface="Times New Roman"/>
              <a:cs typeface="Times New Roman"/>
            </a:rPr>
            <a:t>115 instance in test set </a:t>
          </a:r>
          <a:r>
            <a:rPr lang="en-US" dirty="0" smtClean="0">
              <a:latin typeface="Times New Roman"/>
              <a:cs typeface="Times New Roman"/>
            </a:rPr>
            <a:t>from three classes six month, sixteen month and twenty four months. For each class the instances belong to the same mouse. </a:t>
          </a:r>
          <a:endParaRPr lang="en-US" dirty="0">
            <a:latin typeface="Times New Roman"/>
            <a:cs typeface="Times New Roman"/>
          </a:endParaRPr>
        </a:p>
      </dgm:t>
    </dgm:pt>
    <dgm:pt modelId="{81AADCA1-A548-8B43-B2F7-71BF18EBA184}" type="parTrans" cxnId="{EB9FD777-2D5C-B84E-B1BB-53CCB13D57FB}">
      <dgm:prSet/>
      <dgm:spPr/>
      <dgm:t>
        <a:bodyPr/>
        <a:lstStyle/>
        <a:p>
          <a:endParaRPr lang="en-US"/>
        </a:p>
      </dgm:t>
    </dgm:pt>
    <dgm:pt modelId="{57ECEFAD-A9B9-1D43-A55B-8350D430DB37}" type="sibTrans" cxnId="{EB9FD777-2D5C-B84E-B1BB-53CCB13D57FB}">
      <dgm:prSet/>
      <dgm:spPr/>
      <dgm:t>
        <a:bodyPr/>
        <a:lstStyle/>
        <a:p>
          <a:endParaRPr lang="en-US"/>
        </a:p>
      </dgm:t>
    </dgm:pt>
    <dgm:pt modelId="{0C08B789-5EA0-8F44-A3B0-1D34A6B3DAFA}">
      <dgm:prSet/>
      <dgm:spPr/>
      <dgm:t>
        <a:bodyPr/>
        <a:lstStyle/>
        <a:p>
          <a:pPr rtl="0"/>
          <a:r>
            <a:rPr lang="en-US" b="1" dirty="0" smtClean="0">
              <a:latin typeface="Times New Roman"/>
              <a:cs typeface="Times New Roman"/>
            </a:rPr>
            <a:t>One leave out 10-fold </a:t>
          </a:r>
          <a:r>
            <a:rPr lang="en-US" dirty="0" smtClean="0">
              <a:latin typeface="Times New Roman"/>
              <a:cs typeface="Times New Roman"/>
            </a:rPr>
            <a:t>cross validation was performed on the training set to compensate for low training instances</a:t>
          </a:r>
          <a:endParaRPr lang="en-US" dirty="0">
            <a:latin typeface="Times New Roman"/>
            <a:cs typeface="Times New Roman"/>
          </a:endParaRPr>
        </a:p>
      </dgm:t>
    </dgm:pt>
    <dgm:pt modelId="{6FFE43F9-EBF6-4E40-B761-A5433B80FB7F}" type="parTrans" cxnId="{0E563D49-A177-7F4C-B62C-BD2BC8CE11C1}">
      <dgm:prSet/>
      <dgm:spPr/>
      <dgm:t>
        <a:bodyPr/>
        <a:lstStyle/>
        <a:p>
          <a:endParaRPr lang="en-US"/>
        </a:p>
      </dgm:t>
    </dgm:pt>
    <dgm:pt modelId="{52D6E038-FC29-D844-A4C1-DD99821FDD26}" type="sibTrans" cxnId="{0E563D49-A177-7F4C-B62C-BD2BC8CE11C1}">
      <dgm:prSet/>
      <dgm:spPr/>
      <dgm:t>
        <a:bodyPr/>
        <a:lstStyle/>
        <a:p>
          <a:endParaRPr lang="en-US"/>
        </a:p>
      </dgm:t>
    </dgm:pt>
    <dgm:pt modelId="{5F9D92B6-F047-0045-B259-3AFFC25D626C}">
      <dgm:prSet/>
      <dgm:spPr/>
      <dgm:t>
        <a:bodyPr/>
        <a:lstStyle/>
        <a:p>
          <a:pPr rtl="0"/>
          <a:r>
            <a:rPr lang="en-US" dirty="0" smtClean="0">
              <a:latin typeface="Times New Roman"/>
              <a:cs typeface="Times New Roman"/>
            </a:rPr>
            <a:t>Model was created and </a:t>
          </a:r>
          <a:r>
            <a:rPr lang="en-US" b="1" u="none" dirty="0" smtClean="0">
              <a:latin typeface="Times New Roman"/>
              <a:cs typeface="Times New Roman"/>
            </a:rPr>
            <a:t>tested on unseen test set (</a:t>
          </a:r>
          <a:r>
            <a:rPr lang="en-US" dirty="0" smtClean="0">
              <a:latin typeface="Times New Roman"/>
              <a:cs typeface="Times New Roman"/>
            </a:rPr>
            <a:t>15% )</a:t>
          </a:r>
          <a:r>
            <a:rPr lang="en-US" b="1" u="none" dirty="0" smtClean="0">
              <a:latin typeface="Times New Roman"/>
              <a:cs typeface="Times New Roman"/>
            </a:rPr>
            <a:t> </a:t>
          </a:r>
          <a:r>
            <a:rPr lang="en-US" dirty="0" smtClean="0">
              <a:latin typeface="Times New Roman"/>
              <a:cs typeface="Times New Roman"/>
            </a:rPr>
            <a:t>described in previous slide where all the slices from a mouse where </a:t>
          </a:r>
          <a:r>
            <a:rPr lang="en-US" smtClean="0">
              <a:latin typeface="Times New Roman"/>
              <a:cs typeface="Times New Roman"/>
            </a:rPr>
            <a:t>taken.</a:t>
          </a:r>
          <a:endParaRPr lang="en-US" dirty="0">
            <a:latin typeface="Times New Roman"/>
            <a:cs typeface="Times New Roman"/>
          </a:endParaRPr>
        </a:p>
      </dgm:t>
    </dgm:pt>
    <dgm:pt modelId="{5266139E-7EDC-2F45-AA78-7F793616B5CB}" type="parTrans" cxnId="{B6D4396B-CD25-154A-8670-29A870523AED}">
      <dgm:prSet/>
      <dgm:spPr/>
      <dgm:t>
        <a:bodyPr/>
        <a:lstStyle/>
        <a:p>
          <a:endParaRPr lang="en-US"/>
        </a:p>
      </dgm:t>
    </dgm:pt>
    <dgm:pt modelId="{F4B5C8AA-EAE1-7647-B6B4-0EC7445B5842}" type="sibTrans" cxnId="{B6D4396B-CD25-154A-8670-29A870523AED}">
      <dgm:prSet/>
      <dgm:spPr/>
      <dgm:t>
        <a:bodyPr/>
        <a:lstStyle/>
        <a:p>
          <a:endParaRPr lang="en-US"/>
        </a:p>
      </dgm:t>
    </dgm:pt>
    <dgm:pt modelId="{E91D95E6-F07D-B14E-9133-A24A5BACF410}">
      <dgm:prSet/>
      <dgm:spPr/>
      <dgm:t>
        <a:bodyPr/>
        <a:lstStyle/>
        <a:p>
          <a:pPr rtl="0"/>
          <a:r>
            <a:rPr lang="en-US" b="1" dirty="0" smtClean="0">
              <a:latin typeface="Times New Roman"/>
              <a:cs typeface="Times New Roman"/>
            </a:rPr>
            <a:t>713 instances in training </a:t>
          </a:r>
          <a:r>
            <a:rPr lang="en-US" dirty="0" smtClean="0">
              <a:latin typeface="Times New Roman"/>
              <a:cs typeface="Times New Roman"/>
            </a:rPr>
            <a:t>set from three classes six months, sixteen months and twenty four months</a:t>
          </a:r>
          <a:endParaRPr lang="en-US" dirty="0"/>
        </a:p>
      </dgm:t>
    </dgm:pt>
    <dgm:pt modelId="{B2C96C16-B570-854A-8582-0CD43063C536}" type="parTrans" cxnId="{49540AF2-9748-854C-B0F6-8BCBAF5CFEEE}">
      <dgm:prSet/>
      <dgm:spPr/>
      <dgm:t>
        <a:bodyPr/>
        <a:lstStyle/>
        <a:p>
          <a:endParaRPr lang="en-US"/>
        </a:p>
      </dgm:t>
    </dgm:pt>
    <dgm:pt modelId="{682E2749-CF2D-F745-AA2A-3EB7F2C312B0}" type="sibTrans" cxnId="{49540AF2-9748-854C-B0F6-8BCBAF5CFEEE}">
      <dgm:prSet/>
      <dgm:spPr/>
      <dgm:t>
        <a:bodyPr/>
        <a:lstStyle/>
        <a:p>
          <a:endParaRPr lang="en-US"/>
        </a:p>
      </dgm:t>
    </dgm:pt>
    <dgm:pt modelId="{A4D265B7-329C-9F47-BE70-2605F052371F}" type="pres">
      <dgm:prSet presAssocID="{D4D3F7E7-BCF4-4145-B2AC-A719789D079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B92B097-3912-8A46-A3F0-A4CC946BA68B}" type="pres">
      <dgm:prSet presAssocID="{0CC7CC0C-509E-E841-8D3A-C1742D50E456}" presName="thickLine" presStyleLbl="alignNode1" presStyleIdx="0" presStyleCnt="5"/>
      <dgm:spPr/>
    </dgm:pt>
    <dgm:pt modelId="{907AA465-4BA8-B843-BCF3-44EAD3176437}" type="pres">
      <dgm:prSet presAssocID="{0CC7CC0C-509E-E841-8D3A-C1742D50E456}" presName="horz1" presStyleCnt="0"/>
      <dgm:spPr/>
    </dgm:pt>
    <dgm:pt modelId="{D99C0043-C011-034A-A8DF-8FC4F5AC7D5B}" type="pres">
      <dgm:prSet presAssocID="{0CC7CC0C-509E-E841-8D3A-C1742D50E456}" presName="tx1" presStyleLbl="revTx" presStyleIdx="0" presStyleCnt="5"/>
      <dgm:spPr/>
      <dgm:t>
        <a:bodyPr/>
        <a:lstStyle/>
        <a:p>
          <a:endParaRPr lang="en-US"/>
        </a:p>
      </dgm:t>
    </dgm:pt>
    <dgm:pt modelId="{4CED4AFF-E66F-AB41-A026-448595996674}" type="pres">
      <dgm:prSet presAssocID="{0CC7CC0C-509E-E841-8D3A-C1742D50E456}" presName="vert1" presStyleCnt="0"/>
      <dgm:spPr/>
    </dgm:pt>
    <dgm:pt modelId="{E07EB20D-C1E1-5047-8DAA-F69790E77E61}" type="pres">
      <dgm:prSet presAssocID="{E91D95E6-F07D-B14E-9133-A24A5BACF410}" presName="thickLine" presStyleLbl="alignNode1" presStyleIdx="1" presStyleCnt="5"/>
      <dgm:spPr/>
    </dgm:pt>
    <dgm:pt modelId="{99A707F6-351D-F243-9CAD-A3F56B28FCBF}" type="pres">
      <dgm:prSet presAssocID="{E91D95E6-F07D-B14E-9133-A24A5BACF410}" presName="horz1" presStyleCnt="0"/>
      <dgm:spPr/>
    </dgm:pt>
    <dgm:pt modelId="{28411312-B61D-FA4C-B5E0-FBBD0BCF6721}" type="pres">
      <dgm:prSet presAssocID="{E91D95E6-F07D-B14E-9133-A24A5BACF410}" presName="tx1" presStyleLbl="revTx" presStyleIdx="1" presStyleCnt="5"/>
      <dgm:spPr/>
      <dgm:t>
        <a:bodyPr/>
        <a:lstStyle/>
        <a:p>
          <a:endParaRPr lang="en-US"/>
        </a:p>
      </dgm:t>
    </dgm:pt>
    <dgm:pt modelId="{A3FBD31E-AF1B-1C48-AB55-B89B21524BE8}" type="pres">
      <dgm:prSet presAssocID="{E91D95E6-F07D-B14E-9133-A24A5BACF410}" presName="vert1" presStyleCnt="0"/>
      <dgm:spPr/>
    </dgm:pt>
    <dgm:pt modelId="{F5264954-9402-AA42-B2CD-EB590B0C3E78}" type="pres">
      <dgm:prSet presAssocID="{DB68B4C2-CFC2-B743-8D87-CE7B1BC1ECAA}" presName="thickLine" presStyleLbl="alignNode1" presStyleIdx="2" presStyleCnt="5"/>
      <dgm:spPr/>
    </dgm:pt>
    <dgm:pt modelId="{2B0F1DC0-3AC9-4F47-84D6-B39939FA4D15}" type="pres">
      <dgm:prSet presAssocID="{DB68B4C2-CFC2-B743-8D87-CE7B1BC1ECAA}" presName="horz1" presStyleCnt="0"/>
      <dgm:spPr/>
    </dgm:pt>
    <dgm:pt modelId="{DCF17021-6753-E446-A6C3-32562534F728}" type="pres">
      <dgm:prSet presAssocID="{DB68B4C2-CFC2-B743-8D87-CE7B1BC1ECAA}" presName="tx1" presStyleLbl="revTx" presStyleIdx="2" presStyleCnt="5"/>
      <dgm:spPr/>
      <dgm:t>
        <a:bodyPr/>
        <a:lstStyle/>
        <a:p>
          <a:endParaRPr lang="en-US"/>
        </a:p>
      </dgm:t>
    </dgm:pt>
    <dgm:pt modelId="{4A4D4271-F94E-D54C-81A2-9F09D190B085}" type="pres">
      <dgm:prSet presAssocID="{DB68B4C2-CFC2-B743-8D87-CE7B1BC1ECAA}" presName="vert1" presStyleCnt="0"/>
      <dgm:spPr/>
    </dgm:pt>
    <dgm:pt modelId="{E3C4178D-35FE-704E-ABBC-8BDDAF98AEEF}" type="pres">
      <dgm:prSet presAssocID="{0C08B789-5EA0-8F44-A3B0-1D34A6B3DAFA}" presName="thickLine" presStyleLbl="alignNode1" presStyleIdx="3" presStyleCnt="5"/>
      <dgm:spPr/>
    </dgm:pt>
    <dgm:pt modelId="{585DE6D0-85B5-D741-87FD-C155BCD98ED7}" type="pres">
      <dgm:prSet presAssocID="{0C08B789-5EA0-8F44-A3B0-1D34A6B3DAFA}" presName="horz1" presStyleCnt="0"/>
      <dgm:spPr/>
    </dgm:pt>
    <dgm:pt modelId="{75683053-A237-464C-A328-361633DE7E6F}" type="pres">
      <dgm:prSet presAssocID="{0C08B789-5EA0-8F44-A3B0-1D34A6B3DAFA}" presName="tx1" presStyleLbl="revTx" presStyleIdx="3" presStyleCnt="5"/>
      <dgm:spPr/>
      <dgm:t>
        <a:bodyPr/>
        <a:lstStyle/>
        <a:p>
          <a:endParaRPr lang="en-US"/>
        </a:p>
      </dgm:t>
    </dgm:pt>
    <dgm:pt modelId="{069472A3-81E8-1146-965E-FD3490416550}" type="pres">
      <dgm:prSet presAssocID="{0C08B789-5EA0-8F44-A3B0-1D34A6B3DAFA}" presName="vert1" presStyleCnt="0"/>
      <dgm:spPr/>
    </dgm:pt>
    <dgm:pt modelId="{AFDDFEB0-184D-F940-923F-6459ECA6ECA0}" type="pres">
      <dgm:prSet presAssocID="{5F9D92B6-F047-0045-B259-3AFFC25D626C}" presName="thickLine" presStyleLbl="alignNode1" presStyleIdx="4" presStyleCnt="5"/>
      <dgm:spPr/>
    </dgm:pt>
    <dgm:pt modelId="{9F973CA7-B340-CE4B-8BBB-D5DFC3462A47}" type="pres">
      <dgm:prSet presAssocID="{5F9D92B6-F047-0045-B259-3AFFC25D626C}" presName="horz1" presStyleCnt="0"/>
      <dgm:spPr/>
    </dgm:pt>
    <dgm:pt modelId="{28D9240E-FEC7-A547-AB54-749BAFB6248F}" type="pres">
      <dgm:prSet presAssocID="{5F9D92B6-F047-0045-B259-3AFFC25D626C}" presName="tx1" presStyleLbl="revTx" presStyleIdx="4" presStyleCnt="5"/>
      <dgm:spPr/>
      <dgm:t>
        <a:bodyPr/>
        <a:lstStyle/>
        <a:p>
          <a:endParaRPr lang="en-US"/>
        </a:p>
      </dgm:t>
    </dgm:pt>
    <dgm:pt modelId="{CFC8BD3A-C334-964E-A440-A6F4DF1D0353}" type="pres">
      <dgm:prSet presAssocID="{5F9D92B6-F047-0045-B259-3AFFC25D626C}" presName="vert1" presStyleCnt="0"/>
      <dgm:spPr/>
    </dgm:pt>
  </dgm:ptLst>
  <dgm:cxnLst>
    <dgm:cxn modelId="{06BAC32E-65D7-C04B-9DBD-DAFDE4C8665A}" type="presOf" srcId="{D4D3F7E7-BCF4-4145-B2AC-A719789D0795}" destId="{A4D265B7-329C-9F47-BE70-2605F052371F}" srcOrd="0" destOrd="0" presId="urn:microsoft.com/office/officeart/2008/layout/LinedList"/>
    <dgm:cxn modelId="{0E563D49-A177-7F4C-B62C-BD2BC8CE11C1}" srcId="{D4D3F7E7-BCF4-4145-B2AC-A719789D0795}" destId="{0C08B789-5EA0-8F44-A3B0-1D34A6B3DAFA}" srcOrd="3" destOrd="0" parTransId="{6FFE43F9-EBF6-4E40-B761-A5433B80FB7F}" sibTransId="{52D6E038-FC29-D844-A4C1-DD99821FDD26}"/>
    <dgm:cxn modelId="{49540AF2-9748-854C-B0F6-8BCBAF5CFEEE}" srcId="{D4D3F7E7-BCF4-4145-B2AC-A719789D0795}" destId="{E91D95E6-F07D-B14E-9133-A24A5BACF410}" srcOrd="1" destOrd="0" parTransId="{B2C96C16-B570-854A-8582-0CD43063C536}" sibTransId="{682E2749-CF2D-F745-AA2A-3EB7F2C312B0}"/>
    <dgm:cxn modelId="{54DAACFF-49BC-0F4B-8EAE-72765A14BAAF}" type="presOf" srcId="{0CC7CC0C-509E-E841-8D3A-C1742D50E456}" destId="{D99C0043-C011-034A-A8DF-8FC4F5AC7D5B}" srcOrd="0" destOrd="0" presId="urn:microsoft.com/office/officeart/2008/layout/LinedList"/>
    <dgm:cxn modelId="{B6D4396B-CD25-154A-8670-29A870523AED}" srcId="{D4D3F7E7-BCF4-4145-B2AC-A719789D0795}" destId="{5F9D92B6-F047-0045-B259-3AFFC25D626C}" srcOrd="4" destOrd="0" parTransId="{5266139E-7EDC-2F45-AA78-7F793616B5CB}" sibTransId="{F4B5C8AA-EAE1-7647-B6B4-0EC7445B5842}"/>
    <dgm:cxn modelId="{59FE55C5-0D5B-994B-B91C-34EA4BC57A99}" type="presOf" srcId="{5F9D92B6-F047-0045-B259-3AFFC25D626C}" destId="{28D9240E-FEC7-A547-AB54-749BAFB6248F}" srcOrd="0" destOrd="0" presId="urn:microsoft.com/office/officeart/2008/layout/LinedList"/>
    <dgm:cxn modelId="{3BB94D2E-60E8-A245-A76B-2F29C85BFB9F}" type="presOf" srcId="{E91D95E6-F07D-B14E-9133-A24A5BACF410}" destId="{28411312-B61D-FA4C-B5E0-FBBD0BCF6721}" srcOrd="0" destOrd="0" presId="urn:microsoft.com/office/officeart/2008/layout/LinedList"/>
    <dgm:cxn modelId="{EB9FD777-2D5C-B84E-B1BB-53CCB13D57FB}" srcId="{D4D3F7E7-BCF4-4145-B2AC-A719789D0795}" destId="{DB68B4C2-CFC2-B743-8D87-CE7B1BC1ECAA}" srcOrd="2" destOrd="0" parTransId="{81AADCA1-A548-8B43-B2F7-71BF18EBA184}" sibTransId="{57ECEFAD-A9B9-1D43-A55B-8350D430DB37}"/>
    <dgm:cxn modelId="{7F9F3B69-A88C-0145-8997-4CBE6A092B51}" type="presOf" srcId="{DB68B4C2-CFC2-B743-8D87-CE7B1BC1ECAA}" destId="{DCF17021-6753-E446-A6C3-32562534F728}" srcOrd="0" destOrd="0" presId="urn:microsoft.com/office/officeart/2008/layout/LinedList"/>
    <dgm:cxn modelId="{0D4A5999-1914-D84B-8DFB-BA4EE7FECC64}" srcId="{D4D3F7E7-BCF4-4145-B2AC-A719789D0795}" destId="{0CC7CC0C-509E-E841-8D3A-C1742D50E456}" srcOrd="0" destOrd="0" parTransId="{D7C1A985-061D-EB42-93B5-1195F2FEB641}" sibTransId="{697F95FE-F67B-234D-B73F-847419D53CB3}"/>
    <dgm:cxn modelId="{E9BAC860-EA44-7742-900C-BCD0F55CF38B}" type="presOf" srcId="{0C08B789-5EA0-8F44-A3B0-1D34A6B3DAFA}" destId="{75683053-A237-464C-A328-361633DE7E6F}" srcOrd="0" destOrd="0" presId="urn:microsoft.com/office/officeart/2008/layout/LinedList"/>
    <dgm:cxn modelId="{C2F57720-53A2-8545-8BF2-D63B6A3818C6}" type="presParOf" srcId="{A4D265B7-329C-9F47-BE70-2605F052371F}" destId="{3B92B097-3912-8A46-A3F0-A4CC946BA68B}" srcOrd="0" destOrd="0" presId="urn:microsoft.com/office/officeart/2008/layout/LinedList"/>
    <dgm:cxn modelId="{6A45B157-D138-AF4E-9CE5-FBB5CFA54E1F}" type="presParOf" srcId="{A4D265B7-329C-9F47-BE70-2605F052371F}" destId="{907AA465-4BA8-B843-BCF3-44EAD3176437}" srcOrd="1" destOrd="0" presId="urn:microsoft.com/office/officeart/2008/layout/LinedList"/>
    <dgm:cxn modelId="{001FE0B7-8350-0341-905F-E3A921E52270}" type="presParOf" srcId="{907AA465-4BA8-B843-BCF3-44EAD3176437}" destId="{D99C0043-C011-034A-A8DF-8FC4F5AC7D5B}" srcOrd="0" destOrd="0" presId="urn:microsoft.com/office/officeart/2008/layout/LinedList"/>
    <dgm:cxn modelId="{35CB8103-07F3-E249-A265-A40E322BDFAB}" type="presParOf" srcId="{907AA465-4BA8-B843-BCF3-44EAD3176437}" destId="{4CED4AFF-E66F-AB41-A026-448595996674}" srcOrd="1" destOrd="0" presId="urn:microsoft.com/office/officeart/2008/layout/LinedList"/>
    <dgm:cxn modelId="{C764B099-A370-2841-B163-43E1BF92EA86}" type="presParOf" srcId="{A4D265B7-329C-9F47-BE70-2605F052371F}" destId="{E07EB20D-C1E1-5047-8DAA-F69790E77E61}" srcOrd="2" destOrd="0" presId="urn:microsoft.com/office/officeart/2008/layout/LinedList"/>
    <dgm:cxn modelId="{406B48A9-7BA7-3E4C-B169-CAE6C9F6CE07}" type="presParOf" srcId="{A4D265B7-329C-9F47-BE70-2605F052371F}" destId="{99A707F6-351D-F243-9CAD-A3F56B28FCBF}" srcOrd="3" destOrd="0" presId="urn:microsoft.com/office/officeart/2008/layout/LinedList"/>
    <dgm:cxn modelId="{4B3BBC23-A08C-174B-84D0-4CA4F25C7721}" type="presParOf" srcId="{99A707F6-351D-F243-9CAD-A3F56B28FCBF}" destId="{28411312-B61D-FA4C-B5E0-FBBD0BCF6721}" srcOrd="0" destOrd="0" presId="urn:microsoft.com/office/officeart/2008/layout/LinedList"/>
    <dgm:cxn modelId="{F5CCC049-3CE5-4346-8097-CE32E8E359A8}" type="presParOf" srcId="{99A707F6-351D-F243-9CAD-A3F56B28FCBF}" destId="{A3FBD31E-AF1B-1C48-AB55-B89B21524BE8}" srcOrd="1" destOrd="0" presId="urn:microsoft.com/office/officeart/2008/layout/LinedList"/>
    <dgm:cxn modelId="{42A257A0-8CF7-3F44-938F-C1976755C7E5}" type="presParOf" srcId="{A4D265B7-329C-9F47-BE70-2605F052371F}" destId="{F5264954-9402-AA42-B2CD-EB590B0C3E78}" srcOrd="4" destOrd="0" presId="urn:microsoft.com/office/officeart/2008/layout/LinedList"/>
    <dgm:cxn modelId="{64A5FA38-862B-D046-8B0A-6F8B3567EA23}" type="presParOf" srcId="{A4D265B7-329C-9F47-BE70-2605F052371F}" destId="{2B0F1DC0-3AC9-4F47-84D6-B39939FA4D15}" srcOrd="5" destOrd="0" presId="urn:microsoft.com/office/officeart/2008/layout/LinedList"/>
    <dgm:cxn modelId="{91AABEBC-8321-2640-97FE-838F8A7411C8}" type="presParOf" srcId="{2B0F1DC0-3AC9-4F47-84D6-B39939FA4D15}" destId="{DCF17021-6753-E446-A6C3-32562534F728}" srcOrd="0" destOrd="0" presId="urn:microsoft.com/office/officeart/2008/layout/LinedList"/>
    <dgm:cxn modelId="{6A7E18D1-CB81-7D4F-BA1B-56236F0C23FC}" type="presParOf" srcId="{2B0F1DC0-3AC9-4F47-84D6-B39939FA4D15}" destId="{4A4D4271-F94E-D54C-81A2-9F09D190B085}" srcOrd="1" destOrd="0" presId="urn:microsoft.com/office/officeart/2008/layout/LinedList"/>
    <dgm:cxn modelId="{28E7FC63-758A-8F45-B9C7-181EFCC88D58}" type="presParOf" srcId="{A4D265B7-329C-9F47-BE70-2605F052371F}" destId="{E3C4178D-35FE-704E-ABBC-8BDDAF98AEEF}" srcOrd="6" destOrd="0" presId="urn:microsoft.com/office/officeart/2008/layout/LinedList"/>
    <dgm:cxn modelId="{4DC4E474-8DE4-4B41-ADAC-E1CFB434A592}" type="presParOf" srcId="{A4D265B7-329C-9F47-BE70-2605F052371F}" destId="{585DE6D0-85B5-D741-87FD-C155BCD98ED7}" srcOrd="7" destOrd="0" presId="urn:microsoft.com/office/officeart/2008/layout/LinedList"/>
    <dgm:cxn modelId="{0EC99C0E-7C3F-524B-A9CE-05FFB06AE1C9}" type="presParOf" srcId="{585DE6D0-85B5-D741-87FD-C155BCD98ED7}" destId="{75683053-A237-464C-A328-361633DE7E6F}" srcOrd="0" destOrd="0" presId="urn:microsoft.com/office/officeart/2008/layout/LinedList"/>
    <dgm:cxn modelId="{420F3C2B-872A-5047-8C6A-922900E00DFD}" type="presParOf" srcId="{585DE6D0-85B5-D741-87FD-C155BCD98ED7}" destId="{069472A3-81E8-1146-965E-FD3490416550}" srcOrd="1" destOrd="0" presId="urn:microsoft.com/office/officeart/2008/layout/LinedList"/>
    <dgm:cxn modelId="{6438D43D-E176-8740-9873-611BF916041C}" type="presParOf" srcId="{A4D265B7-329C-9F47-BE70-2605F052371F}" destId="{AFDDFEB0-184D-F940-923F-6459ECA6ECA0}" srcOrd="8" destOrd="0" presId="urn:microsoft.com/office/officeart/2008/layout/LinedList"/>
    <dgm:cxn modelId="{235AED2A-9E64-CC41-B7BE-8464FA73AEAC}" type="presParOf" srcId="{A4D265B7-329C-9F47-BE70-2605F052371F}" destId="{9F973CA7-B340-CE4B-8BBB-D5DFC3462A47}" srcOrd="9" destOrd="0" presId="urn:microsoft.com/office/officeart/2008/layout/LinedList"/>
    <dgm:cxn modelId="{52FCE359-BB51-7E43-8FE7-EC2193318FF6}" type="presParOf" srcId="{9F973CA7-B340-CE4B-8BBB-D5DFC3462A47}" destId="{28D9240E-FEC7-A547-AB54-749BAFB6248F}" srcOrd="0" destOrd="0" presId="urn:microsoft.com/office/officeart/2008/layout/LinedList"/>
    <dgm:cxn modelId="{692A9F0E-FD9F-964E-9FA3-74B350EECF30}" type="presParOf" srcId="{9F973CA7-B340-CE4B-8BBB-D5DFC3462A47}" destId="{CFC8BD3A-C334-964E-A440-A6F4DF1D035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788E57-E3A8-F64F-BD29-65530BA09619}">
      <dsp:nvSpPr>
        <dsp:cNvPr id="0" name=""/>
        <dsp:cNvSpPr/>
      </dsp:nvSpPr>
      <dsp:spPr>
        <a:xfrm rot="5400000">
          <a:off x="869940" y="989245"/>
          <a:ext cx="868772" cy="98906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DEFCCB-FB81-9E43-AD7F-520B7C15589B}">
      <dsp:nvSpPr>
        <dsp:cNvPr id="0" name=""/>
        <dsp:cNvSpPr/>
      </dsp:nvSpPr>
      <dsp:spPr>
        <a:xfrm>
          <a:off x="639691" y="26193"/>
          <a:ext cx="1462501" cy="1023703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Segmented Nuclei</a:t>
          </a:r>
          <a:endParaRPr lang="en-US" sz="2000" kern="1200" dirty="0"/>
        </a:p>
      </dsp:txBody>
      <dsp:txXfrm>
        <a:off x="689673" y="76175"/>
        <a:ext cx="1362537" cy="923739"/>
      </dsp:txXfrm>
    </dsp:sp>
    <dsp:sp modelId="{F71BDF99-61B2-BE44-8132-04C6C4E53DB9}">
      <dsp:nvSpPr>
        <dsp:cNvPr id="0" name=""/>
        <dsp:cNvSpPr/>
      </dsp:nvSpPr>
      <dsp:spPr>
        <a:xfrm>
          <a:off x="3027196" y="123827"/>
          <a:ext cx="1063684" cy="827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77159B-A32D-E140-BF49-6392DE462D11}">
      <dsp:nvSpPr>
        <dsp:cNvPr id="0" name=""/>
        <dsp:cNvSpPr/>
      </dsp:nvSpPr>
      <dsp:spPr>
        <a:xfrm rot="5400000">
          <a:off x="2082510" y="2139202"/>
          <a:ext cx="868772" cy="98906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844783-89FE-594E-B749-00C44996BCCC}">
      <dsp:nvSpPr>
        <dsp:cNvPr id="0" name=""/>
        <dsp:cNvSpPr/>
      </dsp:nvSpPr>
      <dsp:spPr>
        <a:xfrm>
          <a:off x="1852261" y="1176150"/>
          <a:ext cx="1462501" cy="1023703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Create Scale Space</a:t>
          </a:r>
          <a:endParaRPr lang="en-US" sz="1800" kern="1200" dirty="0"/>
        </a:p>
      </dsp:txBody>
      <dsp:txXfrm>
        <a:off x="1902243" y="1226132"/>
        <a:ext cx="1362537" cy="923739"/>
      </dsp:txXfrm>
    </dsp:sp>
    <dsp:sp modelId="{93E066AD-DF1F-5843-85E5-35E926F7149D}">
      <dsp:nvSpPr>
        <dsp:cNvPr id="0" name=""/>
        <dsp:cNvSpPr/>
      </dsp:nvSpPr>
      <dsp:spPr>
        <a:xfrm>
          <a:off x="4239766" y="1273784"/>
          <a:ext cx="1063684" cy="827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60A61B-251F-5B43-B4CA-8D0DAFB7DBB1}">
      <dsp:nvSpPr>
        <dsp:cNvPr id="0" name=""/>
        <dsp:cNvSpPr/>
      </dsp:nvSpPr>
      <dsp:spPr>
        <a:xfrm rot="5400000">
          <a:off x="3295079" y="3289160"/>
          <a:ext cx="868772" cy="98906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9B4CD2-4D59-A44A-ABE1-D04874760474}">
      <dsp:nvSpPr>
        <dsp:cNvPr id="0" name=""/>
        <dsp:cNvSpPr/>
      </dsp:nvSpPr>
      <dsp:spPr>
        <a:xfrm>
          <a:off x="3064830" y="2326108"/>
          <a:ext cx="1462501" cy="1023703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Laplacian Filtering</a:t>
          </a:r>
          <a:endParaRPr lang="en-US" sz="1800" kern="1200"/>
        </a:p>
      </dsp:txBody>
      <dsp:txXfrm>
        <a:off x="3114812" y="2376090"/>
        <a:ext cx="1362537" cy="923739"/>
      </dsp:txXfrm>
    </dsp:sp>
    <dsp:sp modelId="{E6E3CB01-FACE-3641-BC50-9C98159FC1CE}">
      <dsp:nvSpPr>
        <dsp:cNvPr id="0" name=""/>
        <dsp:cNvSpPr/>
      </dsp:nvSpPr>
      <dsp:spPr>
        <a:xfrm>
          <a:off x="5452335" y="2423741"/>
          <a:ext cx="1063684" cy="827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45ABE4-55E0-564E-82E2-9FFABA42279F}">
      <dsp:nvSpPr>
        <dsp:cNvPr id="0" name=""/>
        <dsp:cNvSpPr/>
      </dsp:nvSpPr>
      <dsp:spPr>
        <a:xfrm>
          <a:off x="4277400" y="3476065"/>
          <a:ext cx="1462501" cy="1023703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Blob Detection using Local Maxima</a:t>
          </a:r>
          <a:endParaRPr lang="en-US" sz="1800" kern="1200" dirty="0"/>
        </a:p>
      </dsp:txBody>
      <dsp:txXfrm>
        <a:off x="4327382" y="3526047"/>
        <a:ext cx="1362537" cy="9237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2B097-3912-8A46-A3F0-A4CC946BA68B}">
      <dsp:nvSpPr>
        <dsp:cNvPr id="0" name=""/>
        <dsp:cNvSpPr/>
      </dsp:nvSpPr>
      <dsp:spPr>
        <a:xfrm>
          <a:off x="0" y="552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9C0043-C011-034A-A8DF-8FC4F5AC7D5B}">
      <dsp:nvSpPr>
        <dsp:cNvPr id="0" name=""/>
        <dsp:cNvSpPr/>
      </dsp:nvSpPr>
      <dsp:spPr>
        <a:xfrm>
          <a:off x="0" y="552"/>
          <a:ext cx="8229600" cy="90497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latin typeface="Times New Roman"/>
              <a:cs typeface="Times New Roman"/>
            </a:rPr>
            <a:t>Data set has three </a:t>
          </a:r>
          <a:r>
            <a:rPr lang="en-US" sz="2100" b="1" kern="1200" dirty="0" smtClean="0">
              <a:latin typeface="Times New Roman"/>
              <a:cs typeface="Times New Roman"/>
            </a:rPr>
            <a:t>NOMINAL</a:t>
          </a:r>
          <a:r>
            <a:rPr lang="en-US" sz="2100" kern="1200" dirty="0" smtClean="0">
              <a:latin typeface="Times New Roman"/>
              <a:cs typeface="Times New Roman"/>
            </a:rPr>
            <a:t> target classes: six months, sixteen months and twenty four months.</a:t>
          </a:r>
          <a:endParaRPr lang="en-US" sz="2100" kern="1200" dirty="0">
            <a:latin typeface="Times New Roman"/>
            <a:cs typeface="Times New Roman"/>
          </a:endParaRPr>
        </a:p>
      </dsp:txBody>
      <dsp:txXfrm>
        <a:off x="0" y="552"/>
        <a:ext cx="8229600" cy="904971"/>
      </dsp:txXfrm>
    </dsp:sp>
    <dsp:sp modelId="{E07EB20D-C1E1-5047-8DAA-F69790E77E61}">
      <dsp:nvSpPr>
        <dsp:cNvPr id="0" name=""/>
        <dsp:cNvSpPr/>
      </dsp:nvSpPr>
      <dsp:spPr>
        <a:xfrm>
          <a:off x="0" y="905524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411312-B61D-FA4C-B5E0-FBBD0BCF6721}">
      <dsp:nvSpPr>
        <dsp:cNvPr id="0" name=""/>
        <dsp:cNvSpPr/>
      </dsp:nvSpPr>
      <dsp:spPr>
        <a:xfrm>
          <a:off x="0" y="905524"/>
          <a:ext cx="8229600" cy="90497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latin typeface="Times New Roman"/>
              <a:cs typeface="Times New Roman"/>
            </a:rPr>
            <a:t>713 instances in training </a:t>
          </a:r>
          <a:r>
            <a:rPr lang="en-US" sz="2100" kern="1200" dirty="0" smtClean="0">
              <a:latin typeface="Times New Roman"/>
              <a:cs typeface="Times New Roman"/>
            </a:rPr>
            <a:t>set from three classes six months, sixteen months and twenty four months</a:t>
          </a:r>
          <a:endParaRPr lang="en-US" sz="2100" kern="1200" dirty="0"/>
        </a:p>
      </dsp:txBody>
      <dsp:txXfrm>
        <a:off x="0" y="905524"/>
        <a:ext cx="8229600" cy="904971"/>
      </dsp:txXfrm>
    </dsp:sp>
    <dsp:sp modelId="{F5264954-9402-AA42-B2CD-EB590B0C3E78}">
      <dsp:nvSpPr>
        <dsp:cNvPr id="0" name=""/>
        <dsp:cNvSpPr/>
      </dsp:nvSpPr>
      <dsp:spPr>
        <a:xfrm>
          <a:off x="0" y="1810495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F17021-6753-E446-A6C3-32562534F728}">
      <dsp:nvSpPr>
        <dsp:cNvPr id="0" name=""/>
        <dsp:cNvSpPr/>
      </dsp:nvSpPr>
      <dsp:spPr>
        <a:xfrm>
          <a:off x="0" y="1810495"/>
          <a:ext cx="8229600" cy="90497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latin typeface="Times New Roman"/>
              <a:cs typeface="Times New Roman"/>
            </a:rPr>
            <a:t>115 instance in test set </a:t>
          </a:r>
          <a:r>
            <a:rPr lang="en-US" sz="2100" kern="1200" dirty="0" smtClean="0">
              <a:latin typeface="Times New Roman"/>
              <a:cs typeface="Times New Roman"/>
            </a:rPr>
            <a:t>from three classes six month, sixteen month and twenty four months. For each class the instances belong to the same mouse. </a:t>
          </a:r>
          <a:endParaRPr lang="en-US" sz="2100" kern="1200" dirty="0">
            <a:latin typeface="Times New Roman"/>
            <a:cs typeface="Times New Roman"/>
          </a:endParaRPr>
        </a:p>
      </dsp:txBody>
      <dsp:txXfrm>
        <a:off x="0" y="1810495"/>
        <a:ext cx="8229600" cy="904971"/>
      </dsp:txXfrm>
    </dsp:sp>
    <dsp:sp modelId="{E3C4178D-35FE-704E-ABBC-8BDDAF98AEEF}">
      <dsp:nvSpPr>
        <dsp:cNvPr id="0" name=""/>
        <dsp:cNvSpPr/>
      </dsp:nvSpPr>
      <dsp:spPr>
        <a:xfrm>
          <a:off x="0" y="2715467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683053-A237-464C-A328-361633DE7E6F}">
      <dsp:nvSpPr>
        <dsp:cNvPr id="0" name=""/>
        <dsp:cNvSpPr/>
      </dsp:nvSpPr>
      <dsp:spPr>
        <a:xfrm>
          <a:off x="0" y="2715467"/>
          <a:ext cx="8229600" cy="90497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latin typeface="Times New Roman"/>
              <a:cs typeface="Times New Roman"/>
            </a:rPr>
            <a:t>One leave out 10-fold </a:t>
          </a:r>
          <a:r>
            <a:rPr lang="en-US" sz="2100" kern="1200" dirty="0" smtClean="0">
              <a:latin typeface="Times New Roman"/>
              <a:cs typeface="Times New Roman"/>
            </a:rPr>
            <a:t>cross validation was performed on the training set to compensate for low training instances</a:t>
          </a:r>
          <a:endParaRPr lang="en-US" sz="2100" kern="1200" dirty="0">
            <a:latin typeface="Times New Roman"/>
            <a:cs typeface="Times New Roman"/>
          </a:endParaRPr>
        </a:p>
      </dsp:txBody>
      <dsp:txXfrm>
        <a:off x="0" y="2715467"/>
        <a:ext cx="8229600" cy="904971"/>
      </dsp:txXfrm>
    </dsp:sp>
    <dsp:sp modelId="{AFDDFEB0-184D-F940-923F-6459ECA6ECA0}">
      <dsp:nvSpPr>
        <dsp:cNvPr id="0" name=""/>
        <dsp:cNvSpPr/>
      </dsp:nvSpPr>
      <dsp:spPr>
        <a:xfrm>
          <a:off x="0" y="3620438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D9240E-FEC7-A547-AB54-749BAFB6248F}">
      <dsp:nvSpPr>
        <dsp:cNvPr id="0" name=""/>
        <dsp:cNvSpPr/>
      </dsp:nvSpPr>
      <dsp:spPr>
        <a:xfrm>
          <a:off x="0" y="3620438"/>
          <a:ext cx="8229600" cy="90497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latin typeface="Times New Roman"/>
              <a:cs typeface="Times New Roman"/>
            </a:rPr>
            <a:t>Model was created and </a:t>
          </a:r>
          <a:r>
            <a:rPr lang="en-US" sz="2100" b="1" u="none" kern="1200" dirty="0" smtClean="0">
              <a:latin typeface="Times New Roman"/>
              <a:cs typeface="Times New Roman"/>
            </a:rPr>
            <a:t>tested on unseen test set (</a:t>
          </a:r>
          <a:r>
            <a:rPr lang="en-US" sz="2100" kern="1200" dirty="0" smtClean="0">
              <a:latin typeface="Times New Roman"/>
              <a:cs typeface="Times New Roman"/>
            </a:rPr>
            <a:t>15% )</a:t>
          </a:r>
          <a:r>
            <a:rPr lang="en-US" sz="2100" b="1" u="none" kern="1200" dirty="0" smtClean="0">
              <a:latin typeface="Times New Roman"/>
              <a:cs typeface="Times New Roman"/>
            </a:rPr>
            <a:t> </a:t>
          </a:r>
          <a:r>
            <a:rPr lang="en-US" sz="2100" kern="1200" dirty="0" smtClean="0">
              <a:latin typeface="Times New Roman"/>
              <a:cs typeface="Times New Roman"/>
            </a:rPr>
            <a:t>described in previous slide where all the slices from a mouse where </a:t>
          </a:r>
          <a:r>
            <a:rPr lang="en-US" sz="2100" kern="1200" smtClean="0">
              <a:latin typeface="Times New Roman"/>
              <a:cs typeface="Times New Roman"/>
            </a:rPr>
            <a:t>taken.</a:t>
          </a:r>
          <a:endParaRPr lang="en-US" sz="2100" kern="1200" dirty="0">
            <a:latin typeface="Times New Roman"/>
            <a:cs typeface="Times New Roman"/>
          </a:endParaRPr>
        </a:p>
      </dsp:txBody>
      <dsp:txXfrm>
        <a:off x="0" y="3620438"/>
        <a:ext cx="8229600" cy="9049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8" name="Shape 4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59595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92012" latinLnBrk="0">
      <a:lnSpc>
        <a:spcPct val="117999"/>
      </a:lnSpc>
      <a:defRPr sz="900">
        <a:latin typeface="Helvetica Neue"/>
        <a:ea typeface="Helvetica Neue"/>
        <a:cs typeface="Helvetica Neue"/>
        <a:sym typeface="Helvetica Neue"/>
      </a:defRPr>
    </a:lvl1pPr>
    <a:lvl2pPr indent="96006" defTabSz="192012" latinLnBrk="0">
      <a:lnSpc>
        <a:spcPct val="117999"/>
      </a:lnSpc>
      <a:defRPr sz="900">
        <a:latin typeface="Helvetica Neue"/>
        <a:ea typeface="Helvetica Neue"/>
        <a:cs typeface="Helvetica Neue"/>
        <a:sym typeface="Helvetica Neue"/>
      </a:defRPr>
    </a:lvl2pPr>
    <a:lvl3pPr indent="192012" defTabSz="192012" latinLnBrk="0">
      <a:lnSpc>
        <a:spcPct val="117999"/>
      </a:lnSpc>
      <a:defRPr sz="900">
        <a:latin typeface="Helvetica Neue"/>
        <a:ea typeface="Helvetica Neue"/>
        <a:cs typeface="Helvetica Neue"/>
        <a:sym typeface="Helvetica Neue"/>
      </a:defRPr>
    </a:lvl3pPr>
    <a:lvl4pPr indent="288018" defTabSz="192012" latinLnBrk="0">
      <a:lnSpc>
        <a:spcPct val="117999"/>
      </a:lnSpc>
      <a:defRPr sz="900">
        <a:latin typeface="Helvetica Neue"/>
        <a:ea typeface="Helvetica Neue"/>
        <a:cs typeface="Helvetica Neue"/>
        <a:sym typeface="Helvetica Neue"/>
      </a:defRPr>
    </a:lvl4pPr>
    <a:lvl5pPr indent="384024" defTabSz="192012" latinLnBrk="0">
      <a:lnSpc>
        <a:spcPct val="117999"/>
      </a:lnSpc>
      <a:defRPr sz="900">
        <a:latin typeface="Helvetica Neue"/>
        <a:ea typeface="Helvetica Neue"/>
        <a:cs typeface="Helvetica Neue"/>
        <a:sym typeface="Helvetica Neue"/>
      </a:defRPr>
    </a:lvl5pPr>
    <a:lvl6pPr indent="480029" defTabSz="192012" latinLnBrk="0">
      <a:lnSpc>
        <a:spcPct val="117999"/>
      </a:lnSpc>
      <a:defRPr sz="900">
        <a:latin typeface="Helvetica Neue"/>
        <a:ea typeface="Helvetica Neue"/>
        <a:cs typeface="Helvetica Neue"/>
        <a:sym typeface="Helvetica Neue"/>
      </a:defRPr>
    </a:lvl6pPr>
    <a:lvl7pPr indent="576033" defTabSz="192012" latinLnBrk="0">
      <a:lnSpc>
        <a:spcPct val="117999"/>
      </a:lnSpc>
      <a:defRPr sz="900">
        <a:latin typeface="Helvetica Neue"/>
        <a:ea typeface="Helvetica Neue"/>
        <a:cs typeface="Helvetica Neue"/>
        <a:sym typeface="Helvetica Neue"/>
      </a:defRPr>
    </a:lvl7pPr>
    <a:lvl8pPr indent="672039" defTabSz="192012" latinLnBrk="0">
      <a:lnSpc>
        <a:spcPct val="117999"/>
      </a:lnSpc>
      <a:defRPr sz="900">
        <a:latin typeface="Helvetica Neue"/>
        <a:ea typeface="Helvetica Neue"/>
        <a:cs typeface="Helvetica Neue"/>
        <a:sym typeface="Helvetica Neue"/>
      </a:defRPr>
    </a:lvl8pPr>
    <a:lvl9pPr indent="768045" defTabSz="192012" latinLnBrk="0">
      <a:lnSpc>
        <a:spcPct val="117999"/>
      </a:lnSpc>
      <a:defRPr sz="9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this project we are trying to identify cellular transformation associated with aging using image processing. I am Sumi Singh and My team mates are </a:t>
            </a:r>
            <a:r>
              <a:rPr lang="en-US" baseline="0" dirty="0" err="1" smtClean="0"/>
              <a:t>Kavita</a:t>
            </a:r>
            <a:r>
              <a:rPr lang="en-US" baseline="0" dirty="0" smtClean="0"/>
              <a:t>, Mahdi, and 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497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 2: Segmentation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540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FCM segmentation uses KNN</a:t>
            </a:r>
            <a:r>
              <a:rPr lang="en-US" baseline="0" dirty="0" smtClean="0"/>
              <a:t> clustering where the fuzziness comes from the fact that the membership of every pixel can be in more than one </a:t>
            </a:r>
            <a:r>
              <a:rPr lang="en-US" baseline="0" dirty="0" err="1" smtClean="0"/>
              <a:t>clusetr</a:t>
            </a:r>
            <a:r>
              <a:rPr lang="en-US" baseline="0" dirty="0" smtClean="0"/>
              <a:t>. Each pixel is assigned a membership value which depends on its distance from the cluster centroid.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13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 smtClean="0"/>
              <a:t>User</a:t>
            </a:r>
            <a:r>
              <a:rPr lang="en-US" sz="4000" baseline="0" dirty="0" smtClean="0"/>
              <a:t> decides on number of initial clusters,  the stopping condition-epsilon  and number of iterations to converge the cost value associated with segmentation to the user defined epsilon. We </a:t>
            </a:r>
            <a:r>
              <a:rPr lang="en-US" sz="4000" baseline="0" dirty="0" err="1" smtClean="0"/>
              <a:t>empicarily</a:t>
            </a:r>
            <a:r>
              <a:rPr lang="en-US" sz="4000" baseline="0" dirty="0" smtClean="0"/>
              <a:t> found that values of 3, 0.05 and 25 work the best for this dataset.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05644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9201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34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LT Pro 65 Medium"/>
                <a:ea typeface="Helvetica Neue LT Pro 65 Medium"/>
                <a:cs typeface="Helvetica Neue LT Pro 65 Medium"/>
                <a:sym typeface="Helvetica"/>
              </a:rPr>
              <a:t>3. Blob detection - </a:t>
            </a:r>
            <a:r>
              <a:rPr lang="en-US" dirty="0" smtClean="0"/>
              <a:t>Performed by Scale Space Filtering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195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dirty="0" smtClean="0">
                <a:latin typeface="Helvetica Neue"/>
                <a:ea typeface="Helvetica Neue"/>
                <a:cs typeface="Helvetica Neue"/>
                <a:sym typeface="Helvetica Neue"/>
              </a:rPr>
              <a:t>We are </a:t>
            </a:r>
            <a:r>
              <a:rPr lang="en-US" sz="90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analysing</a:t>
            </a:r>
            <a:r>
              <a:rPr lang="en-US" sz="900" dirty="0" smtClean="0">
                <a:latin typeface="Helvetica Neue"/>
                <a:ea typeface="Helvetica Neue"/>
                <a:cs typeface="Helvetica Neue"/>
                <a:sym typeface="Helvetica Neue"/>
              </a:rPr>
              <a:t> an unknown scene, there is no way to know a priori what scales  are appropriate for describing the interesting structures or blobs of nuclei.</a:t>
            </a:r>
            <a:r>
              <a:rPr lang="en-US" sz="9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900" dirty="0" smtClean="0">
                <a:latin typeface="Helvetica Neue"/>
                <a:ea typeface="Helvetica Neue"/>
                <a:cs typeface="Helvetica Neue"/>
                <a:sym typeface="Helvetica Neue"/>
              </a:rPr>
              <a:t>Hence, the only reasonable approach is to consider descriptions at multiple scales in order to be able to capture the unknown scale variations that may occur. </a:t>
            </a:r>
          </a:p>
          <a:p>
            <a:r>
              <a:rPr lang="en-US" sz="900" dirty="0" smtClean="0">
                <a:latin typeface="Helvetica Neue"/>
                <a:ea typeface="Helvetica Neue"/>
                <a:cs typeface="Helvetica Neue"/>
                <a:sym typeface="Helvetica Neue"/>
              </a:rPr>
              <a:t>FCM</a:t>
            </a:r>
            <a:r>
              <a:rPr lang="en-US" sz="9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segmented images are fed into Scale space that uses </a:t>
            </a:r>
            <a:r>
              <a:rPr lang="en-US" sz="9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gaussian</a:t>
            </a:r>
            <a:r>
              <a:rPr lang="en-US" sz="9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blurring to find larger blobs. We use  scale space of 100. Then </a:t>
            </a:r>
            <a:r>
              <a:rPr lang="en-US" sz="9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laplacian</a:t>
            </a:r>
            <a:r>
              <a:rPr lang="en-US" sz="9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of </a:t>
            </a:r>
            <a:r>
              <a:rPr lang="en-US" sz="900" baseline="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gaussian</a:t>
            </a:r>
            <a:r>
              <a:rPr lang="en-US" sz="900" baseline="0" dirty="0" smtClean="0">
                <a:latin typeface="Helvetica Neue"/>
                <a:ea typeface="Helvetica Neue"/>
                <a:cs typeface="Helvetica Neue"/>
                <a:sym typeface="Helvetica Neue"/>
              </a:rPr>
              <a:t> is used to restrict the size of the blob to 20. Finally local maxima of circles centered at 1.5 sigma is extracted giving us the blobs of nuclei.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552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Created</a:t>
            </a:r>
            <a:r>
              <a:rPr lang="en-US" baseline="0" dirty="0" smtClean="0"/>
              <a:t> scale space for 100 and a threshold that assumes that all the nuclei will be of similar shape and size, then use local maxima to prune the blobs for checking the overlapping blobs.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261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9201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Step 4: Geometric and Texture Features extraction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793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Geometric</a:t>
            </a:r>
            <a:r>
              <a:rPr lang="en-US" baseline="0" dirty="0" smtClean="0"/>
              <a:t> and Texture features averaged over every slice is extracted.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733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Geometric and 3 texture features</a:t>
            </a:r>
            <a:r>
              <a:rPr lang="en-US" baseline="0" dirty="0" smtClean="0"/>
              <a:t> are extracted. Some features are counts and the others are values that are averaged across the slice. </a:t>
            </a:r>
            <a:r>
              <a:rPr lang="en-US" sz="900" dirty="0" smtClean="0"/>
              <a:t>All features are </a:t>
            </a:r>
          </a:p>
          <a:p>
            <a:r>
              <a:rPr lang="en-US" sz="900" dirty="0" smtClean="0"/>
              <a:t>numeric valued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003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 5: Prediction is done using classical machine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528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4dd8f6b270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1" name="Google Shape;1411;g4dd8f6b270_0_153:notes"/>
          <p:cNvSpPr txBox="1">
            <a:spLocks noGrp="1"/>
          </p:cNvSpPr>
          <p:nvPr>
            <p:ph type="body" idx="1"/>
          </p:nvPr>
        </p:nvSpPr>
        <p:spPr>
          <a:xfrm>
            <a:off x="425450" y="4419601"/>
            <a:ext cx="6186600" cy="41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</a:pPr>
            <a:r>
              <a:rPr lang="en-US" dirty="0" smtClean="0"/>
              <a:t>To explore the mystery of </a:t>
            </a:r>
            <a:r>
              <a:rPr lang="en-US" dirty="0" err="1" smtClean="0"/>
              <a:t>aging</a:t>
            </a:r>
            <a:r>
              <a:rPr lang="en-US" dirty="0" err="1" smtClean="0">
                <a:sym typeface="Wingdings"/>
              </a:rPr>
              <a:t>which</a:t>
            </a:r>
            <a:r>
              <a:rPr lang="en-US" dirty="0" smtClean="0">
                <a:sym typeface="Wingdings"/>
              </a:rPr>
              <a:t> is responsible for pre-mature non infectious deaths and ailments. And the </a:t>
            </a:r>
            <a:r>
              <a:rPr lang="en-US" sz="900" dirty="0" smtClean="0">
                <a:latin typeface="Times New Roman"/>
                <a:ea typeface="Helvetica Neue Light" panose="02000403000000020004" pitchFamily="2" charset="0"/>
                <a:cs typeface="Times New Roman"/>
              </a:rPr>
              <a:t>potential of increasing healthy life or health-span.</a:t>
            </a:r>
            <a:endParaRPr dirty="0"/>
          </a:p>
        </p:txBody>
      </p:sp>
      <p:sp>
        <p:nvSpPr>
          <p:cNvPr id="1412" name="Google Shape;1412;g4dd8f6b270_0_153:notes"/>
          <p:cNvSpPr txBox="1">
            <a:spLocks noGrp="1"/>
          </p:cNvSpPr>
          <p:nvPr>
            <p:ph type="sldNum" idx="12"/>
          </p:nvPr>
        </p:nvSpPr>
        <p:spPr>
          <a:xfrm>
            <a:off x="3976687" y="8839201"/>
            <a:ext cx="30417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Helvetica Neue"/>
              <a:buNone/>
              <a:tabLst/>
              <a:defRPr/>
            </a:pPr>
            <a:fld id="{00000000-1234-1234-1234-123412341234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Helvetica Neue"/>
                <a:buNone/>
                <a:tabLst/>
                <a:defRPr/>
              </a:pPr>
              <a:t>2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797891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All the instances for </a:t>
            </a:r>
            <a:r>
              <a:rPr lang="en-US" b="1" dirty="0" smtClean="0">
                <a:latin typeface="Times New Roman"/>
                <a:cs typeface="Times New Roman"/>
              </a:rPr>
              <a:t>age 1 month </a:t>
            </a:r>
            <a:r>
              <a:rPr lang="en-US" dirty="0" smtClean="0">
                <a:latin typeface="Times New Roman"/>
                <a:cs typeface="Times New Roman"/>
              </a:rPr>
              <a:t>had to be removed due to spurious</a:t>
            </a:r>
            <a:r>
              <a:rPr lang="en-US" baseline="0" dirty="0" smtClean="0">
                <a:latin typeface="Times New Roman"/>
                <a:cs typeface="Times New Roman"/>
              </a:rPr>
              <a:t> values. These values will be investigated further in future work.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75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9201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smtClean="0"/>
              <a:t>To predict class membership we use classifiers that are known to work well with nominal classes and  numeric valued instances. </a:t>
            </a:r>
          </a:p>
          <a:p>
            <a:r>
              <a:rPr lang="en-US" dirty="0" smtClean="0"/>
              <a:t>C4.5-decision</a:t>
            </a:r>
            <a:r>
              <a:rPr lang="en-US" baseline="0" dirty="0" smtClean="0"/>
              <a:t> tree classifier, </a:t>
            </a:r>
          </a:p>
          <a:p>
            <a:r>
              <a:rPr lang="en-US" baseline="0" dirty="0" smtClean="0"/>
              <a:t>3-nearest neighbor with </a:t>
            </a:r>
            <a:r>
              <a:rPr lang="en-US" baseline="0" dirty="0" err="1" smtClean="0"/>
              <a:t>euclidean</a:t>
            </a:r>
            <a:r>
              <a:rPr lang="en-US" baseline="0" dirty="0" smtClean="0"/>
              <a:t> distance, AND </a:t>
            </a:r>
          </a:p>
          <a:p>
            <a:r>
              <a:rPr lang="en-US" baseline="0" dirty="0" smtClean="0"/>
              <a:t>sequential minimal optimization (SMO) with linear kernel and modified logistic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3218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2012" indent="-192012" algn="l">
              <a:buFont typeface="Arial" panose="020B0604020202020204" pitchFamily="34" charset="0"/>
              <a:buChar char="•"/>
            </a:pPr>
            <a:r>
              <a:rPr lang="en-US" sz="900" b="0" dirty="0" smtClean="0">
                <a:latin typeface="Times New Roman"/>
                <a:cs typeface="Times New Roman"/>
              </a:rPr>
              <a:t>Good segmentation results were observed</a:t>
            </a:r>
          </a:p>
          <a:p>
            <a:pPr marL="192012" indent="-192012" algn="l">
              <a:buFont typeface="Arial" panose="020B0604020202020204" pitchFamily="34" charset="0"/>
              <a:buChar char="•"/>
            </a:pPr>
            <a:r>
              <a:rPr lang="en-US" sz="900" b="0" dirty="0" smtClean="0">
                <a:latin typeface="Times New Roman"/>
                <a:cs typeface="Times New Roman"/>
              </a:rPr>
              <a:t>In some cases, the algorithm did the inverse (created a mask of the background rather than the nuclei). Mask inversion was used for correction.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174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9201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/>
                <a:cs typeface="Times New Roman"/>
              </a:rPr>
              <a:t>The output of  Scale Space Filtering based blob detection method was visually acceptable.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2370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9201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Decision Tree has AUC=1 for all three classes, which indicates that for this training-test</a:t>
            </a:r>
            <a:r>
              <a:rPr lang="en-US" baseline="0" dirty="0" smtClean="0"/>
              <a:t> set decision tree</a:t>
            </a:r>
            <a:r>
              <a:rPr lang="en-US" dirty="0" smtClean="0"/>
              <a:t> has good measure of </a:t>
            </a:r>
            <a:r>
              <a:rPr lang="en-US" dirty="0" err="1" smtClean="0"/>
              <a:t>separability</a:t>
            </a:r>
            <a:r>
              <a:rPr lang="en-US" dirty="0" smtClean="0"/>
              <a:t> of classes.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2327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Decision tree only misclassifies class 6 months.</a:t>
            </a:r>
          </a:p>
          <a:p>
            <a:r>
              <a:rPr lang="en-US" dirty="0" smtClean="0"/>
              <a:t>SMO has the highest accuracy.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5102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9201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 smtClean="0"/>
              <a:t>Indicative that relationship between cell area and age must not be ruled out. Our data supports that too.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0099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1468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Basically Prediction is acceptable so, there may be a relationship between</a:t>
            </a:r>
            <a:r>
              <a:rPr lang="en-US" baseline="0" dirty="0" smtClean="0"/>
              <a:t> geometric and texture features extracted from histology images.</a:t>
            </a:r>
          </a:p>
          <a:p>
            <a:r>
              <a:rPr lang="en-US" baseline="0" dirty="0" smtClean="0"/>
              <a:t>Some of these features may be considered as biomarkers of aging.</a:t>
            </a:r>
          </a:p>
          <a:p>
            <a:r>
              <a:rPr lang="en-US" baseline="0" dirty="0" smtClean="0"/>
              <a:t>There is need for diverse data source and increased volume of data to make any conclusions.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004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of the references</a:t>
            </a:r>
            <a:r>
              <a:rPr lang="en-US" baseline="0" dirty="0" smtClean="0"/>
              <a:t> are listed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048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extract geometric and textural image features from cellular images taken at different ages. These features will help in classifying the new test images based on age.</a:t>
            </a:r>
          </a:p>
          <a:p>
            <a:r>
              <a:rPr lang="en-US" baseline="0" dirty="0" smtClean="0"/>
              <a:t>We also hope to extract some image biomarkers of aging.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317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extract geometric and textural image features from cellular images taken at different ages and use them to predict 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317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extract some image biomarkers of aging.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317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Histology image- </a:t>
            </a:r>
            <a:r>
              <a:rPr lang="en-US" dirty="0" err="1" smtClean="0"/>
              <a:t>deconvoled</a:t>
            </a:r>
            <a:r>
              <a:rPr lang="en-US" dirty="0" smtClean="0"/>
              <a:t> into channels,</a:t>
            </a:r>
            <a:r>
              <a:rPr lang="en-US" baseline="0" dirty="0" smtClean="0"/>
              <a:t> segmented, feature extraction and prediction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069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use public</a:t>
            </a:r>
            <a:r>
              <a:rPr lang="en-US" baseline="0" dirty="0" smtClean="0"/>
              <a:t> data source on Mouse Aging that has 1500 images from 30 male-female mice from 1, 6, 16 and 24 months old. Age is the target and considered as nominal type for simplicity.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98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12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9201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</a:t>
            </a:r>
            <a:r>
              <a:rPr lang="en-US" baseline="0" dirty="0" smtClean="0"/>
              <a:t> are stained using </a:t>
            </a:r>
            <a:r>
              <a:rPr lang="en-US" baseline="0" dirty="0" err="1" smtClean="0"/>
              <a:t>hemtoxylin</a:t>
            </a:r>
            <a:r>
              <a:rPr lang="en-US" baseline="0" dirty="0" smtClean="0"/>
              <a:t> and eosin stains. So RGB needs to be </a:t>
            </a:r>
            <a:r>
              <a:rPr lang="en-US" baseline="0" dirty="0" err="1" smtClean="0"/>
              <a:t>deconvolved</a:t>
            </a:r>
            <a:r>
              <a:rPr lang="en-US" baseline="0" dirty="0" smtClean="0"/>
              <a:t> into </a:t>
            </a:r>
            <a:r>
              <a:rPr lang="en-US" baseline="0" dirty="0" err="1" smtClean="0"/>
              <a:t>hematoxylin</a:t>
            </a:r>
            <a:r>
              <a:rPr lang="en-US" baseline="0" dirty="0" smtClean="0"/>
              <a:t>, eosin channels. </a:t>
            </a:r>
            <a:r>
              <a:rPr lang="en-US" b="1" dirty="0" smtClean="0"/>
              <a:t>the </a:t>
            </a:r>
            <a:r>
              <a:rPr lang="en-US" b="1" dirty="0" err="1" smtClean="0"/>
              <a:t>hematoxylin</a:t>
            </a:r>
            <a:r>
              <a:rPr lang="en-US" b="1" dirty="0" smtClean="0"/>
              <a:t> channel was used to segment nuclei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951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F17-80AF-5949-A7A0-35C498BD1281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0905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F17-80AF-5949-A7A0-35C498BD1281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0802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F17-80AF-5949-A7A0-35C498BD1281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4200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83290" y="6331867"/>
            <a:ext cx="170277" cy="24238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46FD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F17-80AF-5949-A7A0-35C498BD1281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9146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F17-80AF-5949-A7A0-35C498BD1281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4173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F17-80AF-5949-A7A0-35C498BD1281}" type="datetimeFigureOut">
              <a:rPr lang="en-US" smtClean="0"/>
              <a:t>6/10/19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1839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20" indent="0">
              <a:buNone/>
              <a:defRPr sz="1800" b="1"/>
            </a:lvl3pPr>
            <a:lvl4pPr marL="1371480" indent="0">
              <a:buNone/>
              <a:defRPr sz="1600" b="1"/>
            </a:lvl4pPr>
            <a:lvl5pPr marL="1828640" indent="0">
              <a:buNone/>
              <a:defRPr sz="1600" b="1"/>
            </a:lvl5pPr>
            <a:lvl6pPr marL="2285800" indent="0">
              <a:buNone/>
              <a:defRPr sz="1600" b="1"/>
            </a:lvl6pPr>
            <a:lvl7pPr marL="2742960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20" indent="0">
              <a:buNone/>
              <a:defRPr sz="1800" b="1"/>
            </a:lvl3pPr>
            <a:lvl4pPr marL="1371480" indent="0">
              <a:buNone/>
              <a:defRPr sz="1600" b="1"/>
            </a:lvl4pPr>
            <a:lvl5pPr marL="1828640" indent="0">
              <a:buNone/>
              <a:defRPr sz="1600" b="1"/>
            </a:lvl5pPr>
            <a:lvl6pPr marL="2285800" indent="0">
              <a:buNone/>
              <a:defRPr sz="1600" b="1"/>
            </a:lvl6pPr>
            <a:lvl7pPr marL="2742960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F17-80AF-5949-A7A0-35C498BD1281}" type="datetimeFigureOut">
              <a:rPr lang="en-US" smtClean="0"/>
              <a:t>6/10/19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4294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F17-80AF-5949-A7A0-35C498BD1281}" type="datetimeFigureOut">
              <a:rPr lang="en-US" smtClean="0"/>
              <a:t>6/10/19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50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F17-80AF-5949-A7A0-35C498BD1281}" type="datetimeFigureOut">
              <a:rPr lang="en-US" smtClean="0"/>
              <a:t>6/10/19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8324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0" indent="0">
              <a:buNone/>
              <a:defRPr sz="1000"/>
            </a:lvl3pPr>
            <a:lvl4pPr marL="1371480" indent="0">
              <a:buNone/>
              <a:defRPr sz="900"/>
            </a:lvl4pPr>
            <a:lvl5pPr marL="1828640" indent="0">
              <a:buNone/>
              <a:defRPr sz="900"/>
            </a:lvl5pPr>
            <a:lvl6pPr marL="2285800" indent="0">
              <a:buNone/>
              <a:defRPr sz="900"/>
            </a:lvl6pPr>
            <a:lvl7pPr marL="2742960" indent="0">
              <a:buNone/>
              <a:defRPr sz="900"/>
            </a:lvl7pPr>
            <a:lvl8pPr marL="3200117" indent="0">
              <a:buNone/>
              <a:defRPr sz="900"/>
            </a:lvl8pPr>
            <a:lvl9pPr marL="365727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F17-80AF-5949-A7A0-35C498BD1281}" type="datetimeFigureOut">
              <a:rPr lang="en-US" smtClean="0"/>
              <a:t>6/10/19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084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20" indent="0">
              <a:buNone/>
              <a:defRPr sz="2400"/>
            </a:lvl3pPr>
            <a:lvl4pPr marL="1371480" indent="0">
              <a:buNone/>
              <a:defRPr sz="2000"/>
            </a:lvl4pPr>
            <a:lvl5pPr marL="1828640" indent="0">
              <a:buNone/>
              <a:defRPr sz="2000"/>
            </a:lvl5pPr>
            <a:lvl6pPr marL="2285800" indent="0">
              <a:buNone/>
              <a:defRPr sz="2000"/>
            </a:lvl6pPr>
            <a:lvl7pPr marL="2742960" indent="0">
              <a:buNone/>
              <a:defRPr sz="2000"/>
            </a:lvl7pPr>
            <a:lvl8pPr marL="3200117" indent="0">
              <a:buNone/>
              <a:defRPr sz="2000"/>
            </a:lvl8pPr>
            <a:lvl9pPr marL="36572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0" indent="0">
              <a:buNone/>
              <a:defRPr sz="1000"/>
            </a:lvl3pPr>
            <a:lvl4pPr marL="1371480" indent="0">
              <a:buNone/>
              <a:defRPr sz="900"/>
            </a:lvl4pPr>
            <a:lvl5pPr marL="1828640" indent="0">
              <a:buNone/>
              <a:defRPr sz="900"/>
            </a:lvl5pPr>
            <a:lvl6pPr marL="2285800" indent="0">
              <a:buNone/>
              <a:defRPr sz="900"/>
            </a:lvl6pPr>
            <a:lvl7pPr marL="2742960" indent="0">
              <a:buNone/>
              <a:defRPr sz="900"/>
            </a:lvl7pPr>
            <a:lvl8pPr marL="3200117" indent="0">
              <a:buNone/>
              <a:defRPr sz="900"/>
            </a:lvl8pPr>
            <a:lvl9pPr marL="365727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13F17-80AF-5949-A7A0-35C498BD1281}" type="datetimeFigureOut">
              <a:rPr lang="en-US" smtClean="0"/>
              <a:t>6/10/19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1073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13F17-80AF-5949-A7A0-35C498BD1281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363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ctr" defTabSz="45716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0" indent="-342870" algn="l" defTabSz="45716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5" indent="-285726" algn="l" defTabSz="45716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0" indent="-228580" algn="l" defTabSz="45716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0" indent="-228580" algn="l" defTabSz="45716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0" indent="-228580" algn="l" defTabSz="45716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0" indent="-228580" algn="l" defTabSz="45716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9" indent="-228580" algn="l" defTabSz="45716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9" indent="-228580" algn="l" defTabSz="45716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8" indent="-228580" algn="l" defTabSz="45716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457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0" algn="l" defTabSz="457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0" algn="l" defTabSz="457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0" algn="l" defTabSz="457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0" algn="l" defTabSz="457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0" algn="l" defTabSz="457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457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9" algn="l" defTabSz="457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image" Target="../media/image1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1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8.xml"/><Relationship Id="rId5" Type="http://schemas.openxmlformats.org/officeDocument/2006/relationships/hyperlink" Target="http://mathworld.wolfram.com/Circle-CircleIntersection.html" TargetMode="External"/><Relationship Id="rId6" Type="http://schemas.openxmlformats.org/officeDocument/2006/relationships/image" Target="../media/image1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1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1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9" Type="http://schemas.openxmlformats.org/officeDocument/2006/relationships/image" Target="../media/image1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1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9.png"/><Relationship Id="rId6" Type="http://schemas.openxmlformats.org/officeDocument/2006/relationships/image" Target="../media/image1.png"/><Relationship Id="rId1" Type="http://schemas.microsoft.com/office/2007/relationships/media" Target="../media/media24.wav"/><Relationship Id="rId2" Type="http://schemas.openxmlformats.org/officeDocument/2006/relationships/audio" Target="../media/media2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4.xml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5.xml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.png"/><Relationship Id="rId1" Type="http://schemas.microsoft.com/office/2007/relationships/media" Target="../media/media26.wav"/><Relationship Id="rId2" Type="http://schemas.openxmlformats.org/officeDocument/2006/relationships/audio" Target="../media/media26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.png"/><Relationship Id="rId1" Type="http://schemas.microsoft.com/office/2007/relationships/media" Target="../media/media27.wav"/><Relationship Id="rId2" Type="http://schemas.openxmlformats.org/officeDocument/2006/relationships/audio" Target="../media/media27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.png"/><Relationship Id="rId1" Type="http://schemas.microsoft.com/office/2007/relationships/media" Target="../media/media28.wav"/><Relationship Id="rId2" Type="http://schemas.openxmlformats.org/officeDocument/2006/relationships/audio" Target="../media/media28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1.png"/><Relationship Id="rId1" Type="http://schemas.microsoft.com/office/2007/relationships/media" Target="../media/media29.wav"/><Relationship Id="rId2" Type="http://schemas.openxmlformats.org/officeDocument/2006/relationships/audio" Target="../media/media29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18.png"/><Relationship Id="rId6" Type="http://schemas.openxmlformats.org/officeDocument/2006/relationships/image" Target="../media/image1.png"/><Relationship Id="rId1" Type="http://schemas.microsoft.com/office/2007/relationships/media" Target="../media/media30.wav"/><Relationship Id="rId2" Type="http://schemas.openxmlformats.org/officeDocument/2006/relationships/audio" Target="../media/media30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17.png"/><Relationship Id="rId6" Type="http://schemas.openxmlformats.org/officeDocument/2006/relationships/image" Target="../media/image1.png"/><Relationship Id="rId1" Type="http://schemas.microsoft.com/office/2007/relationships/media" Target="../media/media31.wav"/><Relationship Id="rId2" Type="http://schemas.openxmlformats.org/officeDocument/2006/relationships/audio" Target="../media/media3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.png"/><Relationship Id="rId1" Type="http://schemas.microsoft.com/office/2007/relationships/media" Target="../media/media32.wav"/><Relationship Id="rId2" Type="http://schemas.openxmlformats.org/officeDocument/2006/relationships/audio" Target="../media/media3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1.png"/><Relationship Id="rId1" Type="http://schemas.microsoft.com/office/2007/relationships/media" Target="../media/media33.wav"/><Relationship Id="rId2" Type="http://schemas.openxmlformats.org/officeDocument/2006/relationships/audio" Target="../media/media3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.png"/><Relationship Id="rId1" Type="http://schemas.microsoft.com/office/2007/relationships/media" Target="../media/media34.wav"/><Relationship Id="rId2" Type="http://schemas.openxmlformats.org/officeDocument/2006/relationships/audio" Target="../media/media34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9.xml"/><Relationship Id="rId5" Type="http://schemas.openxmlformats.org/officeDocument/2006/relationships/image" Target="../media/image1.png"/><Relationship Id="rId1" Type="http://schemas.microsoft.com/office/2007/relationships/media" Target="../media/media35.wav"/><Relationship Id="rId2" Type="http://schemas.openxmlformats.org/officeDocument/2006/relationships/audio" Target="../media/media35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.png"/><Relationship Id="rId1" Type="http://schemas.microsoft.com/office/2007/relationships/media" Target="../media/media36.wav"/><Relationship Id="rId2" Type="http://schemas.openxmlformats.org/officeDocument/2006/relationships/audio" Target="../media/media3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1483;p318"/>
          <p:cNvSpPr txBox="1"/>
          <p:nvPr/>
        </p:nvSpPr>
        <p:spPr>
          <a:xfrm>
            <a:off x="667849" y="2043415"/>
            <a:ext cx="787598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sz="32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7436"/>
            <a:ext cx="7772400" cy="305301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Aging Cell Morphology</a:t>
            </a:r>
            <a:r>
              <a:rPr lang="en-US" dirty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Identifying </a:t>
            </a:r>
            <a:r>
              <a:rPr lang="en-US" dirty="0"/>
              <a:t>cellular transformations associated with</a:t>
            </a:r>
            <a:br>
              <a:rPr lang="en-US" dirty="0"/>
            </a:br>
            <a:r>
              <a:rPr lang="en-US" dirty="0"/>
              <a:t>aging using image processing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Final Project Presentation</a:t>
            </a:r>
          </a:p>
          <a:p>
            <a:r>
              <a:rPr lang="en-US" dirty="0" smtClean="0"/>
              <a:t>BMI260-SP2019</a:t>
            </a:r>
          </a:p>
          <a:p>
            <a:r>
              <a:rPr lang="en-US" dirty="0" smtClean="0"/>
              <a:t>Sumi Singh</a:t>
            </a:r>
          </a:p>
          <a:p>
            <a:r>
              <a:rPr lang="en-US" dirty="0" err="1" smtClean="0"/>
              <a:t>Kavita</a:t>
            </a:r>
            <a:r>
              <a:rPr lang="en-US" dirty="0" smtClean="0"/>
              <a:t> </a:t>
            </a:r>
            <a:r>
              <a:rPr lang="en-US" dirty="0" err="1" smtClean="0"/>
              <a:t>Kulkarni</a:t>
            </a:r>
            <a:endParaRPr lang="en-US" dirty="0" smtClean="0"/>
          </a:p>
          <a:p>
            <a:r>
              <a:rPr lang="en-US" dirty="0" smtClean="0"/>
              <a:t>Ken </a:t>
            </a:r>
            <a:r>
              <a:rPr lang="en-US" dirty="0" err="1" smtClean="0"/>
              <a:t>Xiong</a:t>
            </a:r>
            <a:endParaRPr lang="en-US" dirty="0" smtClean="0"/>
          </a:p>
          <a:p>
            <a:r>
              <a:rPr lang="en-US" dirty="0" smtClean="0"/>
              <a:t>Mahdi </a:t>
            </a:r>
            <a:r>
              <a:rPr lang="en-US" dirty="0" err="1" smtClean="0"/>
              <a:t>Moqri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50"/>
    </mc:Choice>
    <mc:Fallback xmlns="">
      <p:transition xmlns:p14="http://schemas.microsoft.com/office/powerpoint/2010/main" spd="slow" advTm="1915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</a:t>
            </a:r>
            <a:r>
              <a:rPr lang="en-US" dirty="0" err="1" smtClean="0"/>
              <a:t>ematoxylin</a:t>
            </a:r>
            <a:r>
              <a:rPr lang="en-US" dirty="0" smtClean="0"/>
              <a:t> Channel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000000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There were two obvious candidates to be segmented for downstream processing - cell nuclei and cell cytoplasm.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 Segmenting the former proved to be a much more straightforward task than so with the latter, which made it the more productive endeavor.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First, </a:t>
            </a:r>
            <a:r>
              <a:rPr lang="en-US" b="1" dirty="0" smtClean="0"/>
              <a:t>each RGB image was </a:t>
            </a:r>
            <a:r>
              <a:rPr lang="en-US" b="1" dirty="0" err="1" smtClean="0"/>
              <a:t>deconvolved</a:t>
            </a:r>
            <a:r>
              <a:rPr lang="en-US" b="1" dirty="0" smtClean="0"/>
              <a:t> into channels </a:t>
            </a:r>
            <a:r>
              <a:rPr lang="en-US" dirty="0" smtClean="0"/>
              <a:t>representative of </a:t>
            </a:r>
            <a:r>
              <a:rPr lang="en-US" dirty="0" err="1" smtClean="0"/>
              <a:t>hematoxylin</a:t>
            </a:r>
            <a:r>
              <a:rPr lang="en-US" dirty="0" smtClean="0"/>
              <a:t> (</a:t>
            </a:r>
            <a:r>
              <a:rPr lang="en-US" dirty="0" err="1" smtClean="0"/>
              <a:t>hema</a:t>
            </a:r>
            <a:r>
              <a:rPr lang="en-US" dirty="0" smtClean="0"/>
              <a:t>), eosin (</a:t>
            </a:r>
            <a:r>
              <a:rPr lang="en-US" dirty="0" err="1" smtClean="0"/>
              <a:t>eos</a:t>
            </a:r>
            <a:r>
              <a:rPr lang="en-US" dirty="0" smtClean="0"/>
              <a:t>), and 3,3'-Diaminobenzidine (DAB).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chemistry of the stains is such that </a:t>
            </a:r>
            <a:r>
              <a:rPr lang="en-US" dirty="0" err="1" smtClean="0"/>
              <a:t>hematoxylin</a:t>
            </a:r>
            <a:r>
              <a:rPr lang="en-US" dirty="0" smtClean="0"/>
              <a:t> is concentrated in cell nuclei and eosin gathers in the cytoplasm. Accordingly, </a:t>
            </a:r>
            <a:r>
              <a:rPr lang="en-US" b="1" dirty="0" smtClean="0"/>
              <a:t>the </a:t>
            </a:r>
            <a:r>
              <a:rPr lang="en-US" b="1" dirty="0" err="1" smtClean="0"/>
              <a:t>hematoxylin</a:t>
            </a:r>
            <a:r>
              <a:rPr lang="en-US" b="1" dirty="0" smtClean="0"/>
              <a:t> channel was used to segment nuclei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95"/>
    </mc:Choice>
    <mc:Fallback xmlns="">
      <p:transition xmlns:p14="http://schemas.microsoft.com/office/powerpoint/2010/main" spd="slow" advTm="3049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Fuzzy-C Mean based Image Segmentation (FCM)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8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8"/>
    </mc:Choice>
    <mc:Fallback xmlns="">
      <p:transition xmlns:p14="http://schemas.microsoft.com/office/powerpoint/2010/main" spd="slow" advTm="1237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Fuzzy-C Mean based Image Segmentation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ln>
            <a:solidFill>
              <a:srgbClr val="000000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pc="-34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Helvetica Neue LT Pro 65 Medium"/>
                <a:cs typeface="Times New Roman"/>
              </a:rPr>
              <a:t>FCM method is similar to a KNN clustering technique except for the one difference between the two which is - a given pixel in an image can belong to multiple clusters rather than just one cluster. </a:t>
            </a:r>
            <a:endParaRPr lang="en-US" spc="-34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/>
              <a:ea typeface="Helvetica Neue LT Pro 65 Medium"/>
              <a:cs typeface="Times New Roman"/>
            </a:endParaRPr>
          </a:p>
          <a:p>
            <a:pPr marL="0" indent="0">
              <a:buNone/>
            </a:pPr>
            <a:endParaRPr lang="en-US" spc="-34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/>
              <a:ea typeface="Helvetica Neue LT Pro 65 Medium"/>
              <a:cs typeface="Times New Roman"/>
            </a:endParaRPr>
          </a:p>
          <a:p>
            <a:pPr marL="0" indent="0">
              <a:buNone/>
            </a:pPr>
            <a:r>
              <a:rPr lang="en-US" spc="-34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Helvetica Neue LT Pro 65 Medium"/>
                <a:cs typeface="Times New Roman"/>
              </a:rPr>
              <a:t>This </a:t>
            </a:r>
            <a:r>
              <a:rPr lang="en-US" spc="-34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Helvetica Neue LT Pro 65 Medium"/>
                <a:cs typeface="Times New Roman"/>
              </a:rPr>
              <a:t>'fuzziness' is bounded by a parameter called membership value which provides a distance measure between the </a:t>
            </a:r>
            <a:r>
              <a:rPr lang="en-US" spc="-34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Helvetica Neue LT Pro 65 Medium"/>
                <a:cs typeface="Times New Roman"/>
              </a:rPr>
              <a:t>pixel of </a:t>
            </a:r>
            <a:r>
              <a:rPr lang="en-US" spc="-34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Helvetica Neue LT Pro 65 Medium"/>
                <a:cs typeface="Times New Roman"/>
              </a:rPr>
              <a:t>interest and the centroid of clusters. </a:t>
            </a:r>
            <a:endParaRPr lang="en-US" spc="-34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/>
              <a:ea typeface="Helvetica Neue LT Pro 65 Medium"/>
              <a:cs typeface="Times New Roman"/>
            </a:endParaRPr>
          </a:p>
          <a:p>
            <a:pPr marL="0" indent="0">
              <a:buNone/>
            </a:pPr>
            <a:endParaRPr lang="en-US" spc="-34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/>
              <a:ea typeface="Helvetica Neue LT Pro 65 Medium"/>
              <a:cs typeface="Times New Roman"/>
            </a:endParaRPr>
          </a:p>
          <a:p>
            <a:pPr marL="0" indent="0">
              <a:buNone/>
            </a:pPr>
            <a:r>
              <a:rPr lang="en-US" spc="-34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Helvetica Neue LT Pro 65 Medium"/>
                <a:cs typeface="Times New Roman"/>
              </a:rPr>
              <a:t>The </a:t>
            </a:r>
            <a:r>
              <a:rPr lang="en-US" spc="-34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Helvetica Neue LT Pro 65 Medium"/>
                <a:cs typeface="Times New Roman"/>
              </a:rPr>
              <a:t>farther away a given </a:t>
            </a:r>
            <a:r>
              <a:rPr lang="en-US" spc="-34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Helvetica Neue LT Pro 65 Medium"/>
                <a:cs typeface="Times New Roman"/>
              </a:rPr>
              <a:t>pixel is </a:t>
            </a:r>
            <a:r>
              <a:rPr lang="en-US" spc="-34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Helvetica Neue LT Pro 65 Medium"/>
                <a:cs typeface="Times New Roman"/>
              </a:rPr>
              <a:t>from a cluster centroid, the lower it's membership value</a:t>
            </a:r>
            <a:r>
              <a:rPr lang="en-US" b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</a:p>
          <a:p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868" y="6165503"/>
            <a:ext cx="732540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Times New Roman"/>
                <a:cs typeface="Times New Roman"/>
              </a:rPr>
              <a:t>Chuang, K.S., </a:t>
            </a:r>
            <a:r>
              <a:rPr lang="en-US" b="0" dirty="0" err="1">
                <a:latin typeface="Times New Roman"/>
                <a:cs typeface="Times New Roman"/>
              </a:rPr>
              <a:t>Tzeng</a:t>
            </a:r>
            <a:r>
              <a:rPr lang="en-US" b="0" dirty="0">
                <a:latin typeface="Times New Roman"/>
                <a:cs typeface="Times New Roman"/>
              </a:rPr>
              <a:t>, H.L., Chen, S., Wu, J. and Chen, T.J., 2006. Fuzzy c-means clustering with spatial information for image segmentation. </a:t>
            </a:r>
            <a:r>
              <a:rPr lang="en-US" b="0" i="1" dirty="0">
                <a:latin typeface="Times New Roman"/>
                <a:cs typeface="Times New Roman"/>
              </a:rPr>
              <a:t>computerized medical imaging and graphics</a:t>
            </a:r>
            <a:r>
              <a:rPr lang="en-US" b="0" dirty="0">
                <a:latin typeface="Times New Roman"/>
                <a:cs typeface="Times New Roman"/>
              </a:rPr>
              <a:t>, </a:t>
            </a:r>
            <a:r>
              <a:rPr lang="en-US" b="0" i="1" dirty="0">
                <a:latin typeface="Times New Roman"/>
                <a:cs typeface="Times New Roman"/>
              </a:rPr>
              <a:t>30</a:t>
            </a:r>
            <a:r>
              <a:rPr lang="en-US" b="0" dirty="0">
                <a:latin typeface="Times New Roman"/>
                <a:cs typeface="Times New Roman"/>
              </a:rPr>
              <a:t>(1), pp.9-15.</a:t>
            </a:r>
          </a:p>
          <a:p>
            <a:endParaRPr lang="en-US" b="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540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69"/>
    </mc:Choice>
    <mc:Fallback xmlns="">
      <p:transition xmlns:p14="http://schemas.microsoft.com/office/powerpoint/2010/main" spd="slow" advTm="2286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Investment"/>
          <p:cNvSpPr txBox="1"/>
          <p:nvPr/>
        </p:nvSpPr>
        <p:spPr>
          <a:xfrm>
            <a:off x="4140029" y="1045407"/>
            <a:ext cx="1718926" cy="510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2001" tIns="32001" rIns="32001" bIns="32001" anchor="ctr">
            <a:spAutoFit/>
          </a:bodyPr>
          <a:lstStyle>
            <a:lvl1pPr algn="l" defTabSz="685800">
              <a:defRPr sz="6800" b="0" spc="-136">
                <a:solidFill>
                  <a:srgbClr val="FFFFFF"/>
                </a:solidFill>
                <a:latin typeface="Helvetica Neue LT Pro 65 Medium"/>
                <a:ea typeface="Helvetica Neue LT Pro 65 Medium"/>
                <a:cs typeface="Helvetica Neue LT Pro 65 Medium"/>
                <a:sym typeface="Helvetica Neue LT Pro 65 Medium"/>
              </a:defRPr>
            </a:lvl1pPr>
          </a:lstStyle>
          <a:p>
            <a:pPr defTabSz="288018">
              <a:defRPr/>
            </a:pPr>
            <a:r>
              <a:rPr sz="2900" dirty="0"/>
              <a:t>Investment</a:t>
            </a:r>
          </a:p>
        </p:txBody>
      </p:sp>
      <p:sp>
        <p:nvSpPr>
          <p:cNvPr id="694" name="Benefit"/>
          <p:cNvSpPr txBox="1"/>
          <p:nvPr/>
        </p:nvSpPr>
        <p:spPr>
          <a:xfrm>
            <a:off x="6540460" y="1045407"/>
            <a:ext cx="1103373" cy="510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2001" tIns="32001" rIns="32001" bIns="32001" anchor="ctr">
            <a:spAutoFit/>
          </a:bodyPr>
          <a:lstStyle>
            <a:lvl1pPr algn="l" defTabSz="685800">
              <a:defRPr sz="6800" b="0" spc="-136">
                <a:solidFill>
                  <a:srgbClr val="FFFFFF"/>
                </a:solidFill>
                <a:latin typeface="Helvetica Neue LT Pro 65 Medium"/>
                <a:ea typeface="Helvetica Neue LT Pro 65 Medium"/>
                <a:cs typeface="Helvetica Neue LT Pro 65 Medium"/>
                <a:sym typeface="Helvetica Neue LT Pro 65 Medium"/>
              </a:defRPr>
            </a:lvl1pPr>
          </a:lstStyle>
          <a:p>
            <a:pPr defTabSz="288018">
              <a:defRPr/>
            </a:pPr>
            <a:r>
              <a:rPr sz="2900"/>
              <a:t>Benefit</a:t>
            </a:r>
          </a:p>
        </p:txBody>
      </p:sp>
      <p:sp>
        <p:nvSpPr>
          <p:cNvPr id="695" name="Line"/>
          <p:cNvSpPr/>
          <p:nvPr/>
        </p:nvSpPr>
        <p:spPr>
          <a:xfrm flipV="1">
            <a:off x="5916272" y="949921"/>
            <a:ext cx="526399" cy="701867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32001" tIns="32001" rIns="32001" bIns="32001" anchor="ctr"/>
          <a:lstStyle/>
          <a:p>
            <a:pPr algn="l" defTabSz="288018">
              <a:defRPr b="0" spc="-59">
                <a:solidFill>
                  <a:srgbClr val="2B2929"/>
                </a:solidFill>
                <a:latin typeface="Helvetica Neue LT Pro 65 Medium"/>
                <a:ea typeface="Helvetica Neue LT Pro 65 Medium"/>
                <a:cs typeface="Helvetica Neue LT Pro 65 Medium"/>
                <a:sym typeface="Helvetica Neue LT Pro 65 Medium"/>
              </a:defRPr>
            </a:pPr>
            <a:endParaRPr b="0" spc="-25">
              <a:solidFill>
                <a:srgbClr val="2B2929"/>
              </a:solidFill>
              <a:latin typeface="Helvetica Neue LT Pro 65 Medium"/>
              <a:ea typeface="Helvetica Neue LT Pro 65 Medium"/>
              <a:cs typeface="Helvetica Neue LT Pro 65 Medium"/>
              <a:sym typeface="Helvetica Neue LT Pro 65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4058785-49BB-304D-9A30-02F6EACCA065}"/>
              </a:ext>
            </a:extLst>
          </p:cNvPr>
          <p:cNvSpPr/>
          <p:nvPr/>
        </p:nvSpPr>
        <p:spPr>
          <a:xfrm>
            <a:off x="1612457" y="434000"/>
            <a:ext cx="5220081" cy="433759"/>
          </a:xfrm>
          <a:prstGeom prst="rect">
            <a:avLst/>
          </a:prstGeom>
        </p:spPr>
        <p:txBody>
          <a:bodyPr wrap="none" lIns="38402" tIns="19202" rIns="38402" bIns="19202">
            <a:spAutoFit/>
          </a:bodyPr>
          <a:lstStyle/>
          <a:p>
            <a:pPr algn="l" defTabSz="256016">
              <a:lnSpc>
                <a:spcPct val="90000"/>
              </a:lnSpc>
              <a:spcBef>
                <a:spcPts val="630"/>
              </a:spcBef>
              <a:defRPr sz="5400" b="0" spc="-53">
                <a:solidFill>
                  <a:srgbClr val="0048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b="0" spc="-34" dirty="0">
                <a:solidFill>
                  <a:srgbClr val="0048FF"/>
                </a:solidFill>
                <a:uFill>
                  <a:solidFill>
                    <a:srgbClr val="000000"/>
                  </a:solidFill>
                </a:uFill>
                <a:latin typeface="Helvetica Neue LT Pro 65 Medium"/>
                <a:ea typeface="Helvetica Neue LT Pro 65 Medium"/>
                <a:cs typeface="Helvetica Neue LT Pro 65 Medium"/>
                <a:sym typeface="Helvetica"/>
              </a:rPr>
              <a:t>FCM based Nuclei Segmentation</a:t>
            </a:r>
            <a:endParaRPr lang="en-US" sz="2800" b="0" spc="-34" dirty="0">
              <a:solidFill>
                <a:srgbClr val="0048FF"/>
              </a:solidFill>
              <a:uFill>
                <a:solidFill>
                  <a:srgbClr val="000000"/>
                </a:solidFill>
              </a:uFill>
              <a:latin typeface="Helvetica Neue LT Pro 65 Medium"/>
              <a:ea typeface="Helvetica Neue LT Pro 65 Medium"/>
              <a:cs typeface="Helvetica Neue LT Pro 65 Medium"/>
              <a:sym typeface="Helvetica Neue LT Pro 55 Roman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71929F3F-1D6F-DF45-8E82-A5CE7C44A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268211"/>
              </p:ext>
            </p:extLst>
          </p:nvPr>
        </p:nvGraphicFramePr>
        <p:xfrm>
          <a:off x="1757227" y="1285726"/>
          <a:ext cx="5577678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3358">
                  <a:extLst>
                    <a:ext uri="{9D8B030D-6E8A-4147-A177-3AD203B41FA5}">
                      <a16:colId xmlns="" xmlns:a16="http://schemas.microsoft.com/office/drawing/2014/main" val="2621318856"/>
                    </a:ext>
                  </a:extLst>
                </a:gridCol>
                <a:gridCol w="988758">
                  <a:extLst>
                    <a:ext uri="{9D8B030D-6E8A-4147-A177-3AD203B41FA5}">
                      <a16:colId xmlns="" xmlns:a16="http://schemas.microsoft.com/office/drawing/2014/main" val="2241849766"/>
                    </a:ext>
                  </a:extLst>
                </a:gridCol>
                <a:gridCol w="3475562">
                  <a:extLst>
                    <a:ext uri="{9D8B030D-6E8A-4147-A177-3AD203B41FA5}">
                      <a16:colId xmlns="" xmlns:a16="http://schemas.microsoft.com/office/drawing/2014/main" val="3846168430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Parameter Name</a:t>
                      </a:r>
                    </a:p>
                  </a:txBody>
                  <a:tcPr marL="34290" marR="34290" marT="22860" marB="2286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Parameter Value</a:t>
                      </a:r>
                    </a:p>
                  </a:txBody>
                  <a:tcPr marL="34290" marR="34290" marT="22860" marB="2286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Description/ Significance</a:t>
                      </a:r>
                    </a:p>
                  </a:txBody>
                  <a:tcPr marL="34290" marR="34290" marT="22860" marB="2286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280744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Clusters</a:t>
                      </a:r>
                    </a:p>
                  </a:txBody>
                  <a:tcPr marL="34290" marR="34290" marT="22860" marB="228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3</a:t>
                      </a:r>
                    </a:p>
                  </a:txBody>
                  <a:tcPr marL="34290" marR="34290" marT="22860" marB="228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Number of clusters we expect to see in a given image. In our case, we set this to 3 which gave us the best segmentation result</a:t>
                      </a:r>
                    </a:p>
                  </a:txBody>
                  <a:tcPr marL="34290" marR="34290" marT="22860" marB="22860"/>
                </a:tc>
                <a:extLst>
                  <a:ext uri="{0D108BD9-81ED-4DB2-BD59-A6C34878D82A}">
                    <a16:rowId xmlns="" xmlns:a16="http://schemas.microsoft.com/office/drawing/2014/main" val="1782405491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Epsilon</a:t>
                      </a:r>
                    </a:p>
                  </a:txBody>
                  <a:tcPr marL="34290" marR="34290" marT="22860" marB="228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0.05</a:t>
                      </a:r>
                    </a:p>
                  </a:txBody>
                  <a:tcPr marL="34290" marR="34290" marT="22860" marB="228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Sets the stopping condition for the fuzzy c-mean iteration.</a:t>
                      </a:r>
                    </a:p>
                    <a:p>
                      <a:pPr algn="l"/>
                      <a:r>
                        <a:rPr lang="en-US" sz="1200" b="0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As long as the difference between the current and the previous iteration is greater than Epsilon, the iteration will continue.</a:t>
                      </a:r>
                    </a:p>
                  </a:txBody>
                  <a:tcPr marL="34290" marR="34290" marT="22860" marB="22860"/>
                </a:tc>
                <a:extLst>
                  <a:ext uri="{0D108BD9-81ED-4DB2-BD59-A6C34878D82A}">
                    <a16:rowId xmlns="" xmlns:a16="http://schemas.microsoft.com/office/drawing/2014/main" val="2738512536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Iterations</a:t>
                      </a:r>
                    </a:p>
                  </a:txBody>
                  <a:tcPr marL="34290" marR="34290" marT="22860" marB="228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Helvetica Neue Light" panose="02000403000000020004" pitchFamily="2" charset="0"/>
                          <a:ea typeface="Helvetica Neue Light" panose="02000403000000020004" pitchFamily="2" charset="0"/>
                        </a:rPr>
                        <a:t>25</a:t>
                      </a:r>
                    </a:p>
                  </a:txBody>
                  <a:tcPr marL="34290" marR="34290" marT="22860" marB="228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Every iteration results in reduction of “cost” associated with result. Ideally, the cost should be as close as possible to defined </a:t>
                      </a:r>
                      <a:r>
                        <a:rPr lang="en-US" sz="1200" b="0" i="0" dirty="0" smtClean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epsilon.</a:t>
                      </a:r>
                      <a:endParaRPr lang="en-US" sz="1200" b="0" i="0" dirty="0">
                        <a:latin typeface="Times New Roman"/>
                        <a:ea typeface="Helvetica Neue Light" panose="02000403000000020004" pitchFamily="2" charset="0"/>
                        <a:cs typeface="Times New Roman"/>
                      </a:endParaRPr>
                    </a:p>
                  </a:txBody>
                  <a:tcPr marL="34290" marR="34290" marT="22860" marB="22860"/>
                </a:tc>
                <a:extLst>
                  <a:ext uri="{0D108BD9-81ED-4DB2-BD59-A6C34878D82A}">
                    <a16:rowId xmlns="" xmlns:a16="http://schemas.microsoft.com/office/drawing/2014/main" val="419675128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8E54A9E-5684-9C4E-9781-993A2F47D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15" y="4264095"/>
            <a:ext cx="5122790" cy="2593905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03161"/>
      </p:ext>
    </p:extLst>
  </p:cSld>
  <p:clrMapOvr>
    <a:masterClrMapping/>
  </p:clrMapOvr>
  <p:transition xmlns:p14="http://schemas.microsoft.com/office/powerpoint/2010/main" spd="med" advTm="2915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34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LT Pro 65 Medium"/>
                <a:ea typeface="Helvetica Neue LT Pro 65 Medium"/>
                <a:cs typeface="Helvetica Neue LT Pro 65 Medium"/>
                <a:sym typeface="Helvetica"/>
              </a:rPr>
              <a:t>3. Blob detection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Performed by Scale Space Filtering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1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0"/>
    </mc:Choice>
    <mc:Fallback xmlns="">
      <p:transition xmlns:p14="http://schemas.microsoft.com/office/powerpoint/2010/main" spd="slow" advTm="868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Space Filtering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8006680"/>
              </p:ext>
            </p:extLst>
          </p:nvPr>
        </p:nvGraphicFramePr>
        <p:xfrm>
          <a:off x="457200" y="160020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13904" y="1892592"/>
            <a:ext cx="23626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Times New Roman"/>
                <a:cs typeface="Times New Roman"/>
              </a:rPr>
              <a:t>FCM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74050" y="2838065"/>
            <a:ext cx="43100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onvolution with increasing Gaussian blurring allowing detection of larger blobs. </a:t>
            </a:r>
            <a:r>
              <a:rPr lang="en-US" sz="1200" dirty="0" smtClean="0">
                <a:latin typeface="Times New Roman"/>
                <a:cs typeface="Times New Roman"/>
              </a:rPr>
              <a:t>A scale </a:t>
            </a:r>
            <a:r>
              <a:rPr lang="en-US" sz="1200" dirty="0">
                <a:latin typeface="Times New Roman"/>
                <a:cs typeface="Times New Roman"/>
              </a:rPr>
              <a:t>space of 100 </a:t>
            </a:r>
            <a:r>
              <a:rPr lang="en-US" sz="1200" dirty="0" smtClean="0">
                <a:latin typeface="Times New Roman"/>
                <a:cs typeface="Times New Roman"/>
              </a:rPr>
              <a:t>.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49884" y="3935657"/>
            <a:ext cx="313691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Times New Roman"/>
                <a:cs typeface="Times New Roman"/>
              </a:rPr>
              <a:t>Convolution with </a:t>
            </a:r>
            <a:r>
              <a:rPr lang="en-US" dirty="0" err="1" smtClean="0">
                <a:latin typeface="Times New Roman"/>
                <a:cs typeface="Times New Roman"/>
              </a:rPr>
              <a:t>Laplacian</a:t>
            </a:r>
            <a:r>
              <a:rPr lang="en-US" dirty="0" smtClean="0">
                <a:latin typeface="Times New Roman"/>
                <a:cs typeface="Times New Roman"/>
              </a:rPr>
              <a:t> of Gaussian where high response denote blobs of certain size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37590" y="5095972"/>
            <a:ext cx="20067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Times New Roman"/>
                <a:cs typeface="Times New Roman"/>
              </a:rPr>
              <a:t> Circles with Center at 1.5 sigma 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4492" y="6392936"/>
            <a:ext cx="58625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dirty="0" err="1">
                <a:latin typeface="Times New Roman"/>
                <a:cs typeface="Times New Roman"/>
              </a:rPr>
              <a:t>Witkin</a:t>
            </a:r>
            <a:r>
              <a:rPr lang="en-US" sz="900" b="0" dirty="0">
                <a:latin typeface="Times New Roman"/>
                <a:cs typeface="Times New Roman"/>
              </a:rPr>
              <a:t>, A.P., 1987. Scale-space filtering. In </a:t>
            </a:r>
            <a:r>
              <a:rPr lang="en-US" sz="900" b="0" i="1" dirty="0">
                <a:latin typeface="Times New Roman"/>
                <a:cs typeface="Times New Roman"/>
              </a:rPr>
              <a:t>Readings in Computer Vision</a:t>
            </a:r>
            <a:r>
              <a:rPr lang="en-US" sz="900" b="0" dirty="0">
                <a:latin typeface="Times New Roman"/>
                <a:cs typeface="Times New Roman"/>
              </a:rPr>
              <a:t> (pp. 329-332). Morgan Kaufmann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2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20"/>
    </mc:Choice>
    <mc:Fallback xmlns="">
      <p:transition xmlns:p14="http://schemas.microsoft.com/office/powerpoint/2010/main" spd="slow" advTm="5422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Investment"/>
          <p:cNvSpPr txBox="1"/>
          <p:nvPr/>
        </p:nvSpPr>
        <p:spPr>
          <a:xfrm>
            <a:off x="4140029" y="1045407"/>
            <a:ext cx="1718926" cy="510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2001" tIns="32001" rIns="32001" bIns="32001" anchor="ctr">
            <a:spAutoFit/>
          </a:bodyPr>
          <a:lstStyle>
            <a:lvl1pPr algn="l" defTabSz="685800">
              <a:defRPr sz="6800" b="0" spc="-136">
                <a:solidFill>
                  <a:srgbClr val="FFFFFF"/>
                </a:solidFill>
                <a:latin typeface="Helvetica Neue LT Pro 65 Medium"/>
                <a:ea typeface="Helvetica Neue LT Pro 65 Medium"/>
                <a:cs typeface="Helvetica Neue LT Pro 65 Medium"/>
                <a:sym typeface="Helvetica Neue LT Pro 65 Medium"/>
              </a:defRPr>
            </a:lvl1pPr>
          </a:lstStyle>
          <a:p>
            <a:pPr defTabSz="288018">
              <a:defRPr/>
            </a:pPr>
            <a:r>
              <a:rPr sz="2900"/>
              <a:t>Investment</a:t>
            </a:r>
          </a:p>
        </p:txBody>
      </p:sp>
      <p:sp>
        <p:nvSpPr>
          <p:cNvPr id="694" name="Benefit"/>
          <p:cNvSpPr txBox="1"/>
          <p:nvPr/>
        </p:nvSpPr>
        <p:spPr>
          <a:xfrm>
            <a:off x="6540460" y="1045407"/>
            <a:ext cx="1103373" cy="510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2001" tIns="32001" rIns="32001" bIns="32001" anchor="ctr">
            <a:spAutoFit/>
          </a:bodyPr>
          <a:lstStyle>
            <a:lvl1pPr algn="l" defTabSz="685800">
              <a:defRPr sz="6800" b="0" spc="-136">
                <a:solidFill>
                  <a:srgbClr val="FFFFFF"/>
                </a:solidFill>
                <a:latin typeface="Helvetica Neue LT Pro 65 Medium"/>
                <a:ea typeface="Helvetica Neue LT Pro 65 Medium"/>
                <a:cs typeface="Helvetica Neue LT Pro 65 Medium"/>
                <a:sym typeface="Helvetica Neue LT Pro 65 Medium"/>
              </a:defRPr>
            </a:lvl1pPr>
          </a:lstStyle>
          <a:p>
            <a:pPr defTabSz="288018">
              <a:defRPr/>
            </a:pPr>
            <a:r>
              <a:rPr sz="2900"/>
              <a:t>Benefit</a:t>
            </a:r>
          </a:p>
        </p:txBody>
      </p:sp>
      <p:sp>
        <p:nvSpPr>
          <p:cNvPr id="695" name="Line"/>
          <p:cNvSpPr/>
          <p:nvPr/>
        </p:nvSpPr>
        <p:spPr>
          <a:xfrm flipV="1">
            <a:off x="5916272" y="949921"/>
            <a:ext cx="526399" cy="701867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32001" tIns="32001" rIns="32001" bIns="32001" anchor="ctr"/>
          <a:lstStyle/>
          <a:p>
            <a:pPr algn="l" defTabSz="288018">
              <a:defRPr b="0" spc="-59">
                <a:solidFill>
                  <a:srgbClr val="2B2929"/>
                </a:solidFill>
                <a:latin typeface="Helvetica Neue LT Pro 65 Medium"/>
                <a:ea typeface="Helvetica Neue LT Pro 65 Medium"/>
                <a:cs typeface="Helvetica Neue LT Pro 65 Medium"/>
                <a:sym typeface="Helvetica Neue LT Pro 65 Medium"/>
              </a:defRPr>
            </a:pPr>
            <a:endParaRPr b="0" spc="-25">
              <a:solidFill>
                <a:srgbClr val="2B2929"/>
              </a:solidFill>
              <a:latin typeface="Helvetica Neue LT Pro 65 Medium"/>
              <a:ea typeface="Helvetica Neue LT Pro 65 Medium"/>
              <a:cs typeface="Helvetica Neue LT Pro 65 Medium"/>
              <a:sym typeface="Helvetica Neue LT Pro 65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4F5A5F4-4F54-0746-B8C2-51D54E1CFAD2}"/>
              </a:ext>
            </a:extLst>
          </p:cNvPr>
          <p:cNvSpPr txBox="1"/>
          <p:nvPr/>
        </p:nvSpPr>
        <p:spPr>
          <a:xfrm>
            <a:off x="391161" y="1544962"/>
            <a:ext cx="1629500" cy="443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36" tIns="21336" rIns="21336" bIns="21336" numCol="1" spcCol="16002" rtlCol="0" anchor="ctr">
            <a:spAutoFit/>
          </a:bodyPr>
          <a:lstStyle/>
          <a:p>
            <a:r>
              <a:rPr lang="en-US" dirty="0"/>
              <a:t>Creating scale space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AFF3A2B-4742-C149-8FC1-C0CB3DC7364D}"/>
              </a:ext>
            </a:extLst>
          </p:cNvPr>
          <p:cNvSpPr txBox="1"/>
          <p:nvPr/>
        </p:nvSpPr>
        <p:spPr>
          <a:xfrm>
            <a:off x="194922" y="2359489"/>
            <a:ext cx="2425814" cy="15511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36" tIns="21336" rIns="21336" bIns="21336" numCol="1" spcCol="16002" rtlCol="0" anchor="ctr">
            <a:spAutoFit/>
          </a:bodyPr>
          <a:lstStyle/>
          <a:p>
            <a:pPr algn="l"/>
            <a:r>
              <a:rPr lang="en-US" sz="1400" b="0" dirty="0">
                <a:latin typeface="Times New Roman"/>
                <a:cs typeface="Times New Roman"/>
              </a:rPr>
              <a:t>We created </a:t>
            </a:r>
            <a:r>
              <a:rPr lang="en-US" sz="1400" dirty="0">
                <a:latin typeface="Times New Roman"/>
                <a:cs typeface="Times New Roman"/>
              </a:rPr>
              <a:t>a scale space of 100 </a:t>
            </a:r>
            <a:r>
              <a:rPr lang="en-US" sz="1400" b="0" dirty="0">
                <a:latin typeface="Times New Roman"/>
                <a:cs typeface="Times New Roman"/>
              </a:rPr>
              <a:t>to create 100x tiers of the input image for analysis. Setting the scale to 100 gave us the most number of </a:t>
            </a:r>
            <a:r>
              <a:rPr lang="en-US" sz="1400" b="0" dirty="0" smtClean="0">
                <a:latin typeface="Times New Roman"/>
                <a:cs typeface="Times New Roman"/>
              </a:rPr>
              <a:t>blobs (nuclei) </a:t>
            </a:r>
            <a:r>
              <a:rPr lang="en-US" sz="1400" b="0" dirty="0">
                <a:latin typeface="Times New Roman"/>
                <a:cs typeface="Times New Roman"/>
              </a:rPr>
              <a:t>being detected in the slice. </a:t>
            </a:r>
            <a:endParaRPr lang="en-US" sz="1400" dirty="0">
              <a:latin typeface="Times New Roman"/>
              <a:cs typeface="Times New Roman"/>
            </a:endParaRPr>
          </a:p>
          <a:p>
            <a:pPr marL="216012" indent="-216012" algn="l">
              <a:buFontTx/>
              <a:buAutoNum type="arabicPeriod"/>
            </a:pPr>
            <a:endParaRPr lang="en-US" sz="1400" dirty="0">
              <a:latin typeface="Times New Roman"/>
              <a:cs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E34B133-23AE-3F44-87CB-E745B09D2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57" y="4260779"/>
            <a:ext cx="1138238" cy="15176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FD898BD-0863-A645-898D-DA2033D84A31}"/>
              </a:ext>
            </a:extLst>
          </p:cNvPr>
          <p:cNvSpPr txBox="1"/>
          <p:nvPr/>
        </p:nvSpPr>
        <p:spPr>
          <a:xfrm>
            <a:off x="1647764" y="4738839"/>
            <a:ext cx="723945" cy="243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36" tIns="21336" rIns="21336" bIns="21336" numCol="1" spcCol="16002" rtlCol="0" anchor="ctr">
            <a:spAutoFit/>
          </a:bodyPr>
          <a:lstStyle/>
          <a:p>
            <a:r>
              <a:rPr lang="en-US" dirty="0"/>
              <a:t>N = 100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C140421-A7D3-D744-8612-1C572F42E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736" y="2694220"/>
            <a:ext cx="352320" cy="3592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B256B21-7633-3149-A4E9-899123751CFF}"/>
              </a:ext>
            </a:extLst>
          </p:cNvPr>
          <p:cNvSpPr txBox="1"/>
          <p:nvPr/>
        </p:nvSpPr>
        <p:spPr>
          <a:xfrm>
            <a:off x="2973056" y="1610654"/>
            <a:ext cx="2943204" cy="4431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36" tIns="21336" rIns="21336" bIns="21336" numCol="1" spcCol="16002" rtlCol="0" anchor="ctr">
            <a:spAutoFit/>
          </a:bodyPr>
          <a:lstStyle/>
          <a:p>
            <a:r>
              <a:rPr lang="en-US" dirty="0"/>
              <a:t>Loop through scale space and detect blobs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8E70EF4-3931-0E41-BF6C-1D4B676C204B}"/>
              </a:ext>
            </a:extLst>
          </p:cNvPr>
          <p:cNvSpPr txBox="1"/>
          <p:nvPr/>
        </p:nvSpPr>
        <p:spPr>
          <a:xfrm>
            <a:off x="3149489" y="2122995"/>
            <a:ext cx="2766771" cy="19820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36" tIns="21336" rIns="21336" bIns="21336" numCol="1" spcCol="16002" rtlCol="0" anchor="ctr">
            <a:spAutoFit/>
          </a:bodyPr>
          <a:lstStyle/>
          <a:p>
            <a:pPr algn="l"/>
            <a:r>
              <a:rPr lang="en-US" sz="1400" b="0" dirty="0">
                <a:latin typeface="Times New Roman"/>
                <a:cs typeface="Times New Roman"/>
              </a:rPr>
              <a:t>We set a </a:t>
            </a:r>
            <a:r>
              <a:rPr lang="en-US" sz="1400" dirty="0">
                <a:latin typeface="Times New Roman"/>
                <a:cs typeface="Times New Roman"/>
              </a:rPr>
              <a:t>threshold of 20 across</a:t>
            </a:r>
            <a:r>
              <a:rPr lang="en-US" sz="1400" b="0" dirty="0">
                <a:latin typeface="Times New Roman"/>
                <a:cs typeface="Times New Roman"/>
              </a:rPr>
              <a:t> all scales as we were only interested in </a:t>
            </a:r>
            <a:r>
              <a:rPr lang="en-US" sz="1400" dirty="0">
                <a:latin typeface="Times New Roman"/>
                <a:cs typeface="Times New Roman"/>
              </a:rPr>
              <a:t>similar sized blobs</a:t>
            </a:r>
            <a:r>
              <a:rPr lang="en-US" sz="1400" b="0" dirty="0">
                <a:latin typeface="Times New Roman"/>
                <a:cs typeface="Times New Roman"/>
              </a:rPr>
              <a:t> (nuclei) rather than a range of blob sizes. For every scale image, detect peaks using the maximum filter technique. All pixel in the neighborhood are set to the maximal value. Peaks are where image = </a:t>
            </a:r>
            <a:r>
              <a:rPr lang="en-US" sz="1400" b="0" dirty="0" err="1">
                <a:latin typeface="Times New Roman"/>
                <a:cs typeface="Times New Roman"/>
              </a:rPr>
              <a:t>maximum_filter</a:t>
            </a:r>
            <a:r>
              <a:rPr lang="en-US" sz="1400" b="0" dirty="0">
                <a:latin typeface="Times New Roman"/>
                <a:cs typeface="Times New Roman"/>
              </a:rPr>
              <a:t>(image)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17F215D-446F-DB45-A720-AC16A5865526}"/>
              </a:ext>
            </a:extLst>
          </p:cNvPr>
          <p:cNvSpPr txBox="1"/>
          <p:nvPr/>
        </p:nvSpPr>
        <p:spPr>
          <a:xfrm>
            <a:off x="5916260" y="1596684"/>
            <a:ext cx="2943204" cy="243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36" tIns="21336" rIns="21336" bIns="21336" numCol="1" spcCol="16002" rtlCol="0" anchor="ctr">
            <a:spAutoFit/>
          </a:bodyPr>
          <a:lstStyle/>
          <a:p>
            <a:r>
              <a:rPr lang="en-US" dirty="0"/>
              <a:t>Prune blobs using local maxima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102EFA4-237A-974D-AEAD-D3F4DC403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561" y="2596248"/>
            <a:ext cx="352320" cy="3592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67A0C78-91C7-934F-ADAC-65A07BB59FC7}"/>
              </a:ext>
            </a:extLst>
          </p:cNvPr>
          <p:cNvSpPr txBox="1"/>
          <p:nvPr/>
        </p:nvSpPr>
        <p:spPr>
          <a:xfrm>
            <a:off x="6279770" y="2270934"/>
            <a:ext cx="2766771" cy="13357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36" tIns="21336" rIns="21336" bIns="21336" numCol="1" spcCol="16002" rtlCol="0" anchor="ctr">
            <a:spAutoFit/>
          </a:bodyPr>
          <a:lstStyle/>
          <a:p>
            <a:pPr algn="l"/>
            <a:r>
              <a:rPr lang="en-US" sz="1400" b="0" dirty="0">
                <a:latin typeface="Times New Roman"/>
                <a:cs typeface="Times New Roman"/>
              </a:rPr>
              <a:t>Loop over all pair-wise blob combinations and check for </a:t>
            </a:r>
            <a:r>
              <a:rPr lang="en-US" sz="1400" dirty="0">
                <a:latin typeface="Times New Roman"/>
                <a:cs typeface="Times New Roman"/>
              </a:rPr>
              <a:t>overlapping blobs</a:t>
            </a:r>
            <a:r>
              <a:rPr lang="en-US" sz="1400" b="0" dirty="0">
                <a:latin typeface="Times New Roman"/>
                <a:cs typeface="Times New Roman"/>
              </a:rPr>
              <a:t>. If the blobs are overlapping and cross a set overlap area threshold, keep the largest blob</a:t>
            </a:r>
          </a:p>
          <a:p>
            <a:pPr marL="216012" indent="-216012" algn="l">
              <a:buAutoNum type="arabicPeriod"/>
            </a:pPr>
            <a:endParaRPr lang="en-US" sz="1400" b="0" dirty="0">
              <a:latin typeface="Times New Roman"/>
              <a:cs typeface="Times New Roman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874009E-E42B-7E4C-BCCA-3B2138986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306" y="4261934"/>
            <a:ext cx="3005138" cy="15303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19C660B-F454-F348-A070-0E48E4F101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03" y="4260778"/>
            <a:ext cx="1938338" cy="15303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spc="-34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LT Pro 65 Medium"/>
                <a:ea typeface="Helvetica Neue LT Pro 65 Medium"/>
                <a:cs typeface="Helvetica Neue LT Pro 65 Medium"/>
                <a:sym typeface="Helvetica"/>
              </a:rPr>
              <a:t>Scale Space Filtering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7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34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LT Pro 65 Medium"/>
                <a:ea typeface="Helvetica Neue LT Pro 65 Medium"/>
                <a:cs typeface="Helvetica Neue LT Pro 65 Medium"/>
                <a:sym typeface="Helvetica"/>
              </a:rPr>
              <a:t>4. Feature extraction across </a:t>
            </a:r>
            <a:r>
              <a:rPr lang="en-US" spc="-34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LT Pro 65 Medium"/>
                <a:ea typeface="Helvetica Neue LT Pro 65 Medium"/>
                <a:cs typeface="Helvetica Neue LT Pro 65 Medium"/>
                <a:sym typeface="Helvetica"/>
              </a:rPr>
              <a:t>blobs and their image slice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Geometric and Texture Features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8"/>
    </mc:Choice>
    <mc:Fallback xmlns="">
      <p:transition xmlns:p14="http://schemas.microsoft.com/office/powerpoint/2010/main" spd="slow" advTm="442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Investment"/>
          <p:cNvSpPr txBox="1"/>
          <p:nvPr/>
        </p:nvSpPr>
        <p:spPr>
          <a:xfrm>
            <a:off x="4140029" y="1045407"/>
            <a:ext cx="1718926" cy="510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2001" tIns="32001" rIns="32001" bIns="32001" anchor="ctr">
            <a:spAutoFit/>
          </a:bodyPr>
          <a:lstStyle>
            <a:lvl1pPr algn="l" defTabSz="685800">
              <a:defRPr sz="6800" b="0" spc="-136">
                <a:solidFill>
                  <a:srgbClr val="FFFFFF"/>
                </a:solidFill>
                <a:latin typeface="Helvetica Neue LT Pro 65 Medium"/>
                <a:ea typeface="Helvetica Neue LT Pro 65 Medium"/>
                <a:cs typeface="Helvetica Neue LT Pro 65 Medium"/>
                <a:sym typeface="Helvetica Neue LT Pro 65 Medium"/>
              </a:defRPr>
            </a:lvl1pPr>
          </a:lstStyle>
          <a:p>
            <a:pPr defTabSz="288018">
              <a:defRPr/>
            </a:pPr>
            <a:r>
              <a:rPr sz="2900"/>
              <a:t>Investment</a:t>
            </a:r>
          </a:p>
        </p:txBody>
      </p:sp>
      <p:sp>
        <p:nvSpPr>
          <p:cNvPr id="694" name="Benefit"/>
          <p:cNvSpPr txBox="1"/>
          <p:nvPr/>
        </p:nvSpPr>
        <p:spPr>
          <a:xfrm>
            <a:off x="6540460" y="1045407"/>
            <a:ext cx="1103373" cy="510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2001" tIns="32001" rIns="32001" bIns="32001" anchor="ctr">
            <a:spAutoFit/>
          </a:bodyPr>
          <a:lstStyle>
            <a:lvl1pPr algn="l" defTabSz="685800">
              <a:defRPr sz="6800" b="0" spc="-136">
                <a:solidFill>
                  <a:srgbClr val="FFFFFF"/>
                </a:solidFill>
                <a:latin typeface="Helvetica Neue LT Pro 65 Medium"/>
                <a:ea typeface="Helvetica Neue LT Pro 65 Medium"/>
                <a:cs typeface="Helvetica Neue LT Pro 65 Medium"/>
                <a:sym typeface="Helvetica Neue LT Pro 65 Medium"/>
              </a:defRPr>
            </a:lvl1pPr>
          </a:lstStyle>
          <a:p>
            <a:pPr defTabSz="288018">
              <a:defRPr/>
            </a:pPr>
            <a:r>
              <a:rPr sz="2900"/>
              <a:t>Benefit</a:t>
            </a:r>
          </a:p>
        </p:txBody>
      </p:sp>
      <p:sp>
        <p:nvSpPr>
          <p:cNvPr id="695" name="Line"/>
          <p:cNvSpPr/>
          <p:nvPr/>
        </p:nvSpPr>
        <p:spPr>
          <a:xfrm flipV="1">
            <a:off x="5916272" y="949921"/>
            <a:ext cx="526399" cy="701867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32001" tIns="32001" rIns="32001" bIns="32001" anchor="ctr"/>
          <a:lstStyle/>
          <a:p>
            <a:pPr algn="l" defTabSz="288018">
              <a:defRPr b="0" spc="-59">
                <a:solidFill>
                  <a:srgbClr val="2B2929"/>
                </a:solidFill>
                <a:latin typeface="Helvetica Neue LT Pro 65 Medium"/>
                <a:ea typeface="Helvetica Neue LT Pro 65 Medium"/>
                <a:cs typeface="Helvetica Neue LT Pro 65 Medium"/>
                <a:sym typeface="Helvetica Neue LT Pro 65 Medium"/>
              </a:defRPr>
            </a:pPr>
            <a:endParaRPr b="0" spc="-25">
              <a:solidFill>
                <a:srgbClr val="2B2929"/>
              </a:solidFill>
              <a:latin typeface="Helvetica Neue LT Pro 65 Medium"/>
              <a:ea typeface="Helvetica Neue LT Pro 65 Medium"/>
              <a:cs typeface="Helvetica Neue LT Pro 65 Medium"/>
              <a:sym typeface="Helvetica Neue LT Pro 65 Medium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97437" y="2257112"/>
            <a:ext cx="6804108" cy="3842372"/>
            <a:chOff x="475785" y="3396456"/>
            <a:chExt cx="11234055" cy="5792598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865E513A-6A8F-F44D-9AA7-DE3AF1EAC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85" y="3396456"/>
              <a:ext cx="11234055" cy="5792598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="" xmlns:a16="http://schemas.microsoft.com/office/drawing/2014/main" id="{401FBCE9-E8FB-AD46-979F-1B8F686C2DF6}"/>
                </a:ext>
              </a:extLst>
            </p:cNvPr>
            <p:cNvCxnSpPr/>
            <p:nvPr/>
          </p:nvCxnSpPr>
          <p:spPr>
            <a:xfrm>
              <a:off x="2624375" y="6292755"/>
              <a:ext cx="266016" cy="0"/>
            </a:xfrm>
            <a:prstGeom prst="straightConnector1">
              <a:avLst/>
            </a:prstGeom>
            <a:ln w="76200" cmpd="sng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Elbow Connector 12">
              <a:extLst>
                <a:ext uri="{FF2B5EF4-FFF2-40B4-BE49-F238E27FC236}">
                  <a16:creationId xmlns="" xmlns:a16="http://schemas.microsoft.com/office/drawing/2014/main" id="{7760DA82-7487-7149-97D4-C27EBBAA3640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415260" y="4812995"/>
              <a:ext cx="1381349" cy="515548"/>
            </a:xfrm>
            <a:prstGeom prst="bentConnector3">
              <a:avLst>
                <a:gd name="adj1" fmla="val 97025"/>
              </a:avLst>
            </a:prstGeom>
            <a:ln w="76200" cmpd="sng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Elbow Connector 16">
              <a:extLst>
                <a:ext uri="{FF2B5EF4-FFF2-40B4-BE49-F238E27FC236}">
                  <a16:creationId xmlns="" xmlns:a16="http://schemas.microsoft.com/office/drawing/2014/main" id="{976E70AE-48A8-2340-A463-0B71E4C2BE0B}"/>
                </a:ext>
              </a:extLst>
            </p:cNvPr>
            <p:cNvCxnSpPr/>
            <p:nvPr/>
          </p:nvCxnSpPr>
          <p:spPr>
            <a:xfrm rot="16200000" flipH="1">
              <a:off x="3501595" y="7316557"/>
              <a:ext cx="1208681" cy="515549"/>
            </a:xfrm>
            <a:prstGeom prst="bentConnector3">
              <a:avLst>
                <a:gd name="adj1" fmla="val 98980"/>
              </a:avLst>
            </a:prstGeom>
            <a:ln w="76200" cmpd="sng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="" xmlns:a16="http://schemas.microsoft.com/office/drawing/2014/main" id="{7B44CE63-3EF9-E346-9FE0-83EE36C9D6EA}"/>
                </a:ext>
              </a:extLst>
            </p:cNvPr>
            <p:cNvCxnSpPr/>
            <p:nvPr/>
          </p:nvCxnSpPr>
          <p:spPr>
            <a:xfrm>
              <a:off x="6850660" y="4380094"/>
              <a:ext cx="357373" cy="0"/>
            </a:xfrm>
            <a:prstGeom prst="straightConnector1">
              <a:avLst/>
            </a:prstGeom>
            <a:ln w="76200" cmpd="sng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="" xmlns:a16="http://schemas.microsoft.com/office/drawing/2014/main" id="{430F7EEB-2AF8-F64C-9079-A91664455C71}"/>
                </a:ext>
              </a:extLst>
            </p:cNvPr>
            <p:cNvCxnSpPr/>
            <p:nvPr/>
          </p:nvCxnSpPr>
          <p:spPr>
            <a:xfrm>
              <a:off x="6850660" y="8178672"/>
              <a:ext cx="357373" cy="0"/>
            </a:xfrm>
            <a:prstGeom prst="straightConnector1">
              <a:avLst/>
            </a:prstGeom>
            <a:ln w="76200" cmpd="sng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Elbow Connector 21">
              <a:extLst>
                <a:ext uri="{FF2B5EF4-FFF2-40B4-BE49-F238E27FC236}">
                  <a16:creationId xmlns="" xmlns:a16="http://schemas.microsoft.com/office/drawing/2014/main" id="{B73BFCC6-4951-1D48-AEAD-5981314D349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9242065" y="4642060"/>
              <a:ext cx="1199095" cy="516931"/>
            </a:xfrm>
            <a:prstGeom prst="bentConnector3">
              <a:avLst>
                <a:gd name="adj1" fmla="val 2686"/>
              </a:avLst>
            </a:prstGeom>
            <a:ln w="76200" cmpd="sng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Elbow Connector 28">
              <a:extLst>
                <a:ext uri="{FF2B5EF4-FFF2-40B4-BE49-F238E27FC236}">
                  <a16:creationId xmlns="" xmlns:a16="http://schemas.microsoft.com/office/drawing/2014/main" id="{3D26B822-0F82-FF41-B590-90043DEC21EA}"/>
                </a:ext>
              </a:extLst>
            </p:cNvPr>
            <p:cNvCxnSpPr/>
            <p:nvPr/>
          </p:nvCxnSpPr>
          <p:spPr>
            <a:xfrm rot="5400000" flipH="1" flipV="1">
              <a:off x="9186107" y="7220300"/>
              <a:ext cx="1312282" cy="515662"/>
            </a:xfrm>
            <a:prstGeom prst="bentConnector3">
              <a:avLst>
                <a:gd name="adj1" fmla="val -1020"/>
              </a:avLst>
            </a:prstGeom>
            <a:ln w="76200" cmpd="sng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602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Geometric and Texture Features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01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Geometric and Texture Features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EC0E3E74-501D-364C-96EE-5DFEB8EF9F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161244"/>
              </p:ext>
            </p:extLst>
          </p:nvPr>
        </p:nvGraphicFramePr>
        <p:xfrm>
          <a:off x="273691" y="1453125"/>
          <a:ext cx="6491938" cy="52850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9617"/>
                <a:gridCol w="1968383">
                  <a:extLst>
                    <a:ext uri="{9D8B030D-6E8A-4147-A177-3AD203B41FA5}">
                      <a16:colId xmlns="" xmlns:a16="http://schemas.microsoft.com/office/drawing/2014/main" val="337462334"/>
                    </a:ext>
                  </a:extLst>
                </a:gridCol>
                <a:gridCol w="4073938">
                  <a:extLst>
                    <a:ext uri="{9D8B030D-6E8A-4147-A177-3AD203B41FA5}">
                      <a16:colId xmlns="" xmlns:a16="http://schemas.microsoft.com/office/drawing/2014/main" val="3966205651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algn="l"/>
                      <a:endParaRPr lang="en-US" sz="1200" b="0" i="0" dirty="0">
                        <a:latin typeface="+mn-lt"/>
                        <a:ea typeface="Helvetica Neue Light" panose="02000403000000020004" pitchFamily="2" charset="0"/>
                      </a:endParaRPr>
                    </a:p>
                  </a:txBody>
                  <a:tcPr marL="34290" marR="34290" marT="22860" marB="2286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Feature Name</a:t>
                      </a:r>
                    </a:p>
                  </a:txBody>
                  <a:tcPr marL="34290" marR="34290" marT="22860" marB="2286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Description</a:t>
                      </a:r>
                    </a:p>
                  </a:txBody>
                  <a:tcPr marL="34290" marR="34290" marT="22860" marB="2286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22083870"/>
                  </a:ext>
                </a:extLst>
              </a:tr>
              <a:tr h="497527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1</a:t>
                      </a:r>
                      <a:endParaRPr lang="en-US" sz="1600" b="0" i="0" dirty="0">
                        <a:latin typeface="Times New Roman"/>
                        <a:ea typeface="Helvetica Neue Light" panose="02000403000000020004" pitchFamily="2" charset="0"/>
                        <a:cs typeface="Times New Roman"/>
                      </a:endParaRPr>
                    </a:p>
                  </a:txBody>
                  <a:tcPr marL="34290" marR="3429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Number of </a:t>
                      </a:r>
                      <a:r>
                        <a:rPr lang="en-US" sz="1600" b="1" i="0" dirty="0" smtClean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Nuclei</a:t>
                      </a:r>
                      <a:endParaRPr lang="en-US" sz="1600" b="1" i="0" dirty="0">
                        <a:latin typeface="Times New Roman"/>
                        <a:ea typeface="Helvetica Neue Light" panose="02000403000000020004" pitchFamily="2" charset="0"/>
                        <a:cs typeface="Times New Roman"/>
                      </a:endParaRPr>
                    </a:p>
                  </a:txBody>
                  <a:tcPr marL="34290" marR="3429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Computed by calculating the number of blobs found in a slice</a:t>
                      </a:r>
                    </a:p>
                  </a:txBody>
                  <a:tcPr marL="34290" marR="3429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135082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2</a:t>
                      </a:r>
                      <a:endParaRPr lang="en-US" sz="1600" b="0" i="0" dirty="0">
                        <a:latin typeface="Times New Roman"/>
                        <a:ea typeface="Helvetica Neue Light" panose="02000403000000020004" pitchFamily="2" charset="0"/>
                        <a:cs typeface="Times New Roman"/>
                      </a:endParaRPr>
                    </a:p>
                  </a:txBody>
                  <a:tcPr marL="34290" marR="3429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Number of </a:t>
                      </a:r>
                      <a:r>
                        <a:rPr lang="en-US" sz="1600" b="1" i="0" dirty="0" smtClean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Overlapping Nuclei</a:t>
                      </a:r>
                      <a:endParaRPr lang="en-US" sz="1600" b="1" i="0" dirty="0">
                        <a:latin typeface="Times New Roman"/>
                        <a:ea typeface="Helvetica Neue Light" panose="02000403000000020004" pitchFamily="2" charset="0"/>
                        <a:cs typeface="Times New Roman"/>
                      </a:endParaRPr>
                    </a:p>
                  </a:txBody>
                  <a:tcPr marL="34290" marR="3429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Computed by determining overlap area</a:t>
                      </a:r>
                    </a:p>
                    <a:p>
                      <a:pPr algn="l"/>
                      <a:r>
                        <a:rPr lang="en-US" sz="1600" b="0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  <a:hlinkClick r:id="rId5"/>
                        </a:rPr>
                        <a:t>http://mathworld.wolfram.com/Circle-CircleIntersection.html</a:t>
                      </a:r>
                      <a:endParaRPr lang="en-US" sz="1600" b="0" i="0" dirty="0">
                        <a:latin typeface="Times New Roman"/>
                        <a:ea typeface="Helvetica Neue Light" panose="02000403000000020004" pitchFamily="2" charset="0"/>
                        <a:cs typeface="Times New Roman"/>
                      </a:endParaRPr>
                    </a:p>
                  </a:txBody>
                  <a:tcPr marL="34290" marR="3429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07382265"/>
                  </a:ext>
                </a:extLst>
              </a:tr>
              <a:tr h="408252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3</a:t>
                      </a:r>
                      <a:endParaRPr lang="en-US" sz="1600" b="0" i="0" dirty="0">
                        <a:latin typeface="Times New Roman"/>
                        <a:ea typeface="Helvetica Neue Light" panose="02000403000000020004" pitchFamily="2" charset="0"/>
                        <a:cs typeface="Times New Roman"/>
                      </a:endParaRPr>
                    </a:p>
                  </a:txBody>
                  <a:tcPr marL="34290" marR="3429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Average Area</a:t>
                      </a:r>
                    </a:p>
                  </a:txBody>
                  <a:tcPr marL="34290" marR="3429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Total area of all blobs/number of blobs</a:t>
                      </a:r>
                    </a:p>
                  </a:txBody>
                  <a:tcPr marL="34290" marR="3429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6092113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4</a:t>
                      </a:r>
                      <a:endParaRPr lang="en-US" sz="1600" b="0" i="0" dirty="0">
                        <a:latin typeface="Times New Roman"/>
                        <a:ea typeface="Helvetica Neue Light" panose="02000403000000020004" pitchFamily="2" charset="0"/>
                        <a:cs typeface="Times New Roman"/>
                      </a:endParaRPr>
                    </a:p>
                  </a:txBody>
                  <a:tcPr marL="34290" marR="3429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Average Compactness</a:t>
                      </a:r>
                    </a:p>
                  </a:txBody>
                  <a:tcPr marL="34290" marR="3429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Compactness = Area/(perimeter)^2. Average of Compactness across all blobs</a:t>
                      </a:r>
                    </a:p>
                  </a:txBody>
                  <a:tcPr marL="34290" marR="3429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021386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5</a:t>
                      </a:r>
                      <a:endParaRPr lang="en-US" sz="1600" b="0" i="0" dirty="0">
                        <a:latin typeface="Times New Roman"/>
                        <a:ea typeface="Helvetica Neue Light" panose="02000403000000020004" pitchFamily="2" charset="0"/>
                        <a:cs typeface="Times New Roman"/>
                      </a:endParaRPr>
                    </a:p>
                  </a:txBody>
                  <a:tcPr marL="34290" marR="3429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Circular blobs</a:t>
                      </a:r>
                    </a:p>
                  </a:txBody>
                  <a:tcPr marL="34290" marR="3429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Roundness = 4 *pi* area/(perimeter)^2. If Roundness is 1, blobs is circular</a:t>
                      </a:r>
                    </a:p>
                  </a:txBody>
                  <a:tcPr marL="34290" marR="3429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191581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1</a:t>
                      </a:r>
                      <a:endParaRPr lang="en-US" sz="1600" b="0" i="0" dirty="0">
                        <a:latin typeface="Times New Roman"/>
                        <a:ea typeface="Helvetica Neue Light" panose="02000403000000020004" pitchFamily="2" charset="0"/>
                        <a:cs typeface="Times New Roman"/>
                      </a:endParaRPr>
                    </a:p>
                  </a:txBody>
                  <a:tcPr marL="34290" marR="34290" marT="22860" marB="228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Average Energy</a:t>
                      </a:r>
                    </a:p>
                  </a:txBody>
                  <a:tcPr marL="34290" marR="34290" marT="22860" marB="228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GLCM feature average of energy across image patches created around each blob coordinate</a:t>
                      </a:r>
                    </a:p>
                  </a:txBody>
                  <a:tcPr marL="34290" marR="34290" marT="22860" marB="228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664287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2</a:t>
                      </a:r>
                      <a:endParaRPr lang="en-US" sz="1600" b="0" i="0" dirty="0">
                        <a:latin typeface="Times New Roman"/>
                        <a:ea typeface="Helvetica Neue Light" panose="02000403000000020004" pitchFamily="2" charset="0"/>
                        <a:cs typeface="Times New Roman"/>
                      </a:endParaRPr>
                    </a:p>
                  </a:txBody>
                  <a:tcPr marL="34290" marR="34290" marT="22860" marB="228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Average Homogeneity</a:t>
                      </a:r>
                    </a:p>
                  </a:txBody>
                  <a:tcPr marL="34290" marR="34290" marT="22860" marB="228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438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GLCM feature average of homogeneity across image patches created around each blob coordinate</a:t>
                      </a:r>
                    </a:p>
                  </a:txBody>
                  <a:tcPr marL="34290" marR="34290" marT="22860" marB="228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199323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 smtClean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3</a:t>
                      </a:r>
                      <a:endParaRPr lang="en-US" sz="1600" b="0" i="0" dirty="0">
                        <a:latin typeface="Times New Roman"/>
                        <a:ea typeface="Helvetica Neue Light" panose="02000403000000020004" pitchFamily="2" charset="0"/>
                        <a:cs typeface="Times New Roman"/>
                      </a:endParaRPr>
                    </a:p>
                  </a:txBody>
                  <a:tcPr marL="34290" marR="34290" marT="22860" marB="228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Average Correlation</a:t>
                      </a:r>
                    </a:p>
                  </a:txBody>
                  <a:tcPr marL="34290" marR="34290" marT="22860" marB="228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438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Times New Roman"/>
                          <a:ea typeface="Helvetica Neue Light" panose="02000403000000020004" pitchFamily="2" charset="0"/>
                          <a:cs typeface="Times New Roman"/>
                        </a:rPr>
                        <a:t>GLCM feature average of correlation across image patches created around each blob coordinate</a:t>
                      </a:r>
                    </a:p>
                  </a:txBody>
                  <a:tcPr marL="34290" marR="34290" marT="22860" marB="2286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7065873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54226" y="3109438"/>
            <a:ext cx="101771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Geometric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82120" y="4936103"/>
            <a:ext cx="7898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Texture</a:t>
            </a:r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>
            <a:off x="6886059" y="2299229"/>
            <a:ext cx="155448" cy="194887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6932031" y="4828391"/>
            <a:ext cx="155448" cy="145529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983486">
            <a:off x="7140703" y="1668156"/>
            <a:ext cx="1868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All features are </a:t>
            </a:r>
          </a:p>
          <a:p>
            <a:r>
              <a:rPr lang="en-US" sz="1800" dirty="0" smtClean="0"/>
              <a:t>numeric valued</a:t>
            </a:r>
            <a:endParaRPr lang="en-US" sz="1800" dirty="0"/>
          </a:p>
        </p:txBody>
      </p:sp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7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37"/>
    </mc:Choice>
    <mc:Fallback xmlns="">
      <p:transition xmlns:p14="http://schemas.microsoft.com/office/powerpoint/2010/main" spd="slow" advTm="1683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259"/>
            <a:ext cx="8229600" cy="1143000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8137"/>
            <a:ext cx="8229600" cy="4525963"/>
          </a:xfrm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dirty="0">
                <a:latin typeface="Times New Roman"/>
                <a:ea typeface="Helvetica Neue Light" panose="02000403000000020004" pitchFamily="2" charset="0"/>
                <a:cs typeface="Times New Roman"/>
              </a:rPr>
              <a:t>For most of the last century, social </a:t>
            </a:r>
            <a:r>
              <a:rPr lang="en-US" sz="3400" dirty="0" smtClean="0">
                <a:latin typeface="Times New Roman"/>
                <a:ea typeface="Helvetica Neue Light" panose="02000403000000020004" pitchFamily="2" charset="0"/>
                <a:cs typeface="Times New Roman"/>
              </a:rPr>
              <a:t>policies have focused </a:t>
            </a:r>
            <a:r>
              <a:rPr lang="en-US" sz="3400" dirty="0">
                <a:latin typeface="Times New Roman"/>
                <a:ea typeface="Helvetica Neue Light" panose="02000403000000020004" pitchFamily="2" charset="0"/>
                <a:cs typeface="Times New Roman"/>
              </a:rPr>
              <a:t>on increasing life expectancy in the population; but in recent decades, policy and research are increasingly focused on the potential of increasing healthy life or health-span. </a:t>
            </a:r>
            <a:endParaRPr lang="en-US" sz="3400" dirty="0" smtClean="0">
              <a:latin typeface="Times New Roman"/>
              <a:ea typeface="Helvetica Neue Light" panose="02000403000000020004" pitchFamily="2" charset="0"/>
              <a:cs typeface="Times New Roman"/>
            </a:endParaRPr>
          </a:p>
          <a:p>
            <a:pPr marL="0" indent="0">
              <a:buNone/>
            </a:pPr>
            <a:r>
              <a:rPr lang="en-US" sz="3400" dirty="0" smtClean="0">
                <a:latin typeface="Times New Roman"/>
                <a:ea typeface="Helvetica Neue Light" panose="02000403000000020004" pitchFamily="2" charset="0"/>
                <a:cs typeface="Times New Roman"/>
              </a:rPr>
              <a:t>This leads us straight to exploring the mystery of “aging”.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8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822"/>
    </mc:Choice>
    <mc:Fallback xmlns="">
      <p:transition xmlns:p14="http://schemas.microsoft.com/office/powerpoint/2010/main" advTm="2582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Prediction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Machine Learning-Classification</a:t>
            </a:r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7"/>
    </mc:Choice>
    <mc:Fallback xmlns="">
      <p:transition xmlns:p14="http://schemas.microsoft.com/office/powerpoint/2010/main" spd="slow" advTm="807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 for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FCM extracted image segments for all four classes.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It was observed that the segmented images taken from subjects at age of 1 month, seem to contain some spurious values. </a:t>
            </a:r>
          </a:p>
          <a:p>
            <a:r>
              <a:rPr lang="en-US" dirty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ll the instances for </a:t>
            </a:r>
            <a:r>
              <a:rPr lang="en-US" b="1" dirty="0" smtClean="0">
                <a:latin typeface="Times New Roman"/>
                <a:cs typeface="Times New Roman"/>
              </a:rPr>
              <a:t>age 1 month </a:t>
            </a:r>
            <a:r>
              <a:rPr lang="en-US" dirty="0" smtClean="0">
                <a:latin typeface="Times New Roman"/>
                <a:cs typeface="Times New Roman"/>
              </a:rPr>
              <a:t>had to be removed.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93"/>
    </mc:Choice>
    <mc:Fallback xmlns="">
      <p:transition xmlns:p14="http://schemas.microsoft.com/office/powerpoint/2010/main" spd="slow" advTm="3009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for Prediction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1095641"/>
              </p:ext>
            </p:extLst>
          </p:nvPr>
        </p:nvGraphicFramePr>
        <p:xfrm>
          <a:off x="457200" y="160020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1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18"/>
    </mc:Choice>
    <mc:Fallback xmlns="">
      <p:transition xmlns:p14="http://schemas.microsoft.com/office/powerpoint/2010/main" spd="slow" advTm="2881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Classifier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03811" y="1583668"/>
            <a:ext cx="1818609" cy="79967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Tree based classifier</a:t>
            </a:r>
            <a:endParaRPr lang="en-US" sz="1600" dirty="0"/>
          </a:p>
        </p:txBody>
      </p:sp>
      <p:sp>
        <p:nvSpPr>
          <p:cNvPr id="5" name="Rounded Rectangle 4"/>
          <p:cNvSpPr/>
          <p:nvPr/>
        </p:nvSpPr>
        <p:spPr>
          <a:xfrm>
            <a:off x="2743585" y="1583668"/>
            <a:ext cx="2132163" cy="79967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Instance based classifier</a:t>
            </a:r>
            <a:endParaRPr lang="en-US" sz="1600" dirty="0"/>
          </a:p>
        </p:txBody>
      </p:sp>
      <p:sp>
        <p:nvSpPr>
          <p:cNvPr id="6" name="Rounded Rectangle 5"/>
          <p:cNvSpPr/>
          <p:nvPr/>
        </p:nvSpPr>
        <p:spPr>
          <a:xfrm>
            <a:off x="6094240" y="1583668"/>
            <a:ext cx="2261961" cy="79967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Function based classifier</a:t>
            </a:r>
            <a:endParaRPr lang="en-US" sz="1600" dirty="0"/>
          </a:p>
        </p:txBody>
      </p:sp>
      <p:sp>
        <p:nvSpPr>
          <p:cNvPr id="7" name="Rounded Rectangle 6"/>
          <p:cNvSpPr/>
          <p:nvPr/>
        </p:nvSpPr>
        <p:spPr>
          <a:xfrm>
            <a:off x="282200" y="2865022"/>
            <a:ext cx="1740218" cy="79967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i="1" u="sng" dirty="0" smtClean="0"/>
              <a:t>C4.5</a:t>
            </a:r>
            <a:endParaRPr lang="en-US" sz="1600" i="1" u="sng" dirty="0"/>
          </a:p>
        </p:txBody>
      </p:sp>
      <p:sp>
        <p:nvSpPr>
          <p:cNvPr id="8" name="Rounded Rectangle 7"/>
          <p:cNvSpPr/>
          <p:nvPr/>
        </p:nvSpPr>
        <p:spPr>
          <a:xfrm>
            <a:off x="2508420" y="2540143"/>
            <a:ext cx="2759269" cy="14268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 u="sng" dirty="0"/>
              <a:t>K-nearest neighbor </a:t>
            </a:r>
            <a:r>
              <a:rPr lang="en-US" sz="1600" dirty="0"/>
              <a:t>with cross validation </a:t>
            </a:r>
            <a:endParaRPr lang="en-US" sz="1600" dirty="0" smtClean="0"/>
          </a:p>
          <a:p>
            <a:r>
              <a:rPr lang="en-US" sz="1600" dirty="0" smtClean="0"/>
              <a:t>target </a:t>
            </a:r>
            <a:r>
              <a:rPr lang="en-US" sz="1600" dirty="0"/>
              <a:t>outcome </a:t>
            </a:r>
            <a:r>
              <a:rPr lang="en-US" sz="1600" dirty="0" smtClean="0"/>
              <a:t>determined </a:t>
            </a:r>
            <a:r>
              <a:rPr lang="en-US" sz="1600" dirty="0"/>
              <a:t>by </a:t>
            </a:r>
            <a:r>
              <a:rPr lang="en-US" sz="1600" dirty="0" smtClean="0"/>
              <a:t>majority vote. Value of </a:t>
            </a:r>
            <a:r>
              <a:rPr lang="en-US" sz="1600" i="1" u="sng" dirty="0" smtClean="0"/>
              <a:t>K=3</a:t>
            </a:r>
            <a:endParaRPr lang="en-US" sz="1600" i="1" u="sng" dirty="0"/>
          </a:p>
        </p:txBody>
      </p:sp>
      <p:sp>
        <p:nvSpPr>
          <p:cNvPr id="9" name="Rounded Rectangle 8"/>
          <p:cNvSpPr/>
          <p:nvPr/>
        </p:nvSpPr>
        <p:spPr>
          <a:xfrm>
            <a:off x="5863449" y="2524465"/>
            <a:ext cx="2963079" cy="128575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 u="sng" dirty="0"/>
              <a:t>Sequential Minimal Optimization </a:t>
            </a:r>
            <a:r>
              <a:rPr lang="en-US" sz="1600" dirty="0"/>
              <a:t>(SMO), </a:t>
            </a:r>
            <a:r>
              <a:rPr lang="en-US" sz="1600" dirty="0" smtClean="0"/>
              <a:t>a </a:t>
            </a:r>
            <a:r>
              <a:rPr lang="en-US" sz="1600" dirty="0"/>
              <a:t>faster implementation of support vector machines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508420" y="4123814"/>
            <a:ext cx="2759269" cy="12857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 u="sng" dirty="0"/>
              <a:t>Euclidean distance </a:t>
            </a:r>
            <a:r>
              <a:rPr lang="en-US" sz="1600" dirty="0" smtClean="0"/>
              <a:t>builds </a:t>
            </a:r>
            <a:r>
              <a:rPr lang="en-US" sz="1600" dirty="0"/>
              <a:t>data </a:t>
            </a:r>
            <a:r>
              <a:rPr lang="en-US" sz="1600" dirty="0" smtClean="0"/>
              <a:t>models- compute distances </a:t>
            </a:r>
            <a:r>
              <a:rPr lang="en-US" sz="1600" dirty="0"/>
              <a:t>between </a:t>
            </a:r>
            <a:r>
              <a:rPr lang="en-US" sz="1600" dirty="0" smtClean="0"/>
              <a:t>objects</a:t>
            </a:r>
            <a:endParaRPr lang="en-US" sz="1600" dirty="0"/>
          </a:p>
        </p:txBody>
      </p:sp>
      <p:sp>
        <p:nvSpPr>
          <p:cNvPr id="12" name="Rounded Rectangle 11"/>
          <p:cNvSpPr/>
          <p:nvPr/>
        </p:nvSpPr>
        <p:spPr>
          <a:xfrm>
            <a:off x="5863449" y="3904297"/>
            <a:ext cx="3151211" cy="9643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 u="sng" dirty="0"/>
              <a:t>P</a:t>
            </a:r>
            <a:r>
              <a:rPr lang="en-US" sz="1600" i="1" u="sng" dirty="0" smtClean="0"/>
              <a:t>airwise </a:t>
            </a:r>
            <a:r>
              <a:rPr lang="en-US" sz="1600" i="1" u="sng" dirty="0"/>
              <a:t>binary </a:t>
            </a:r>
            <a:r>
              <a:rPr lang="en-US" sz="1600" i="1" u="sng" dirty="0" smtClean="0"/>
              <a:t>classification</a:t>
            </a:r>
            <a:r>
              <a:rPr lang="en-US" sz="1600" dirty="0" smtClean="0"/>
              <a:t>, final </a:t>
            </a:r>
            <a:r>
              <a:rPr lang="en-US" sz="1600" dirty="0"/>
              <a:t>class probabilities </a:t>
            </a:r>
            <a:r>
              <a:rPr lang="en-US" sz="1600" dirty="0" smtClean="0"/>
              <a:t>predicted </a:t>
            </a:r>
            <a:r>
              <a:rPr lang="en-US" sz="1600" dirty="0"/>
              <a:t>using pairwise </a:t>
            </a:r>
            <a:r>
              <a:rPr lang="en-US" sz="1600" dirty="0" smtClean="0"/>
              <a:t>coupling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2" y="6036766"/>
            <a:ext cx="8369327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To predict class membership we use three different classes of classifiers that are known to work well with nominal classes and  numeric valued instances.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63449" y="4931329"/>
            <a:ext cx="3151211" cy="11054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i="1" u="sng" dirty="0" smtClean="0"/>
              <a:t>Linear kernel</a:t>
            </a:r>
          </a:p>
          <a:p>
            <a:r>
              <a:rPr lang="en-US" sz="1600" i="1" u="sng" dirty="0" smtClean="0"/>
              <a:t>Modified </a:t>
            </a:r>
            <a:r>
              <a:rPr lang="en-US" sz="1600" i="1" u="sng" dirty="0"/>
              <a:t>logistic regression </a:t>
            </a:r>
            <a:r>
              <a:rPr lang="en-US" sz="1600" dirty="0"/>
              <a:t>with a ridge estimator </a:t>
            </a:r>
            <a:r>
              <a:rPr lang="en-US" sz="1600" dirty="0" smtClean="0"/>
              <a:t>to </a:t>
            </a:r>
            <a:r>
              <a:rPr lang="en-US" sz="1600" dirty="0"/>
              <a:t>utilize the instance weights.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2" y="4335690"/>
            <a:ext cx="17651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</a:t>
            </a:r>
          </a:p>
          <a:p>
            <a:r>
              <a:rPr lang="en-US" dirty="0" smtClean="0"/>
              <a:t>WEKA- A Java based machine learning environment was used for prediction</a:t>
            </a:r>
            <a:endParaRPr lang="en-US" dirty="0"/>
          </a:p>
        </p:txBody>
      </p:sp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3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81"/>
    </mc:Choice>
    <mc:Fallback xmlns="">
      <p:transition xmlns:p14="http://schemas.microsoft.com/office/powerpoint/2010/main" spd="slow" advTm="3648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1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9"/>
    </mc:Choice>
    <mc:Fallback xmlns="">
      <p:transition xmlns:p14="http://schemas.microsoft.com/office/powerpoint/2010/main" spd="slow" advTm="245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FCM based Segmentation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89DAED0-BB36-0643-9A0D-7DC5AC5378BF}"/>
              </a:ext>
            </a:extLst>
          </p:cNvPr>
          <p:cNvSpPr txBox="1"/>
          <p:nvPr/>
        </p:nvSpPr>
        <p:spPr>
          <a:xfrm>
            <a:off x="382761" y="1997457"/>
            <a:ext cx="3120633" cy="37364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36" tIns="21336" rIns="21336" bIns="21336" numCol="1" spcCol="16002" rtlCol="0" anchor="ctr">
            <a:spAutoFit/>
          </a:bodyPr>
          <a:lstStyle/>
          <a:p>
            <a:endParaRPr lang="en-US" sz="2000" dirty="0">
              <a:latin typeface="Times New Roman"/>
              <a:cs typeface="Times New Roman"/>
            </a:endParaRPr>
          </a:p>
          <a:p>
            <a:pPr algn="l"/>
            <a:r>
              <a:rPr lang="en-US" sz="2000" b="0" spc="-34" dirty="0" smtClean="0">
                <a:solidFill>
                  <a:srgbClr val="0048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Helvetica Neue LT Pro 65 Medium"/>
                <a:cs typeface="Times New Roman"/>
              </a:rPr>
              <a:t>Results</a:t>
            </a:r>
            <a:r>
              <a:rPr lang="en-US" sz="2000" dirty="0">
                <a:latin typeface="Times New Roman"/>
                <a:cs typeface="Times New Roman"/>
              </a:rPr>
              <a:t>:</a:t>
            </a:r>
          </a:p>
          <a:p>
            <a:pPr marL="192012" indent="-192012" algn="l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/>
                <a:cs typeface="Times New Roman"/>
              </a:rPr>
              <a:t>Good segmentation results were observed in majority of the cases</a:t>
            </a:r>
          </a:p>
          <a:p>
            <a:pPr marL="192012" indent="-192012" algn="l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/>
                <a:cs typeface="Times New Roman"/>
              </a:rPr>
              <a:t>In some cases, the algorithm did the inverse (created a mask of the background rather than the </a:t>
            </a:r>
            <a:r>
              <a:rPr lang="en-US" sz="2000" b="0" dirty="0" smtClean="0">
                <a:latin typeface="Times New Roman"/>
                <a:cs typeface="Times New Roman"/>
              </a:rPr>
              <a:t>nuclei)</a:t>
            </a:r>
            <a:r>
              <a:rPr lang="en-US" sz="2000" b="0" dirty="0">
                <a:latin typeface="Times New Roman"/>
                <a:cs typeface="Times New Roman"/>
              </a:rPr>
              <a:t>. Mask inversion was used in such cases to get correct ROI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8E54A9E-5684-9C4E-9781-993A2F47D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10" y="2151100"/>
            <a:ext cx="5122790" cy="2593905"/>
          </a:xfrm>
          <a:prstGeom prst="rect">
            <a:avLst/>
          </a:prstGeom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6"/>
    </mc:Choice>
    <mc:Fallback xmlns="">
      <p:transition xmlns:p14="http://schemas.microsoft.com/office/powerpoint/2010/main" spd="slow" advTm="988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Scale Space Filtering based </a:t>
            </a:r>
            <a:r>
              <a:rPr lang="en-US" dirty="0" smtClean="0"/>
              <a:t>Blob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1881486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The output of  Scale Space Filtering based blob detection method was visually acceptable.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19C660B-F454-F348-A070-0E48E4F101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930" y="3384881"/>
            <a:ext cx="3498103" cy="2761812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9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4"/>
    </mc:Choice>
    <mc:Fallback xmlns="">
      <p:transition xmlns:p14="http://schemas.microsoft.com/office/powerpoint/2010/main" spd="slow" advTm="769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roc-decisionTre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4" y="679985"/>
            <a:ext cx="4114801" cy="2743200"/>
          </a:xfrm>
          <a:prstGeom prst="rect">
            <a:avLst/>
          </a:prstGeom>
        </p:spPr>
      </p:pic>
      <p:pic>
        <p:nvPicPr>
          <p:cNvPr id="13" name="Picture 12" descr="roc-kn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8" y="3112830"/>
            <a:ext cx="4114800" cy="2743200"/>
          </a:xfrm>
          <a:prstGeom prst="rect">
            <a:avLst/>
          </a:prstGeom>
        </p:spPr>
      </p:pic>
      <p:pic>
        <p:nvPicPr>
          <p:cNvPr id="14" name="Picture 13" descr="roc-sm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10" y="708933"/>
            <a:ext cx="4114800" cy="2743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30020" y="3930588"/>
            <a:ext cx="260553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</a:t>
            </a:r>
          </a:p>
          <a:p>
            <a:r>
              <a:rPr lang="en-US" dirty="0" smtClean="0"/>
              <a:t>Decision Tree has AUC=1 for all three classes, which </a:t>
            </a:r>
            <a:r>
              <a:rPr lang="en-US" dirty="0"/>
              <a:t>means it has good measure of </a:t>
            </a:r>
            <a:r>
              <a:rPr lang="en-US" dirty="0" err="1"/>
              <a:t>separability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144419"/>
            <a:ext cx="8229600" cy="5355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Classification/Prediction Results</a:t>
            </a:r>
            <a:endParaRPr lang="en-US" dirty="0"/>
          </a:p>
        </p:txBody>
      </p:sp>
      <p:pic>
        <p:nvPicPr>
          <p:cNvPr id="19" name="Sound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1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19"/>
    </mc:Choice>
    <mc:Fallback xmlns="">
      <p:transition xmlns:p14="http://schemas.microsoft.com/office/powerpoint/2010/main" spd="slow" advTm="2411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-tre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3" y="660210"/>
            <a:ext cx="3041904" cy="2743200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2616481" y="843061"/>
            <a:ext cx="558329" cy="547436"/>
          </a:xfrm>
          <a:prstGeom prst="donut">
            <a:avLst>
              <a:gd name="adj" fmla="val 463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cm-3n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3" y="3514182"/>
            <a:ext cx="3041904" cy="2743200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2616481" y="3809280"/>
            <a:ext cx="558329" cy="547436"/>
          </a:xfrm>
          <a:prstGeom prst="donut">
            <a:avLst>
              <a:gd name="adj" fmla="val 463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1258110" y="5090280"/>
            <a:ext cx="558329" cy="547436"/>
          </a:xfrm>
          <a:prstGeom prst="donut">
            <a:avLst>
              <a:gd name="adj" fmla="val 463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38848" y="660210"/>
            <a:ext cx="3041904" cy="2743200"/>
            <a:chOff x="4466629" y="1576615"/>
            <a:chExt cx="3041904" cy="2743200"/>
          </a:xfrm>
        </p:grpSpPr>
        <p:pic>
          <p:nvPicPr>
            <p:cNvPr id="7" name="Picture 6" descr="cm-sm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629" y="1576615"/>
              <a:ext cx="3041904" cy="2743200"/>
            </a:xfrm>
            <a:prstGeom prst="rect">
              <a:avLst/>
            </a:prstGeom>
          </p:spPr>
        </p:pic>
        <p:sp>
          <p:nvSpPr>
            <p:cNvPr id="8" name="Donut 7"/>
            <p:cNvSpPr/>
            <p:nvPr/>
          </p:nvSpPr>
          <p:spPr>
            <a:xfrm>
              <a:off x="6469177" y="1827554"/>
              <a:ext cx="558329" cy="547436"/>
            </a:xfrm>
            <a:prstGeom prst="donut">
              <a:avLst>
                <a:gd name="adj" fmla="val 463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Donut 8"/>
            <p:cNvSpPr/>
            <p:nvPr/>
          </p:nvSpPr>
          <p:spPr>
            <a:xfrm>
              <a:off x="5144515" y="3053042"/>
              <a:ext cx="558329" cy="547436"/>
            </a:xfrm>
            <a:prstGeom prst="donut">
              <a:avLst>
                <a:gd name="adj" fmla="val 463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85582" y="3864905"/>
            <a:ext cx="36236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</a:t>
            </a:r>
          </a:p>
          <a:p>
            <a:r>
              <a:rPr lang="en-US" dirty="0" smtClean="0"/>
              <a:t>Decision tree only misclassifies class 6 months.</a:t>
            </a:r>
          </a:p>
          <a:p>
            <a:r>
              <a:rPr lang="en-US" dirty="0" smtClean="0"/>
              <a:t>SMO has the highest accuracy.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624651">
            <a:off x="4206403" y="5073978"/>
            <a:ext cx="2863209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OK..Predicted</a:t>
            </a:r>
            <a:r>
              <a:rPr lang="en-US" sz="2400" dirty="0" smtClean="0"/>
              <a:t> age </a:t>
            </a:r>
          </a:p>
          <a:p>
            <a:r>
              <a:rPr lang="en-US" sz="2400" dirty="0" smtClean="0"/>
              <a:t>(almost)</a:t>
            </a:r>
            <a:endParaRPr lang="en-US" sz="2400" dirty="0"/>
          </a:p>
        </p:txBody>
      </p:sp>
      <p:pic>
        <p:nvPicPr>
          <p:cNvPr id="13" name="Sound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02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19"/>
    </mc:Choice>
    <mc:Fallback>
      <p:transition xmlns:p14="http://schemas.microsoft.com/office/powerpoint/2010/main" spd="slow" advTm="2261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7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"/>
    </mc:Choice>
    <mc:Fallback xmlns="">
      <p:transition xmlns:p14="http://schemas.microsoft.com/office/powerpoint/2010/main" spd="slow" advTm="127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latin typeface="Times New Roman"/>
                <a:ea typeface="Helvetica Neue Light" panose="02000403000000020004" pitchFamily="2" charset="0"/>
                <a:cs typeface="Times New Roman"/>
              </a:rPr>
              <a:t>Find signs of aging at cellular level.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222" y="4925298"/>
            <a:ext cx="2003778" cy="1168357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1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3"/>
    </mc:Choice>
    <mc:Fallback xmlns="">
      <p:transition xmlns:p14="http://schemas.microsoft.com/office/powerpoint/2010/main" spd="slow" advTm="964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580073" y="1556827"/>
            <a:ext cx="2027936" cy="1828800"/>
            <a:chOff x="580073" y="309842"/>
            <a:chExt cx="3041904" cy="2743200"/>
          </a:xfrm>
        </p:grpSpPr>
        <p:pic>
          <p:nvPicPr>
            <p:cNvPr id="2" name="Picture 1" descr="cm-tre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73" y="309842"/>
              <a:ext cx="3041904" cy="2743200"/>
            </a:xfrm>
            <a:prstGeom prst="rect">
              <a:avLst/>
            </a:prstGeom>
          </p:spPr>
        </p:pic>
        <p:sp>
          <p:nvSpPr>
            <p:cNvPr id="3" name="Donut 2"/>
            <p:cNvSpPr/>
            <p:nvPr/>
          </p:nvSpPr>
          <p:spPr>
            <a:xfrm>
              <a:off x="2616481" y="470795"/>
              <a:ext cx="558329" cy="547436"/>
            </a:xfrm>
            <a:prstGeom prst="donut">
              <a:avLst>
                <a:gd name="adj" fmla="val 463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3671614" y="1523022"/>
            <a:ext cx="2027936" cy="1828800"/>
            <a:chOff x="580073" y="3163814"/>
            <a:chExt cx="3041904" cy="2743200"/>
          </a:xfrm>
        </p:grpSpPr>
        <p:pic>
          <p:nvPicPr>
            <p:cNvPr id="4" name="Picture 3" descr="cm-3n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73" y="3163814"/>
              <a:ext cx="3041904" cy="2743200"/>
            </a:xfrm>
            <a:prstGeom prst="rect">
              <a:avLst/>
            </a:prstGeom>
          </p:spPr>
        </p:pic>
        <p:sp>
          <p:nvSpPr>
            <p:cNvPr id="5" name="Donut 4"/>
            <p:cNvSpPr/>
            <p:nvPr/>
          </p:nvSpPr>
          <p:spPr>
            <a:xfrm>
              <a:off x="2616481" y="3437014"/>
              <a:ext cx="558329" cy="547436"/>
            </a:xfrm>
            <a:prstGeom prst="donut">
              <a:avLst>
                <a:gd name="adj" fmla="val 463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Donut 5"/>
            <p:cNvSpPr/>
            <p:nvPr/>
          </p:nvSpPr>
          <p:spPr>
            <a:xfrm>
              <a:off x="1258110" y="4718014"/>
              <a:ext cx="558329" cy="547436"/>
            </a:xfrm>
            <a:prstGeom prst="donut">
              <a:avLst>
                <a:gd name="adj" fmla="val 463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546099" y="1523022"/>
            <a:ext cx="2027936" cy="1828800"/>
            <a:chOff x="4466629" y="1576615"/>
            <a:chExt cx="3041904" cy="2743200"/>
          </a:xfrm>
        </p:grpSpPr>
        <p:pic>
          <p:nvPicPr>
            <p:cNvPr id="7" name="Picture 6" descr="cm-smo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629" y="1576615"/>
              <a:ext cx="3041904" cy="2743200"/>
            </a:xfrm>
            <a:prstGeom prst="rect">
              <a:avLst/>
            </a:prstGeom>
          </p:spPr>
        </p:pic>
        <p:sp>
          <p:nvSpPr>
            <p:cNvPr id="8" name="Donut 7"/>
            <p:cNvSpPr/>
            <p:nvPr/>
          </p:nvSpPr>
          <p:spPr>
            <a:xfrm>
              <a:off x="6469177" y="1827554"/>
              <a:ext cx="558329" cy="547436"/>
            </a:xfrm>
            <a:prstGeom prst="donut">
              <a:avLst>
                <a:gd name="adj" fmla="val 463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Donut 8"/>
            <p:cNvSpPr/>
            <p:nvPr/>
          </p:nvSpPr>
          <p:spPr>
            <a:xfrm>
              <a:off x="5144515" y="3053042"/>
              <a:ext cx="558329" cy="547436"/>
            </a:xfrm>
            <a:prstGeom prst="donut">
              <a:avLst>
                <a:gd name="adj" fmla="val 463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31272" y="4104599"/>
            <a:ext cx="772917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 smtClean="0">
                <a:latin typeface="Times New Roman"/>
                <a:cs typeface="Times New Roman"/>
              </a:rPr>
              <a:t>Note:</a:t>
            </a:r>
          </a:p>
          <a:p>
            <a:pPr algn="l"/>
            <a:r>
              <a:rPr lang="en-US" sz="1800" b="0" dirty="0" smtClean="0">
                <a:latin typeface="Times New Roman"/>
                <a:cs typeface="Times New Roman"/>
              </a:rPr>
              <a:t>Lack of large data sample, restricts the level of error analysis that can be done on the data.</a:t>
            </a:r>
          </a:p>
          <a:p>
            <a:pPr algn="l"/>
            <a:r>
              <a:rPr lang="en-US" sz="1800" b="0" dirty="0" smtClean="0">
                <a:latin typeface="Times New Roman"/>
                <a:cs typeface="Times New Roman"/>
              </a:rPr>
              <a:t>From Confusion matrices it can be seen that largest misclassification is for sample from age 6 months. Considering that FCM and Scale Space data for 1 month was largely spurious, some randomness may be seen for data from 6 months. </a:t>
            </a:r>
            <a:endParaRPr lang="en-US" sz="1800" b="0" dirty="0">
              <a:latin typeface="Times New Roman"/>
              <a:cs typeface="Times New Roman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on Error</a:t>
            </a:r>
          </a:p>
        </p:txBody>
      </p:sp>
      <p:pic>
        <p:nvPicPr>
          <p:cNvPr id="16" name="Sound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20"/>
    </mc:Choice>
    <mc:Fallback xmlns="">
      <p:transition xmlns:p14="http://schemas.microsoft.com/office/powerpoint/2010/main" spd="slow" advTm="3392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06-09 at 4.05.1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328"/>
            <a:ext cx="9144000" cy="6328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9800" y="1040128"/>
            <a:ext cx="1674986" cy="1292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Note: </a:t>
            </a:r>
          </a:p>
          <a:p>
            <a:r>
              <a:rPr lang="en-US" dirty="0" smtClean="0"/>
              <a:t>Decision nodes include Texture Features and Geometric Features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81639" y="5496254"/>
            <a:ext cx="1456034" cy="109260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Decision nodes can be considered as the interesting biomarkers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65489"/>
          </a:xfrm>
        </p:spPr>
        <p:txBody>
          <a:bodyPr/>
          <a:lstStyle/>
          <a:p>
            <a:r>
              <a:rPr lang="en-US" dirty="0" smtClean="0"/>
              <a:t>Tree Visualization</a:t>
            </a:r>
            <a:endParaRPr lang="en-US" dirty="0"/>
          </a:p>
        </p:txBody>
      </p:sp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0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5"/>
    </mc:Choice>
    <mc:Fallback xmlns="">
      <p:transition xmlns:p14="http://schemas.microsoft.com/office/powerpoint/2010/main" spd="slow" advTm="1580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Published </a:t>
            </a:r>
            <a:r>
              <a:rPr lang="en-US" dirty="0"/>
              <a:t>W</a:t>
            </a:r>
            <a:r>
              <a:rPr lang="en-US" dirty="0" smtClean="0"/>
              <a:t>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2374178"/>
          </a:xfrm>
        </p:spPr>
        <p:txBody>
          <a:bodyPr>
            <a:normAutofit fontScale="92500"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Cell area </a:t>
            </a:r>
            <a:r>
              <a:rPr lang="en-US" sz="2400" dirty="0">
                <a:latin typeface="Times New Roman"/>
                <a:cs typeface="Times New Roman"/>
              </a:rPr>
              <a:t>has been shown to be statistically significant in describing age related morphological changes in bone marrow derived </a:t>
            </a:r>
            <a:r>
              <a:rPr lang="en-US" sz="2400" dirty="0" err="1">
                <a:latin typeface="Times New Roman"/>
                <a:cs typeface="Times New Roman"/>
              </a:rPr>
              <a:t>mesenchymal</a:t>
            </a:r>
            <a:r>
              <a:rPr lang="en-US" sz="2400" dirty="0">
                <a:latin typeface="Times New Roman"/>
                <a:cs typeface="Times New Roman"/>
              </a:rPr>
              <a:t> stromal cells (MSCs</a:t>
            </a:r>
            <a:r>
              <a:rPr lang="en-US" sz="2400" dirty="0" smtClean="0">
                <a:latin typeface="Times New Roman"/>
                <a:cs typeface="Times New Roman"/>
              </a:rPr>
              <a:t>)*. We notice that </a:t>
            </a:r>
            <a:r>
              <a:rPr lang="en-US" sz="2400" b="1" dirty="0" smtClean="0">
                <a:latin typeface="Times New Roman"/>
                <a:cs typeface="Times New Roman"/>
              </a:rPr>
              <a:t>Average Cell Area </a:t>
            </a:r>
            <a:r>
              <a:rPr lang="en-US" sz="2400" dirty="0" smtClean="0">
                <a:latin typeface="Times New Roman"/>
                <a:cs typeface="Times New Roman"/>
              </a:rPr>
              <a:t>is one of the decision nodes of decision tree classifier. </a:t>
            </a: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Figure below: Notice that Average Cell Area is distinguishing feature between 24 months, and 6 and 16 months.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scatter-area-classLabel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346" y="3930582"/>
            <a:ext cx="3552345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3813" y="6260377"/>
            <a:ext cx="723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 smtClean="0">
                <a:latin typeface="Times New Roman"/>
                <a:cs typeface="Times New Roman"/>
              </a:rPr>
              <a:t>*</a:t>
            </a:r>
            <a:r>
              <a:rPr lang="en-US" sz="1000" b="0" dirty="0" err="1" smtClean="0">
                <a:latin typeface="Times New Roman"/>
                <a:cs typeface="Times New Roman"/>
              </a:rPr>
              <a:t>Oja</a:t>
            </a:r>
            <a:r>
              <a:rPr lang="en-US" sz="1000" b="0" dirty="0">
                <a:latin typeface="Times New Roman"/>
                <a:cs typeface="Times New Roman"/>
              </a:rPr>
              <a:t>, S., </a:t>
            </a:r>
            <a:r>
              <a:rPr lang="en-US" sz="1000" b="0" dirty="0" err="1">
                <a:latin typeface="Times New Roman"/>
                <a:cs typeface="Times New Roman"/>
              </a:rPr>
              <a:t>Komulainen</a:t>
            </a:r>
            <a:r>
              <a:rPr lang="en-US" sz="1000" b="0" dirty="0">
                <a:latin typeface="Times New Roman"/>
                <a:cs typeface="Times New Roman"/>
              </a:rPr>
              <a:t>, P., </a:t>
            </a:r>
            <a:r>
              <a:rPr lang="en-US" sz="1000" b="0" dirty="0" err="1">
                <a:latin typeface="Times New Roman"/>
                <a:cs typeface="Times New Roman"/>
              </a:rPr>
              <a:t>Penttilä</a:t>
            </a:r>
            <a:r>
              <a:rPr lang="en-US" sz="1000" b="0" dirty="0">
                <a:latin typeface="Times New Roman"/>
                <a:cs typeface="Times New Roman"/>
              </a:rPr>
              <a:t>, A., </a:t>
            </a:r>
            <a:r>
              <a:rPr lang="en-US" sz="1000" b="0" dirty="0" err="1">
                <a:latin typeface="Times New Roman"/>
                <a:cs typeface="Times New Roman"/>
              </a:rPr>
              <a:t>Nystedt</a:t>
            </a:r>
            <a:r>
              <a:rPr lang="en-US" sz="1000" b="0" dirty="0">
                <a:latin typeface="Times New Roman"/>
                <a:cs typeface="Times New Roman"/>
              </a:rPr>
              <a:t>, J. and </a:t>
            </a:r>
            <a:r>
              <a:rPr lang="en-US" sz="1000" b="0" dirty="0" err="1">
                <a:latin typeface="Times New Roman"/>
                <a:cs typeface="Times New Roman"/>
              </a:rPr>
              <a:t>Korhonen</a:t>
            </a:r>
            <a:r>
              <a:rPr lang="en-US" sz="1000" b="0" dirty="0">
                <a:latin typeface="Times New Roman"/>
                <a:cs typeface="Times New Roman"/>
              </a:rPr>
              <a:t>, M., 2018. Automated image analysis detects aging in clinical-grade </a:t>
            </a:r>
            <a:r>
              <a:rPr lang="en-US" sz="1000" b="0" dirty="0" err="1">
                <a:latin typeface="Times New Roman"/>
                <a:cs typeface="Times New Roman"/>
              </a:rPr>
              <a:t>mesenchymal</a:t>
            </a:r>
            <a:r>
              <a:rPr lang="en-US" sz="1000" b="0" dirty="0">
                <a:latin typeface="Times New Roman"/>
                <a:cs typeface="Times New Roman"/>
              </a:rPr>
              <a:t> stromal cell cultures. </a:t>
            </a:r>
            <a:r>
              <a:rPr lang="en-US" sz="1000" b="0" i="1" dirty="0">
                <a:latin typeface="Times New Roman"/>
                <a:cs typeface="Times New Roman"/>
              </a:rPr>
              <a:t>Stem cell research &amp; therapy</a:t>
            </a:r>
            <a:r>
              <a:rPr lang="en-US" sz="1000" b="0" dirty="0">
                <a:latin typeface="Times New Roman"/>
                <a:cs typeface="Times New Roman"/>
              </a:rPr>
              <a:t>, </a:t>
            </a:r>
            <a:r>
              <a:rPr lang="en-US" sz="1000" b="0" i="1" dirty="0">
                <a:latin typeface="Times New Roman"/>
                <a:cs typeface="Times New Roman"/>
              </a:rPr>
              <a:t>9</a:t>
            </a:r>
            <a:r>
              <a:rPr lang="en-US" sz="1000" b="0" dirty="0">
                <a:latin typeface="Times New Roman"/>
                <a:cs typeface="Times New Roman"/>
              </a:rPr>
              <a:t>(1), p.6.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236" y="4226203"/>
            <a:ext cx="1523021" cy="1292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/>
              <a:t>Indicative that relationship between cell area and age must not be ruled out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 rot="20459985">
            <a:off x="6255101" y="4350482"/>
            <a:ext cx="268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Maybe found some biomarkers too</a:t>
            </a:r>
            <a:endParaRPr lang="en-US" sz="1800" dirty="0"/>
          </a:p>
        </p:txBody>
      </p: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6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72"/>
    </mc:Choice>
    <mc:Fallback xmlns="">
      <p:transition xmlns:p14="http://schemas.microsoft.com/office/powerpoint/2010/main" spd="slow" advTm="2937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06-09 at 4.05.19 PM.png"/>
          <p:cNvPicPr>
            <a:picLocks noChangeAspect="1"/>
          </p:cNvPicPr>
          <p:nvPr/>
        </p:nvPicPr>
        <p:blipFill>
          <a:blip r:embed="rId5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328"/>
            <a:ext cx="9144000" cy="6328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9800" y="1040128"/>
            <a:ext cx="1674986" cy="1292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Note: </a:t>
            </a:r>
          </a:p>
          <a:p>
            <a:r>
              <a:rPr lang="en-US" dirty="0" smtClean="0"/>
              <a:t>Decision nodes include Texture Features and Geometric Features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81639" y="5496254"/>
            <a:ext cx="1456034" cy="109260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Decision nodes can be considered as the interesting biomarkers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65489"/>
          </a:xfrm>
        </p:spPr>
        <p:txBody>
          <a:bodyPr/>
          <a:lstStyle/>
          <a:p>
            <a:r>
              <a:rPr lang="en-US" dirty="0" smtClean="0"/>
              <a:t>Tree Visualization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0459985">
            <a:off x="2997824" y="2225631"/>
            <a:ext cx="31215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Maybe found some more biomarkers.. More for future investigation</a:t>
            </a:r>
            <a:endParaRPr lang="en-US" sz="36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9"/>
    </mc:Choice>
    <mc:Fallback xmlns="">
      <p:transition xmlns:p14="http://schemas.microsoft.com/office/powerpoint/2010/main" spd="slow" advTm="795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Average Cell Area vs. Other </a:t>
            </a:r>
            <a:r>
              <a:rPr lang="en-US" dirty="0"/>
              <a:t>I</a:t>
            </a:r>
            <a:r>
              <a:rPr lang="en-US" dirty="0" smtClean="0"/>
              <a:t>nteresting Features</a:t>
            </a:r>
            <a:endParaRPr lang="en-US" dirty="0"/>
          </a:p>
        </p:txBody>
      </p:sp>
      <p:pic>
        <p:nvPicPr>
          <p:cNvPr id="4" name="Picture 3" descr="scatter-area-blo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14" y="1559976"/>
            <a:ext cx="3280985" cy="2286000"/>
          </a:xfrm>
          <a:prstGeom prst="rect">
            <a:avLst/>
          </a:prstGeom>
        </p:spPr>
      </p:pic>
      <p:pic>
        <p:nvPicPr>
          <p:cNvPr id="5" name="Picture 4" descr="scatter-area-cor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660" y="1585010"/>
            <a:ext cx="3248094" cy="2286000"/>
          </a:xfrm>
          <a:prstGeom prst="rect">
            <a:avLst/>
          </a:prstGeom>
        </p:spPr>
      </p:pic>
      <p:pic>
        <p:nvPicPr>
          <p:cNvPr id="6" name="Picture 5" descr="scatter-area-energ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26" y="4114162"/>
            <a:ext cx="3248094" cy="2286000"/>
          </a:xfrm>
          <a:prstGeom prst="rect">
            <a:avLst/>
          </a:prstGeom>
        </p:spPr>
      </p:pic>
      <p:pic>
        <p:nvPicPr>
          <p:cNvPr id="7" name="Picture 6" descr="scatter-area-hom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660" y="4190803"/>
            <a:ext cx="324809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6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Future considerations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7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6"/>
    </mc:Choice>
    <mc:Fallback xmlns="">
      <p:transition xmlns:p14="http://schemas.microsoft.com/office/powerpoint/2010/main" spd="slow" advTm="497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45975"/>
            <a:ext cx="8229600" cy="5480194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Geometric and Texture features from mice liver histology images have been found to be able to predict target class membership of image clusters/blobs derived from FCM based </a:t>
            </a:r>
            <a:r>
              <a:rPr lang="en-US" dirty="0">
                <a:latin typeface="Times New Roman"/>
                <a:cs typeface="Times New Roman"/>
              </a:rPr>
              <a:t>image clustering and </a:t>
            </a:r>
            <a:r>
              <a:rPr lang="en-US" dirty="0" smtClean="0">
                <a:latin typeface="Times New Roman"/>
                <a:cs typeface="Times New Roman"/>
              </a:rPr>
              <a:t>Scale Space Filtering based blob detection.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Some of these features need to be investigated further as biomarkers for aging.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There is need for more data that is from diverse sources and is larger in number.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Need to investigate the spurious behavior of images taken at age 1 month.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6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52"/>
    </mc:Choice>
    <mc:Fallback xmlns="">
      <p:transition xmlns:p14="http://schemas.microsoft.com/office/powerpoint/2010/main" spd="slow" advTm="2715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02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"/>
    </mc:Choice>
    <mc:Fallback>
      <p:transition xmlns:p14="http://schemas.microsoft.com/office/powerpoint/2010/main" spd="slow" advTm="60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99257"/>
            <a:ext cx="8229600" cy="53269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DATASET:</a:t>
            </a:r>
          </a:p>
          <a:p>
            <a:r>
              <a:rPr lang="en-US" dirty="0"/>
              <a:t>Zahn, J.M., </a:t>
            </a:r>
            <a:r>
              <a:rPr lang="en-US" dirty="0" err="1"/>
              <a:t>Poosala</a:t>
            </a:r>
            <a:r>
              <a:rPr lang="en-US" dirty="0"/>
              <a:t>, S., Owen, A.B., Ingram, D.K., </a:t>
            </a:r>
            <a:r>
              <a:rPr lang="en-US" dirty="0" err="1"/>
              <a:t>Lustig</a:t>
            </a:r>
            <a:r>
              <a:rPr lang="en-US" dirty="0"/>
              <a:t>, A., Carter, A., </a:t>
            </a:r>
            <a:r>
              <a:rPr lang="en-US" dirty="0" err="1"/>
              <a:t>Weeraratna</a:t>
            </a:r>
            <a:r>
              <a:rPr lang="en-US" dirty="0"/>
              <a:t>, A.T., </a:t>
            </a:r>
            <a:r>
              <a:rPr lang="en-US" dirty="0" err="1"/>
              <a:t>Taub</a:t>
            </a:r>
            <a:r>
              <a:rPr lang="en-US" dirty="0"/>
              <a:t>, D.D., </a:t>
            </a:r>
            <a:r>
              <a:rPr lang="en-US" dirty="0" err="1"/>
              <a:t>Gorospe</a:t>
            </a:r>
            <a:r>
              <a:rPr lang="en-US" dirty="0"/>
              <a:t>, M., </a:t>
            </a:r>
            <a:r>
              <a:rPr lang="en-US" dirty="0" err="1"/>
              <a:t>Mazan-Mamczarz</a:t>
            </a:r>
            <a:r>
              <a:rPr lang="en-US" dirty="0"/>
              <a:t>, K. and </a:t>
            </a:r>
            <a:r>
              <a:rPr lang="en-US" dirty="0" err="1"/>
              <a:t>Lakatta</a:t>
            </a:r>
            <a:r>
              <a:rPr lang="en-US" dirty="0"/>
              <a:t>, E.G., 2007. AGEMAP: a gene expression database for aging in mice. </a:t>
            </a:r>
            <a:r>
              <a:rPr lang="en-US" i="1" dirty="0" err="1"/>
              <a:t>PLoS</a:t>
            </a:r>
            <a:r>
              <a:rPr lang="en-US" i="1" dirty="0"/>
              <a:t> genetics</a:t>
            </a:r>
            <a:r>
              <a:rPr lang="en-US" dirty="0"/>
              <a:t>, </a:t>
            </a:r>
            <a:r>
              <a:rPr lang="en-US" i="1" dirty="0"/>
              <a:t>3</a:t>
            </a:r>
            <a:r>
              <a:rPr lang="en-US" dirty="0"/>
              <a:t>(11), p.e201.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HISTOLOGY AND AGING:</a:t>
            </a:r>
          </a:p>
          <a:p>
            <a:r>
              <a:rPr lang="en-US" dirty="0" err="1" smtClean="0"/>
              <a:t>Oja</a:t>
            </a:r>
            <a:r>
              <a:rPr lang="en-US" dirty="0"/>
              <a:t>, S., </a:t>
            </a:r>
            <a:r>
              <a:rPr lang="en-US" dirty="0" err="1"/>
              <a:t>Komulainen</a:t>
            </a:r>
            <a:r>
              <a:rPr lang="en-US" dirty="0"/>
              <a:t>, P., </a:t>
            </a:r>
            <a:r>
              <a:rPr lang="en-US" dirty="0" err="1"/>
              <a:t>Penttilä</a:t>
            </a:r>
            <a:r>
              <a:rPr lang="en-US" dirty="0"/>
              <a:t>, A., </a:t>
            </a:r>
            <a:r>
              <a:rPr lang="en-US" dirty="0" err="1"/>
              <a:t>Nystedt</a:t>
            </a:r>
            <a:r>
              <a:rPr lang="en-US" dirty="0"/>
              <a:t>, J. and </a:t>
            </a:r>
            <a:r>
              <a:rPr lang="en-US" dirty="0" err="1"/>
              <a:t>Korhonen</a:t>
            </a:r>
            <a:r>
              <a:rPr lang="en-US" dirty="0"/>
              <a:t>, M., 2018. Automated image analysis detects aging in clinical-grade </a:t>
            </a:r>
            <a:r>
              <a:rPr lang="en-US" dirty="0" err="1"/>
              <a:t>mesenchymal</a:t>
            </a:r>
            <a:r>
              <a:rPr lang="en-US" dirty="0"/>
              <a:t> stromal cell cultures. </a:t>
            </a:r>
            <a:r>
              <a:rPr lang="en-US" i="1" dirty="0"/>
              <a:t>Stem cell research &amp; therapy</a:t>
            </a:r>
            <a:r>
              <a:rPr lang="en-US" dirty="0"/>
              <a:t>, </a:t>
            </a:r>
            <a:r>
              <a:rPr lang="en-US" i="1" dirty="0"/>
              <a:t>9</a:t>
            </a:r>
            <a:r>
              <a:rPr lang="en-US" dirty="0"/>
              <a:t>(1), p.6.</a:t>
            </a:r>
          </a:p>
          <a:p>
            <a:pPr marL="0" indent="0">
              <a:buNone/>
            </a:pPr>
            <a:r>
              <a:rPr lang="en-US" dirty="0" smtClean="0"/>
              <a:t>FCM:</a:t>
            </a:r>
            <a:endParaRPr lang="en-US" dirty="0"/>
          </a:p>
          <a:p>
            <a:r>
              <a:rPr lang="en-US" dirty="0"/>
              <a:t>Chuang, K.S., </a:t>
            </a:r>
            <a:r>
              <a:rPr lang="en-US" dirty="0" err="1"/>
              <a:t>Tzeng</a:t>
            </a:r>
            <a:r>
              <a:rPr lang="en-US" dirty="0"/>
              <a:t>, H.L., Chen, S., Wu, J. and Chen, T.J., 2006. Fuzzy c-means clustering with spatial information for image segmentation. </a:t>
            </a:r>
            <a:r>
              <a:rPr lang="en-US" i="1" dirty="0"/>
              <a:t>computerized medical imaging and graphics</a:t>
            </a:r>
            <a:r>
              <a:rPr lang="en-US" dirty="0"/>
              <a:t>, </a:t>
            </a:r>
            <a:r>
              <a:rPr lang="en-US" i="1" dirty="0"/>
              <a:t>30</a:t>
            </a:r>
            <a:r>
              <a:rPr lang="en-US" dirty="0"/>
              <a:t>(1), pp.9-15.</a:t>
            </a:r>
          </a:p>
          <a:p>
            <a:pPr marL="0" indent="0">
              <a:buNone/>
            </a:pPr>
            <a:r>
              <a:rPr lang="en-US" dirty="0" smtClean="0"/>
              <a:t>SCALE SPACE FILTERING:</a:t>
            </a:r>
            <a:endParaRPr lang="en-US" dirty="0"/>
          </a:p>
          <a:p>
            <a:r>
              <a:rPr lang="en-US" dirty="0" err="1"/>
              <a:t>Witkin</a:t>
            </a:r>
            <a:r>
              <a:rPr lang="en-US" dirty="0"/>
              <a:t>, A.P., 1987. Scale-space filtering. In </a:t>
            </a:r>
            <a:r>
              <a:rPr lang="en-US" i="1" dirty="0"/>
              <a:t>Readings in Computer Vision</a:t>
            </a:r>
            <a:r>
              <a:rPr lang="en-US" dirty="0"/>
              <a:t> (pp. 329-332). Morgan Kaufmann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25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8"/>
    </mc:Choice>
    <mc:Fallback>
      <p:transition xmlns:p14="http://schemas.microsoft.com/office/powerpoint/2010/main" spd="slow" advTm="322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892;p352"/>
          <p:cNvSpPr txBox="1">
            <a:spLocks noGrp="1"/>
          </p:cNvSpPr>
          <p:nvPr>
            <p:ph type="sldNum" sz="quarter" idx="2"/>
          </p:nvPr>
        </p:nvSpPr>
        <p:spPr>
          <a:xfrm>
            <a:off x="8716682" y="6360442"/>
            <a:ext cx="173751" cy="242389"/>
          </a:xfrm>
        </p:spPr>
        <p:txBody>
          <a:bodyPr/>
          <a:lstStyle>
            <a:lvl1pPr>
              <a:defRPr>
                <a:solidFill>
                  <a:srgbClr val="0046FD"/>
                </a:solidFill>
              </a:defRPr>
            </a:lvl1pPr>
          </a:lstStyle>
          <a:p>
            <a:fld id="{86CB4B4D-7CA3-9044-876B-883B54F8677D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1011" name="Google Shape;1893;p352"/>
          <p:cNvSpPr txBox="1"/>
          <p:nvPr/>
        </p:nvSpPr>
        <p:spPr>
          <a:xfrm>
            <a:off x="1716701" y="1875686"/>
            <a:ext cx="5787794" cy="2215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2438400">
              <a:defRPr sz="7400" b="0">
                <a:solidFill>
                  <a:srgbClr val="FFFFFF"/>
                </a:solidFill>
              </a:defRPr>
            </a:lvl1pPr>
          </a:lstStyle>
          <a:p>
            <a:r>
              <a:rPr sz="3600" dirty="0">
                <a:solidFill>
                  <a:srgbClr val="000000"/>
                </a:solidFill>
              </a:rPr>
              <a:t>‘The future cannot be predicted. The best way to cope with the future is to create it.’</a:t>
            </a:r>
          </a:p>
        </p:txBody>
      </p:sp>
      <p:sp>
        <p:nvSpPr>
          <p:cNvPr id="1012" name="Google Shape;1894;p352"/>
          <p:cNvSpPr txBox="1"/>
          <p:nvPr/>
        </p:nvSpPr>
        <p:spPr>
          <a:xfrm>
            <a:off x="1716701" y="4276557"/>
            <a:ext cx="6991520" cy="92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001" tIns="32001" rIns="32001" bIns="32001" anchor="ctr">
            <a:spAutoFit/>
          </a:bodyPr>
          <a:lstStyle>
            <a:lvl1pPr algn="l" defTabSz="2438400">
              <a:defRPr sz="2800"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Dennis Gabor, Nobel Prize winner: Physics 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Tm="480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Specifically-Goal Again!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400" dirty="0" smtClean="0">
                <a:latin typeface="Times New Roman"/>
                <a:ea typeface="Helvetica Neue Light" panose="02000403000000020004" pitchFamily="2" charset="0"/>
                <a:cs typeface="Times New Roman"/>
              </a:rPr>
              <a:t>Extract geometric </a:t>
            </a:r>
            <a:r>
              <a:rPr lang="en-US" sz="3400" dirty="0">
                <a:latin typeface="Times New Roman"/>
                <a:ea typeface="Helvetica Neue Light" panose="02000403000000020004" pitchFamily="2" charset="0"/>
                <a:cs typeface="Times New Roman"/>
              </a:rPr>
              <a:t>and textural </a:t>
            </a:r>
            <a:r>
              <a:rPr lang="en-US" sz="3400" dirty="0" smtClean="0">
                <a:latin typeface="Times New Roman"/>
                <a:ea typeface="Helvetica Neue Light" panose="02000403000000020004" pitchFamily="2" charset="0"/>
                <a:cs typeface="Times New Roman"/>
              </a:rPr>
              <a:t>features </a:t>
            </a:r>
            <a:r>
              <a:rPr lang="en-US" sz="3400" dirty="0">
                <a:latin typeface="Times New Roman"/>
                <a:ea typeface="Helvetica Neue Light" panose="02000403000000020004" pitchFamily="2" charset="0"/>
                <a:cs typeface="Times New Roman"/>
              </a:rPr>
              <a:t>from microscopic </a:t>
            </a:r>
            <a:r>
              <a:rPr lang="en-US" sz="3400" dirty="0" err="1">
                <a:latin typeface="Times New Roman"/>
                <a:ea typeface="Helvetica Neue Light" panose="02000403000000020004" pitchFamily="2" charset="0"/>
                <a:cs typeface="Times New Roman"/>
              </a:rPr>
              <a:t>histo</a:t>
            </a:r>
            <a:r>
              <a:rPr lang="en-US" sz="3400" dirty="0">
                <a:latin typeface="Times New Roman"/>
                <a:ea typeface="Helvetica Neue Light" panose="02000403000000020004" pitchFamily="2" charset="0"/>
                <a:cs typeface="Times New Roman"/>
              </a:rPr>
              <a:t>-pathological </a:t>
            </a:r>
            <a:r>
              <a:rPr lang="en-US" sz="3400" dirty="0" smtClean="0">
                <a:latin typeface="Times New Roman"/>
                <a:ea typeface="Helvetica Neue Light" panose="02000403000000020004" pitchFamily="2" charset="0"/>
                <a:cs typeface="Times New Roman"/>
              </a:rPr>
              <a:t>images taken at different ages, to </a:t>
            </a:r>
            <a:r>
              <a:rPr lang="en-US" sz="3400" dirty="0">
                <a:latin typeface="Times New Roman"/>
                <a:ea typeface="Helvetica Neue Light" panose="02000403000000020004" pitchFamily="2" charset="0"/>
                <a:cs typeface="Times New Roman"/>
              </a:rPr>
              <a:t>be able to classify </a:t>
            </a:r>
            <a:r>
              <a:rPr lang="en-US" sz="3400" dirty="0" smtClean="0">
                <a:latin typeface="Times New Roman"/>
                <a:ea typeface="Helvetica Neue Light" panose="02000403000000020004" pitchFamily="2" charset="0"/>
                <a:cs typeface="Times New Roman"/>
              </a:rPr>
              <a:t>these images based </a:t>
            </a:r>
            <a:r>
              <a:rPr lang="en-US" sz="3400" dirty="0">
                <a:latin typeface="Times New Roman"/>
                <a:ea typeface="Helvetica Neue Light" panose="02000403000000020004" pitchFamily="2" charset="0"/>
                <a:cs typeface="Times New Roman"/>
              </a:rPr>
              <a:t>on </a:t>
            </a:r>
            <a:r>
              <a:rPr lang="en-US" sz="3400" dirty="0" smtClean="0">
                <a:latin typeface="Times New Roman"/>
                <a:ea typeface="Helvetica Neue Light" panose="02000403000000020004" pitchFamily="2" charset="0"/>
                <a:cs typeface="Times New Roman"/>
              </a:rPr>
              <a:t>the age of the subject. </a:t>
            </a:r>
          </a:p>
        </p:txBody>
      </p:sp>
      <p:sp>
        <p:nvSpPr>
          <p:cNvPr id="4" name="TextBox 3"/>
          <p:cNvSpPr txBox="1"/>
          <p:nvPr/>
        </p:nvSpPr>
        <p:spPr>
          <a:xfrm rot="1856986">
            <a:off x="3121731" y="4343779"/>
            <a:ext cx="1899881" cy="1200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Predict Age </a:t>
            </a:r>
          </a:p>
          <a:p>
            <a:r>
              <a:rPr lang="en-US" sz="2400" dirty="0" smtClean="0"/>
              <a:t>From </a:t>
            </a:r>
          </a:p>
          <a:p>
            <a:r>
              <a:rPr lang="en-US" sz="2400" dirty="0" smtClean="0"/>
              <a:t>Images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222" y="4925298"/>
            <a:ext cx="2003778" cy="1168357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6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8"/>
    </mc:Choice>
    <mc:Fallback xmlns="">
      <p:transition xmlns:p14="http://schemas.microsoft.com/office/powerpoint/2010/main" spd="slow" advTm="1076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the Merrier: From Goal to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2534351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Times New Roman"/>
                <a:ea typeface="Helvetica Neue Light" panose="02000403000000020004" pitchFamily="2" charset="0"/>
                <a:cs typeface="Times New Roman"/>
              </a:rPr>
              <a:t>We assume that a set of features extracted from these images, may be considered as </a:t>
            </a:r>
            <a:r>
              <a:rPr lang="en-US" sz="3400" b="1" dirty="0" smtClean="0">
                <a:latin typeface="Times New Roman"/>
                <a:ea typeface="Helvetica Neue Light" panose="02000403000000020004" pitchFamily="2" charset="0"/>
                <a:cs typeface="Times New Roman"/>
              </a:rPr>
              <a:t>image</a:t>
            </a:r>
            <a:r>
              <a:rPr lang="en-US" sz="3400" dirty="0" smtClean="0">
                <a:latin typeface="Times New Roman"/>
                <a:ea typeface="Helvetica Neue Light" panose="02000403000000020004" pitchFamily="2" charset="0"/>
                <a:cs typeface="Times New Roman"/>
              </a:rPr>
              <a:t> </a:t>
            </a:r>
            <a:r>
              <a:rPr lang="en-US" sz="3400" b="1" dirty="0" smtClean="0">
                <a:latin typeface="Times New Roman"/>
                <a:ea typeface="Helvetica Neue Light" panose="02000403000000020004" pitchFamily="2" charset="0"/>
                <a:cs typeface="Times New Roman"/>
              </a:rPr>
              <a:t>biomarkers of aging</a:t>
            </a:r>
            <a:r>
              <a:rPr lang="en-US" sz="3400" dirty="0" smtClean="0">
                <a:latin typeface="Times New Roman"/>
                <a:ea typeface="Helvetica Neue Light" panose="02000403000000020004" pitchFamily="2" charset="0"/>
                <a:cs typeface="Times New Roman"/>
              </a:rPr>
              <a:t>.</a:t>
            </a:r>
          </a:p>
          <a:p>
            <a:pPr marL="0" indent="0">
              <a:buNone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 rot="20071809">
            <a:off x="3767666" y="4622115"/>
            <a:ext cx="245533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Extract biomarkers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889" y="4772315"/>
            <a:ext cx="2003778" cy="1168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66" y="4925298"/>
            <a:ext cx="2003778" cy="1168357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6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5"/>
    </mc:Choice>
    <mc:Fallback xmlns="">
      <p:transition xmlns:p14="http://schemas.microsoft.com/office/powerpoint/2010/main" spd="slow" advTm="1140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and Method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9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1"/>
    </mc:Choice>
    <mc:Fallback xmlns="">
      <p:transition xmlns:p14="http://schemas.microsoft.com/office/powerpoint/2010/main" spd="slow" advTm="316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88616" y="949918"/>
            <a:ext cx="8755510" cy="3597934"/>
            <a:chOff x="502977" y="1899829"/>
            <a:chExt cx="23348025" cy="7195865"/>
          </a:xfrm>
        </p:grpSpPr>
        <p:sp>
          <p:nvSpPr>
            <p:cNvPr id="693" name="Investment"/>
            <p:cNvSpPr txBox="1"/>
            <p:nvPr/>
          </p:nvSpPr>
          <p:spPr>
            <a:xfrm>
              <a:off x="11040078" y="2001531"/>
              <a:ext cx="4821832" cy="1200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anchor="ctr">
              <a:spAutoFit/>
            </a:bodyPr>
            <a:lstStyle>
              <a:lvl1pPr algn="l" defTabSz="685800">
                <a:defRPr sz="6800" b="0" spc="-136">
                  <a:solidFill>
                    <a:srgbClr val="FFFFFF"/>
                  </a:solidFill>
                  <a:latin typeface="Helvetica Neue LT Pro 65 Medium"/>
                  <a:ea typeface="Helvetica Neue LT Pro 65 Medium"/>
                  <a:cs typeface="Helvetica Neue LT Pro 65 Medium"/>
                  <a:sym typeface="Helvetica Neue LT Pro 65 Medium"/>
                </a:defRPr>
              </a:lvl1pPr>
            </a:lstStyle>
            <a:p>
              <a:pPr defTabSz="288018">
                <a:defRPr/>
              </a:pPr>
              <a:r>
                <a:rPr sz="2900"/>
                <a:t>Investment</a:t>
              </a:r>
            </a:p>
          </p:txBody>
        </p:sp>
        <p:sp>
          <p:nvSpPr>
            <p:cNvPr id="694" name="Benefit"/>
            <p:cNvSpPr txBox="1"/>
            <p:nvPr/>
          </p:nvSpPr>
          <p:spPr>
            <a:xfrm>
              <a:off x="17441202" y="2001531"/>
              <a:ext cx="3180357" cy="1200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anchor="ctr">
              <a:spAutoFit/>
            </a:bodyPr>
            <a:lstStyle>
              <a:lvl1pPr algn="l" defTabSz="685800">
                <a:defRPr sz="6800" b="0" spc="-136">
                  <a:solidFill>
                    <a:srgbClr val="FFFFFF"/>
                  </a:solidFill>
                  <a:latin typeface="Helvetica Neue LT Pro 65 Medium"/>
                  <a:ea typeface="Helvetica Neue LT Pro 65 Medium"/>
                  <a:cs typeface="Helvetica Neue LT Pro 65 Medium"/>
                  <a:sym typeface="Helvetica Neue LT Pro 65 Medium"/>
                </a:defRPr>
              </a:lvl1pPr>
            </a:lstStyle>
            <a:p>
              <a:pPr defTabSz="288018">
                <a:defRPr/>
              </a:pPr>
              <a:r>
                <a:rPr sz="2900"/>
                <a:t>Benefit</a:t>
              </a:r>
            </a:p>
          </p:txBody>
        </p:sp>
        <p:sp>
          <p:nvSpPr>
            <p:cNvPr id="695" name="Line"/>
            <p:cNvSpPr/>
            <p:nvPr/>
          </p:nvSpPr>
          <p:spPr>
            <a:xfrm flipV="1">
              <a:off x="15776694" y="1899829"/>
              <a:ext cx="1403731" cy="1403731"/>
            </a:xfrm>
            <a:prstGeom prst="line">
              <a:avLst/>
            </a:prstGeom>
            <a:ln w="38100">
              <a:solidFill>
                <a:srgbClr val="FFFFFF"/>
              </a:solidFill>
              <a:miter lim="400000"/>
            </a:ln>
          </p:spPr>
          <p:txBody>
            <a:bodyPr lIns="76200" tIns="76200" rIns="76200" bIns="76200" anchor="ctr"/>
            <a:lstStyle/>
            <a:p>
              <a:pPr algn="l" defTabSz="288018">
                <a:defRPr b="0" spc="-59">
                  <a:solidFill>
                    <a:srgbClr val="2B2929"/>
                  </a:solidFill>
                  <a:latin typeface="Helvetica Neue LT Pro 65 Medium"/>
                  <a:ea typeface="Helvetica Neue LT Pro 65 Medium"/>
                  <a:cs typeface="Helvetica Neue LT Pro 65 Medium"/>
                  <a:sym typeface="Helvetica Neue LT Pro 65 Medium"/>
                </a:defRPr>
              </a:pPr>
              <a:endParaRPr b="0" spc="-25">
                <a:solidFill>
                  <a:srgbClr val="2B2929"/>
                </a:solidFill>
                <a:latin typeface="Helvetica Neue LT Pro 65 Medium"/>
                <a:ea typeface="Helvetica Neue LT Pro 65 Medium"/>
                <a:cs typeface="Helvetica Neue LT Pro 65 Medium"/>
                <a:sym typeface="Helvetica Neue LT Pro 65 Medium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="" xmlns:a16="http://schemas.microsoft.com/office/drawing/2014/main" id="{55CD74D8-5485-5D4A-8635-A1CB0D7F4DC1}"/>
                </a:ext>
              </a:extLst>
            </p:cNvPr>
            <p:cNvCxnSpPr>
              <a:cxnSpLocks/>
            </p:cNvCxnSpPr>
            <p:nvPr/>
          </p:nvCxnSpPr>
          <p:spPr>
            <a:xfrm>
              <a:off x="4358957" y="6460543"/>
              <a:ext cx="140425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744D14AA-58BD-264D-A84A-77EBD90D665F}"/>
                </a:ext>
              </a:extLst>
            </p:cNvPr>
            <p:cNvGrpSpPr/>
            <p:nvPr/>
          </p:nvGrpSpPr>
          <p:grpSpPr>
            <a:xfrm>
              <a:off x="502977" y="4713054"/>
              <a:ext cx="3416259" cy="3005635"/>
              <a:chOff x="1158260" y="2601694"/>
              <a:chExt cx="3416259" cy="3005635"/>
            </a:xfrm>
          </p:grpSpPr>
          <p:pic>
            <p:nvPicPr>
              <p:cNvPr id="2" name="Picture 1">
                <a:extLst>
                  <a:ext uri="{FF2B5EF4-FFF2-40B4-BE49-F238E27FC236}">
                    <a16:creationId xmlns="" xmlns:a16="http://schemas.microsoft.com/office/drawing/2014/main" id="{14F7FCEA-2863-7949-B2CC-E6A1BBB8C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75803" y="2878456"/>
                <a:ext cx="1213758" cy="105641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="" xmlns:a16="http://schemas.microsoft.com/office/drawing/2014/main" id="{FB3A3D27-918E-4147-B162-4F607BFCF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97069" y="2601694"/>
                <a:ext cx="1213758" cy="1056419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080477B7-A04B-0349-B87F-03C2F46DC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06704" y="3576869"/>
                <a:ext cx="1213758" cy="105641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183F320F-8A98-8046-AFEE-570C2A7F0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8260" y="3820974"/>
                <a:ext cx="1213758" cy="105641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60A6574C-ED5F-3148-8CBB-A55ADEACE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16339" y="4550910"/>
                <a:ext cx="1213758" cy="1056419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4D73A9DE-8597-5F43-8167-7D3667CD6A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60761" y="3397653"/>
                <a:ext cx="1213758" cy="105641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1BE44C7F-63F2-394B-8CEC-34F91F295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50247" y="4372828"/>
                <a:ext cx="1213758" cy="1056419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9A137441-0EA7-E74A-97DB-A4F9E5F7A4C9}"/>
                </a:ext>
              </a:extLst>
            </p:cNvPr>
            <p:cNvGrpSpPr/>
            <p:nvPr/>
          </p:nvGrpSpPr>
          <p:grpSpPr>
            <a:xfrm>
              <a:off x="6329750" y="4713054"/>
              <a:ext cx="3416259" cy="3005635"/>
              <a:chOff x="1158260" y="2601694"/>
              <a:chExt cx="3416259" cy="3005635"/>
            </a:xfrm>
            <a:solidFill>
              <a:srgbClr val="0046FD"/>
            </a:solidFill>
          </p:grpSpPr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AB8F2485-665E-2342-A996-395D1FBF9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75803" y="2878456"/>
                <a:ext cx="1213758" cy="1056419"/>
              </a:xfrm>
              <a:prstGeom prst="rect">
                <a:avLst/>
              </a:prstGeom>
              <a:grpFill/>
            </p:spPr>
          </p:pic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0815AA4E-52FA-044B-AF03-8FE14597A0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597069" y="2601694"/>
                <a:ext cx="1213758" cy="1056419"/>
              </a:xfrm>
              <a:prstGeom prst="rect">
                <a:avLst/>
              </a:prstGeom>
              <a:grpFill/>
            </p:spPr>
          </p:pic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ADD1366B-63F3-C54B-A40C-7AA768AF3F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306704" y="3576869"/>
                <a:ext cx="1213758" cy="1056419"/>
              </a:xfrm>
              <a:prstGeom prst="rect">
                <a:avLst/>
              </a:prstGeom>
              <a:grpFill/>
            </p:spPr>
          </p:pic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53BFDE8C-E6CE-B44E-89CF-B3BA9848C3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158260" y="3820974"/>
                <a:ext cx="1213758" cy="1056419"/>
              </a:xfrm>
              <a:prstGeom prst="rect">
                <a:avLst/>
              </a:prstGeom>
              <a:grpFill/>
            </p:spPr>
          </p:pic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B4F97EC5-9E02-AC4A-94EF-ECFC92A68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016339" y="4550910"/>
                <a:ext cx="1213758" cy="1056419"/>
              </a:xfrm>
              <a:prstGeom prst="rect">
                <a:avLst/>
              </a:prstGeom>
              <a:grpFill/>
            </p:spPr>
          </p:pic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A64F9B5F-53D9-924D-98D5-B035B0653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360761" y="3397653"/>
                <a:ext cx="1213758" cy="1056419"/>
              </a:xfrm>
              <a:prstGeom prst="rect">
                <a:avLst/>
              </a:prstGeom>
              <a:grpFill/>
            </p:spPr>
          </p:pic>
          <p:pic>
            <p:nvPicPr>
              <p:cNvPr id="27" name="Picture 26">
                <a:extLst>
                  <a:ext uri="{FF2B5EF4-FFF2-40B4-BE49-F238E27FC236}">
                    <a16:creationId xmlns="" xmlns:a16="http://schemas.microsoft.com/office/drawing/2014/main" id="{AF9F585E-A130-2841-8132-7DD6DD5DF0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150247" y="4372828"/>
                <a:ext cx="1213758" cy="1056419"/>
              </a:xfrm>
              <a:prstGeom prst="rect">
                <a:avLst/>
              </a:prstGeom>
              <a:grpFill/>
            </p:spPr>
          </p:pic>
        </p:grpSp>
        <p:cxnSp>
          <p:nvCxnSpPr>
            <p:cNvPr id="28" name="Straight Arrow Connector 27">
              <a:extLst>
                <a:ext uri="{FF2B5EF4-FFF2-40B4-BE49-F238E27FC236}">
                  <a16:creationId xmlns="" xmlns:a16="http://schemas.microsoft.com/office/drawing/2014/main" id="{30C31E42-01EB-194C-90E4-93C79216FDDF}"/>
                </a:ext>
              </a:extLst>
            </p:cNvPr>
            <p:cNvCxnSpPr>
              <a:cxnSpLocks/>
            </p:cNvCxnSpPr>
            <p:nvPr/>
          </p:nvCxnSpPr>
          <p:spPr>
            <a:xfrm>
              <a:off x="10279226" y="6166938"/>
              <a:ext cx="140425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B36088E7-AE6D-3B4D-947B-3E36A47290F2}"/>
                </a:ext>
              </a:extLst>
            </p:cNvPr>
            <p:cNvGrpSpPr/>
            <p:nvPr/>
          </p:nvGrpSpPr>
          <p:grpSpPr>
            <a:xfrm>
              <a:off x="11751352" y="3112237"/>
              <a:ext cx="7940905" cy="3811078"/>
              <a:chOff x="11751352" y="3112236"/>
              <a:chExt cx="9453924" cy="395567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99E1092A-270E-8D40-9110-021F665FDB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1751352" y="3112236"/>
                <a:ext cx="7211988" cy="164955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="" xmlns:a16="http://schemas.microsoft.com/office/drawing/2014/main" id="{CA6D9A0E-191B-0542-A0EE-39A7C3ADD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2217026" y="3876566"/>
                <a:ext cx="7211988" cy="1649550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="" xmlns:a16="http://schemas.microsoft.com/office/drawing/2014/main" id="{484E5FCE-3A56-034B-8A83-855BFDCD1A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3105157" y="4633288"/>
                <a:ext cx="7211988" cy="164955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="" xmlns:a16="http://schemas.microsoft.com/office/drawing/2014/main" id="{F034B730-652E-0444-89DF-6C17F6EEC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3993288" y="5418363"/>
                <a:ext cx="7211988" cy="1649550"/>
              </a:xfrm>
              <a:prstGeom prst="rect">
                <a:avLst/>
              </a:prstGeom>
            </p:spPr>
          </p:pic>
        </p:grp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6809FE60-E85A-E544-9294-86DFE5182C3A}"/>
                </a:ext>
              </a:extLst>
            </p:cNvPr>
            <p:cNvCxnSpPr/>
            <p:nvPr/>
          </p:nvCxnSpPr>
          <p:spPr>
            <a:xfrm>
              <a:off x="19953514" y="4915833"/>
              <a:ext cx="1894115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="" xmlns:a16="http://schemas.microsoft.com/office/drawing/2014/main" id="{AEAA740F-98A5-0A46-B190-9A7CA27BD9D5}"/>
                </a:ext>
              </a:extLst>
            </p:cNvPr>
            <p:cNvCxnSpPr>
              <a:cxnSpLocks/>
            </p:cNvCxnSpPr>
            <p:nvPr/>
          </p:nvCxnSpPr>
          <p:spPr>
            <a:xfrm>
              <a:off x="21814972" y="4915833"/>
              <a:ext cx="0" cy="3444396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FF1C390A-73C3-E74C-98A6-03C081DFF120}"/>
                </a:ext>
              </a:extLst>
            </p:cNvPr>
            <p:cNvSpPr txBox="1"/>
            <p:nvPr/>
          </p:nvSpPr>
          <p:spPr>
            <a:xfrm>
              <a:off x="814198" y="7510651"/>
              <a:ext cx="2888202" cy="1405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dirty="0" smtClean="0"/>
                <a:t>Histology image preparation</a:t>
              </a:r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07F94746-0696-3D49-9E39-1923E0AEA773}"/>
                </a:ext>
              </a:extLst>
            </p:cNvPr>
            <p:cNvSpPr txBox="1"/>
            <p:nvPr/>
          </p:nvSpPr>
          <p:spPr>
            <a:xfrm>
              <a:off x="5763214" y="8402508"/>
              <a:ext cx="3777434" cy="6052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dirty="0" smtClean="0"/>
                <a:t>Segmentation</a:t>
              </a:r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90F7A8E7-4E5F-E342-A51B-F3CD1F511F48}"/>
                </a:ext>
              </a:extLst>
            </p:cNvPr>
            <p:cNvSpPr txBox="1"/>
            <p:nvPr/>
          </p:nvSpPr>
          <p:spPr>
            <a:xfrm>
              <a:off x="11769582" y="6741467"/>
              <a:ext cx="6433456" cy="22057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dirty="0"/>
                <a:t>Geometric and Texture feature extraction </a:t>
              </a:r>
              <a:r>
                <a:rPr lang="en-US" dirty="0" smtClean="0"/>
                <a:t>and feature space representation</a:t>
              </a:r>
              <a:endParaRPr lang="en-US" dirty="0"/>
            </a:p>
            <a:p>
              <a:r>
                <a:rPr lang="en-US" dirty="0"/>
                <a:t>(</a:t>
              </a:r>
              <a:r>
                <a:rPr lang="en-US" dirty="0" smtClean="0"/>
                <a:t>Avg. </a:t>
              </a:r>
              <a:r>
                <a:rPr lang="en-US" dirty="0"/>
                <a:t>across cell nuclei per slice)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0B3E653F-04FB-EB41-8454-3710B49A1235}"/>
                </a:ext>
              </a:extLst>
            </p:cNvPr>
            <p:cNvSpPr txBox="1"/>
            <p:nvPr/>
          </p:nvSpPr>
          <p:spPr>
            <a:xfrm>
              <a:off x="19469541" y="8490400"/>
              <a:ext cx="4381461" cy="6052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n-US" dirty="0" smtClean="0"/>
                <a:t>Prediction</a:t>
              </a:r>
              <a:endParaRPr lang="en-US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3654755" y="5422900"/>
            <a:ext cx="1178431" cy="736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405" tIns="19202" rIns="38405" bIns="19202" spcCol="0"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BLOB DETECTION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Arrow Connector 8"/>
          <p:cNvCxnSpPr>
            <a:stCxn id="5" idx="0"/>
          </p:cNvCxnSpPr>
          <p:nvPr/>
        </p:nvCxnSpPr>
        <p:spPr>
          <a:xfrm flipH="1" flipV="1">
            <a:off x="4229102" y="3083473"/>
            <a:ext cx="14869" cy="2339428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244743" y="5575300"/>
            <a:ext cx="1178431" cy="736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8405" tIns="19202" rIns="38405" bIns="19202" spcCol="0"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Channel </a:t>
            </a:r>
            <a:r>
              <a:rPr lang="en-US" dirty="0" err="1" smtClean="0">
                <a:solidFill>
                  <a:srgbClr val="000000"/>
                </a:solidFill>
              </a:rPr>
              <a:t>Deconvolution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1954391" y="3230276"/>
            <a:ext cx="14869" cy="2339428"/>
          </a:xfrm>
          <a:prstGeom prst="straightConnector1">
            <a:avLst/>
          </a:prstGeom>
          <a:ln w="57150" cmpd="sng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1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59"/>
    </mc:Choice>
    <mc:Fallback>
      <p:transition xmlns:p14="http://schemas.microsoft.com/office/powerpoint/2010/main" spd="slow" advTm="1825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Investment"/>
          <p:cNvSpPr txBox="1"/>
          <p:nvPr/>
        </p:nvSpPr>
        <p:spPr>
          <a:xfrm>
            <a:off x="4140029" y="1045407"/>
            <a:ext cx="1718926" cy="510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2001" tIns="32001" rIns="32001" bIns="32001" anchor="ctr">
            <a:spAutoFit/>
          </a:bodyPr>
          <a:lstStyle>
            <a:lvl1pPr algn="l" defTabSz="685800">
              <a:defRPr sz="6800" b="0" spc="-136">
                <a:solidFill>
                  <a:srgbClr val="FFFFFF"/>
                </a:solidFill>
                <a:latin typeface="Helvetica Neue LT Pro 65 Medium"/>
                <a:ea typeface="Helvetica Neue LT Pro 65 Medium"/>
                <a:cs typeface="Helvetica Neue LT Pro 65 Medium"/>
                <a:sym typeface="Helvetica Neue LT Pro 65 Medium"/>
              </a:defRPr>
            </a:lvl1pPr>
          </a:lstStyle>
          <a:p>
            <a:pPr defTabSz="288018">
              <a:defRPr/>
            </a:pPr>
            <a:r>
              <a:rPr sz="2900"/>
              <a:t>Investment</a:t>
            </a:r>
          </a:p>
        </p:txBody>
      </p:sp>
      <p:sp>
        <p:nvSpPr>
          <p:cNvPr id="694" name="Benefit"/>
          <p:cNvSpPr txBox="1"/>
          <p:nvPr/>
        </p:nvSpPr>
        <p:spPr>
          <a:xfrm>
            <a:off x="6540460" y="1045407"/>
            <a:ext cx="1103373" cy="510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2001" tIns="32001" rIns="32001" bIns="32001" anchor="ctr">
            <a:spAutoFit/>
          </a:bodyPr>
          <a:lstStyle>
            <a:lvl1pPr algn="l" defTabSz="685800">
              <a:defRPr sz="6800" b="0" spc="-136">
                <a:solidFill>
                  <a:srgbClr val="FFFFFF"/>
                </a:solidFill>
                <a:latin typeface="Helvetica Neue LT Pro 65 Medium"/>
                <a:ea typeface="Helvetica Neue LT Pro 65 Medium"/>
                <a:cs typeface="Helvetica Neue LT Pro 65 Medium"/>
                <a:sym typeface="Helvetica Neue LT Pro 65 Medium"/>
              </a:defRPr>
            </a:lvl1pPr>
          </a:lstStyle>
          <a:p>
            <a:pPr defTabSz="288018">
              <a:defRPr/>
            </a:pPr>
            <a:r>
              <a:rPr sz="2900"/>
              <a:t>Benefit</a:t>
            </a:r>
          </a:p>
        </p:txBody>
      </p:sp>
      <p:sp>
        <p:nvSpPr>
          <p:cNvPr id="695" name="Line"/>
          <p:cNvSpPr/>
          <p:nvPr/>
        </p:nvSpPr>
        <p:spPr>
          <a:xfrm flipV="1">
            <a:off x="5916272" y="949921"/>
            <a:ext cx="526399" cy="701867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32001" tIns="32001" rIns="32001" bIns="32001" anchor="ctr"/>
          <a:lstStyle/>
          <a:p>
            <a:pPr algn="l" defTabSz="288018">
              <a:defRPr b="0" spc="-59">
                <a:solidFill>
                  <a:srgbClr val="2B2929"/>
                </a:solidFill>
                <a:latin typeface="Helvetica Neue LT Pro 65 Medium"/>
                <a:ea typeface="Helvetica Neue LT Pro 65 Medium"/>
                <a:cs typeface="Helvetica Neue LT Pro 65 Medium"/>
                <a:sym typeface="Helvetica Neue LT Pro 65 Medium"/>
              </a:defRPr>
            </a:pPr>
            <a:endParaRPr b="0" spc="-25">
              <a:solidFill>
                <a:srgbClr val="2B2929"/>
              </a:solidFill>
              <a:latin typeface="Helvetica Neue LT Pro 65 Medium"/>
              <a:ea typeface="Helvetica Neue LT Pro 65 Medium"/>
              <a:cs typeface="Helvetica Neue LT Pro 65 Medium"/>
              <a:sym typeface="Helvetica Neue LT Pro 65 Mediu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A57B6D3-5B59-5E49-B776-4DA96CFA67FD}"/>
              </a:ext>
            </a:extLst>
          </p:cNvPr>
          <p:cNvSpPr txBox="1"/>
          <p:nvPr/>
        </p:nvSpPr>
        <p:spPr>
          <a:xfrm>
            <a:off x="645013" y="1503535"/>
            <a:ext cx="8119382" cy="4475072"/>
          </a:xfrm>
          <a:prstGeom prst="rect">
            <a:avLst/>
          </a:prstGeom>
          <a:noFill/>
          <a:ln w="12700" cap="flat">
            <a:solidFill>
              <a:srgbClr val="0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36" tIns="21336" rIns="21336" bIns="21336" numCol="1" spcCol="16002" rtlCol="0" anchor="ctr">
            <a:spAutoFit/>
          </a:bodyPr>
          <a:lstStyle/>
          <a:p>
            <a:pPr algn="l"/>
            <a:r>
              <a:rPr lang="en-US" sz="1800" b="0" spc="-34" dirty="0">
                <a:solidFill>
                  <a:srgbClr val="0048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Helvetica Neue Light" panose="02000403000000020004" pitchFamily="2" charset="0"/>
                <a:cs typeface="Times New Roman"/>
                <a:sym typeface="Helvetica Neue LT Pro 65 Medium"/>
              </a:rPr>
              <a:t>Overview of data </a:t>
            </a:r>
            <a:r>
              <a:rPr lang="en-US" sz="1800" b="0" dirty="0">
                <a:latin typeface="Times New Roman"/>
                <a:ea typeface="Helvetica Neue Light" panose="02000403000000020004" pitchFamily="2" charset="0"/>
                <a:cs typeface="Times New Roman"/>
              </a:rPr>
              <a:t> </a:t>
            </a:r>
            <a:r>
              <a:rPr lang="en-US" sz="1800" b="0" dirty="0" smtClean="0">
                <a:latin typeface="Times New Roman"/>
                <a:ea typeface="Helvetica Neue Light" panose="02000403000000020004" pitchFamily="2" charset="0"/>
                <a:cs typeface="Times New Roman"/>
              </a:rPr>
              <a:t>- Public Data Source</a:t>
            </a:r>
            <a:endParaRPr lang="en-US" sz="1800" b="0" dirty="0">
              <a:latin typeface="Times New Roman"/>
              <a:ea typeface="Helvetica Neue Light" panose="02000403000000020004" pitchFamily="2" charset="0"/>
              <a:cs typeface="Times New Roman"/>
            </a:endParaRPr>
          </a:p>
          <a:p>
            <a:pPr algn="l"/>
            <a:endParaRPr lang="en-US" sz="1800" b="0" dirty="0">
              <a:latin typeface="Times New Roman"/>
              <a:ea typeface="Helvetica Neue Light" panose="02000403000000020004" pitchFamily="2" charset="0"/>
              <a:cs typeface="Times New Roman"/>
            </a:endParaRPr>
          </a:p>
          <a:p>
            <a:pPr marL="240015" indent="-240015" algn="l">
              <a:buFont typeface="Arial" panose="020B0604020202020204" pitchFamily="34" charset="0"/>
              <a:buChar char="•"/>
            </a:pPr>
            <a:r>
              <a:rPr lang="en-US" sz="1800" b="0" dirty="0">
                <a:latin typeface="Times New Roman"/>
                <a:ea typeface="Helvetica Neue Light" panose="02000403000000020004" pitchFamily="2" charset="0"/>
                <a:cs typeface="Times New Roman"/>
              </a:rPr>
              <a:t>Data source : Atlas of Gene Expression in Mouse Aging Project (AGEMAP</a:t>
            </a:r>
            <a:r>
              <a:rPr lang="en-US" sz="1800" b="0" dirty="0" smtClean="0">
                <a:latin typeface="Times New Roman"/>
                <a:ea typeface="Helvetica Neue Light" panose="02000403000000020004" pitchFamily="2" charset="0"/>
                <a:cs typeface="Times New Roman"/>
              </a:rPr>
              <a:t>)*</a:t>
            </a:r>
            <a:endParaRPr lang="en-US" sz="1800" b="0" dirty="0">
              <a:latin typeface="Times New Roman"/>
              <a:ea typeface="Helvetica Neue Light" panose="02000403000000020004" pitchFamily="2" charset="0"/>
              <a:cs typeface="Times New Roman"/>
            </a:endParaRPr>
          </a:p>
          <a:p>
            <a:pPr marL="240015" indent="-240015" algn="l">
              <a:buFont typeface="Arial" panose="020B0604020202020204" pitchFamily="34" charset="0"/>
              <a:buChar char="•"/>
            </a:pPr>
            <a:r>
              <a:rPr lang="en-US" sz="1800" b="0" dirty="0">
                <a:latin typeface="Times New Roman"/>
                <a:ea typeface="Helvetica Neue Light" panose="02000403000000020004" pitchFamily="2" charset="0"/>
                <a:cs typeface="Times New Roman"/>
              </a:rPr>
              <a:t>Distribution : </a:t>
            </a:r>
            <a:r>
              <a:rPr lang="en-US" sz="1800" dirty="0">
                <a:latin typeface="Times New Roman"/>
                <a:ea typeface="Helvetica Neue Light" panose="02000403000000020004" pitchFamily="2" charset="0"/>
                <a:cs typeface="Times New Roman"/>
              </a:rPr>
              <a:t>30 male &amp; female </a:t>
            </a:r>
            <a:r>
              <a:rPr lang="en-US" sz="1800" b="0" dirty="0">
                <a:latin typeface="Times New Roman"/>
                <a:ea typeface="Helvetica Neue Light" panose="02000403000000020004" pitchFamily="2" charset="0"/>
                <a:cs typeface="Times New Roman"/>
              </a:rPr>
              <a:t>mice, of ages </a:t>
            </a:r>
            <a:r>
              <a:rPr lang="en-US" sz="1800" dirty="0">
                <a:latin typeface="Times New Roman"/>
                <a:ea typeface="Helvetica Neue Light" panose="02000403000000020004" pitchFamily="2" charset="0"/>
                <a:cs typeface="Times New Roman"/>
              </a:rPr>
              <a:t>1, 6, 16, and 24 months </a:t>
            </a:r>
            <a:r>
              <a:rPr lang="en-US" sz="1800" b="0" dirty="0" smtClean="0">
                <a:latin typeface="Times New Roman"/>
                <a:ea typeface="Helvetica Neue Light" panose="02000403000000020004" pitchFamily="2" charset="0"/>
                <a:cs typeface="Times New Roman"/>
              </a:rPr>
              <a:t>(TARGET)</a:t>
            </a:r>
            <a:endParaRPr lang="en-US" sz="1800" b="0" dirty="0">
              <a:latin typeface="Times New Roman"/>
              <a:ea typeface="Helvetica Neue Light" panose="02000403000000020004" pitchFamily="2" charset="0"/>
              <a:cs typeface="Times New Roman"/>
            </a:endParaRPr>
          </a:p>
          <a:p>
            <a:pPr marL="240015" indent="-240015" algn="l">
              <a:buFont typeface="Arial" panose="020B0604020202020204" pitchFamily="34" charset="0"/>
              <a:buChar char="•"/>
            </a:pPr>
            <a:r>
              <a:rPr lang="en-US" sz="1800" b="0" dirty="0">
                <a:latin typeface="Times New Roman"/>
                <a:ea typeface="Helvetica Neue Light" panose="02000403000000020004" pitchFamily="2" charset="0"/>
                <a:cs typeface="Times New Roman"/>
              </a:rPr>
              <a:t>Channels : </a:t>
            </a:r>
            <a:r>
              <a:rPr lang="en-US" sz="1800" dirty="0">
                <a:latin typeface="Times New Roman"/>
                <a:ea typeface="Helvetica Neue Light" panose="02000403000000020004" pitchFamily="2" charset="0"/>
                <a:cs typeface="Times New Roman"/>
              </a:rPr>
              <a:t>hematoxylin and eosin </a:t>
            </a:r>
            <a:r>
              <a:rPr lang="en-US" sz="1800" b="0" dirty="0">
                <a:latin typeface="Times New Roman"/>
                <a:ea typeface="Helvetica Neue Light" panose="02000403000000020004" pitchFamily="2" charset="0"/>
                <a:cs typeface="Times New Roman"/>
              </a:rPr>
              <a:t>(H&amp;E) </a:t>
            </a:r>
          </a:p>
          <a:p>
            <a:pPr marL="240015" indent="-240015" algn="l">
              <a:buFont typeface="Arial" panose="020B0604020202020204" pitchFamily="34" charset="0"/>
              <a:buChar char="•"/>
            </a:pPr>
            <a:r>
              <a:rPr lang="en-US" sz="1800" b="0" dirty="0">
                <a:latin typeface="Times New Roman"/>
                <a:ea typeface="Helvetica Neue Light" panose="02000403000000020004" pitchFamily="2" charset="0"/>
                <a:cs typeface="Times New Roman"/>
              </a:rPr>
              <a:t>Device used : bright-field Carl Zeiss </a:t>
            </a:r>
            <a:r>
              <a:rPr lang="en-US" sz="1800" b="0" dirty="0" err="1">
                <a:latin typeface="Times New Roman"/>
                <a:ea typeface="Helvetica Neue Light" panose="02000403000000020004" pitchFamily="2" charset="0"/>
                <a:cs typeface="Times New Roman"/>
              </a:rPr>
              <a:t>Axiovert</a:t>
            </a:r>
            <a:r>
              <a:rPr lang="en-US" sz="1800" b="0" dirty="0">
                <a:latin typeface="Times New Roman"/>
                <a:ea typeface="Helvetica Neue Light" panose="02000403000000020004" pitchFamily="2" charset="0"/>
                <a:cs typeface="Times New Roman"/>
              </a:rPr>
              <a:t> 200 microscope </a:t>
            </a:r>
          </a:p>
          <a:p>
            <a:pPr marL="240015" indent="-240015" algn="l">
              <a:buFont typeface="Arial" panose="020B0604020202020204" pitchFamily="34" charset="0"/>
              <a:buChar char="•"/>
            </a:pPr>
            <a:r>
              <a:rPr lang="en-US" sz="1800" b="0" dirty="0">
                <a:latin typeface="Times New Roman"/>
                <a:ea typeface="Helvetica Neue Light" panose="02000403000000020004" pitchFamily="2" charset="0"/>
                <a:cs typeface="Times New Roman"/>
              </a:rPr>
              <a:t>Data volume: </a:t>
            </a:r>
            <a:r>
              <a:rPr lang="en-US" sz="1800" dirty="0">
                <a:latin typeface="Times New Roman"/>
                <a:ea typeface="Helvetica Neue Light" panose="02000403000000020004" pitchFamily="2" charset="0"/>
                <a:cs typeface="Times New Roman"/>
              </a:rPr>
              <a:t>1500 images </a:t>
            </a:r>
            <a:r>
              <a:rPr lang="en-US" sz="1800" b="0" dirty="0">
                <a:latin typeface="Times New Roman"/>
                <a:ea typeface="Helvetica Neue Light" panose="02000403000000020004" pitchFamily="2" charset="0"/>
                <a:cs typeface="Times New Roman"/>
              </a:rPr>
              <a:t>with 40x resolution, each a 1388x1040 RGB TIFF with 12 bits of quantization per channel  (12GB)</a:t>
            </a:r>
          </a:p>
          <a:p>
            <a:pPr algn="l"/>
            <a:endParaRPr lang="en-US" sz="1800" b="0" dirty="0">
              <a:latin typeface="Times New Roman"/>
              <a:ea typeface="Helvetica Neue Light" panose="02000403000000020004" pitchFamily="2" charset="0"/>
              <a:cs typeface="Times New Roman"/>
            </a:endParaRPr>
          </a:p>
          <a:p>
            <a:pPr algn="l"/>
            <a:r>
              <a:rPr lang="en-US" sz="1800" b="0" spc="-34" dirty="0">
                <a:solidFill>
                  <a:srgbClr val="0048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Helvetica Neue Light" panose="02000403000000020004" pitchFamily="2" charset="0"/>
                <a:cs typeface="Times New Roman"/>
              </a:rPr>
              <a:t>Considerations and Assumptions </a:t>
            </a:r>
            <a:r>
              <a:rPr lang="en-US" sz="1800" b="0" dirty="0">
                <a:latin typeface="Times New Roman"/>
                <a:ea typeface="Helvetica Neue Light" panose="02000403000000020004" pitchFamily="2" charset="0"/>
                <a:cs typeface="Times New Roman"/>
              </a:rPr>
              <a:t> </a:t>
            </a:r>
          </a:p>
          <a:p>
            <a:pPr marL="240015" indent="-240015" algn="l">
              <a:buFont typeface="Arial" panose="020B0604020202020204" pitchFamily="34" charset="0"/>
              <a:buChar char="•"/>
            </a:pPr>
            <a:r>
              <a:rPr lang="en-US" sz="1800" b="0" dirty="0">
                <a:latin typeface="Times New Roman"/>
                <a:ea typeface="Helvetica Neue Light" panose="02000403000000020004" pitchFamily="2" charset="0"/>
                <a:cs typeface="Times New Roman"/>
              </a:rPr>
              <a:t>High similarity between mouse and human tissue </a:t>
            </a:r>
          </a:p>
          <a:p>
            <a:pPr marL="240015" indent="-240015" algn="l">
              <a:buFont typeface="Arial" panose="020B0604020202020204" pitchFamily="34" charset="0"/>
              <a:buChar char="•"/>
            </a:pPr>
            <a:r>
              <a:rPr lang="en-US" sz="1800" b="0" dirty="0">
                <a:latin typeface="Times New Roman"/>
                <a:ea typeface="Helvetica Neue Light" panose="02000403000000020004" pitchFamily="2" charset="0"/>
                <a:cs typeface="Times New Roman"/>
              </a:rPr>
              <a:t>Since the dataset we have is very small, our ML methodology leverages classical ML approaches rather than deep learning </a:t>
            </a:r>
            <a:endParaRPr lang="en-US" sz="1800" b="0" dirty="0" smtClean="0">
              <a:latin typeface="Times New Roman"/>
              <a:ea typeface="Helvetica Neue Light" panose="02000403000000020004" pitchFamily="2" charset="0"/>
              <a:cs typeface="Times New Roman"/>
            </a:endParaRPr>
          </a:p>
          <a:p>
            <a:pPr marL="240015" indent="-240015" algn="l">
              <a:buFont typeface="Arial" panose="020B0604020202020204" pitchFamily="34" charset="0"/>
              <a:buChar char="•"/>
            </a:pPr>
            <a:r>
              <a:rPr lang="en-US" sz="1800" b="0" dirty="0">
                <a:latin typeface="Times New Roman"/>
                <a:cs typeface="Times New Roman"/>
              </a:rPr>
              <a:t>For the purpose of this task </a:t>
            </a:r>
            <a:r>
              <a:rPr lang="en-US" sz="1800" dirty="0">
                <a:latin typeface="Times New Roman"/>
                <a:cs typeface="Times New Roman"/>
              </a:rPr>
              <a:t>we consider the </a:t>
            </a:r>
            <a:r>
              <a:rPr lang="en-US" sz="1800" dirty="0" smtClean="0">
                <a:latin typeface="Times New Roman"/>
                <a:cs typeface="Times New Roman"/>
              </a:rPr>
              <a:t>target class </a:t>
            </a:r>
            <a:r>
              <a:rPr lang="en-US" sz="1800" dirty="0">
                <a:latin typeface="Times New Roman"/>
                <a:cs typeface="Times New Roman"/>
              </a:rPr>
              <a:t>membership as nominal </a:t>
            </a:r>
            <a:r>
              <a:rPr lang="en-US" sz="1800" b="0" dirty="0">
                <a:latin typeface="Times New Roman"/>
                <a:cs typeface="Times New Roman"/>
              </a:rPr>
              <a:t>and assume that the order of the classes based on the age has no inherent effect on the prediction</a:t>
            </a:r>
            <a:r>
              <a:rPr lang="en-US" sz="1800" b="0" dirty="0" smtClean="0">
                <a:latin typeface="Times New Roman"/>
                <a:cs typeface="Times New Roman"/>
              </a:rPr>
              <a:t>.</a:t>
            </a:r>
            <a:endParaRPr lang="en-US" sz="1800" b="0" dirty="0" smtClean="0">
              <a:latin typeface="Times New Roman"/>
              <a:ea typeface="Helvetica Neue Light" panose="02000403000000020004" pitchFamily="2" charset="0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670"/>
            <a:ext cx="8229600" cy="1143000"/>
          </a:xfrm>
        </p:spPr>
        <p:txBody>
          <a:bodyPr>
            <a:normAutofit/>
          </a:bodyPr>
          <a:lstStyle/>
          <a:p>
            <a:r>
              <a:rPr lang="en-US" spc="-34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LT Pro 65 Medium"/>
                <a:ea typeface="Helvetica Neue LT Pro 65 Medium"/>
                <a:cs typeface="Helvetica Neue LT Pro 65 Medium"/>
                <a:sym typeface="Helvetica"/>
              </a:rPr>
              <a:t>Data</a:t>
            </a:r>
            <a:r>
              <a:rPr lang="en-US" sz="4000" spc="-22" dirty="0">
                <a:solidFill>
                  <a:srgbClr val="000000"/>
                </a:solidFill>
                <a:latin typeface="Helvetica"/>
                <a:sym typeface="Helvetica"/>
              </a:rPr>
              <a:t> </a:t>
            </a:r>
            <a:r>
              <a:rPr lang="en-US" spc="-34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LT Pro 65 Medium"/>
                <a:ea typeface="Helvetica Neue LT Pro 65 Medium"/>
                <a:cs typeface="Helvetica Neue LT Pro 65 Medium"/>
                <a:sym typeface="Helvetica"/>
              </a:rPr>
              <a:t>Source</a:t>
            </a:r>
            <a:r>
              <a:rPr lang="en-US" sz="4000" spc="-22" dirty="0">
                <a:solidFill>
                  <a:srgbClr val="000000"/>
                </a:solidFill>
                <a:latin typeface="Helvetica"/>
                <a:sym typeface="Helvetica"/>
              </a:rPr>
              <a:t> </a:t>
            </a:r>
            <a:r>
              <a:rPr lang="en-US" spc="-34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LT Pro 65 Medium"/>
                <a:ea typeface="Helvetica Neue LT Pro 65 Medium"/>
                <a:cs typeface="Helvetica Neue LT Pro 65 Medium"/>
                <a:sym typeface="Helvetica"/>
              </a:rPr>
              <a:t>and </a:t>
            </a:r>
            <a:r>
              <a:rPr lang="en-US" spc="-34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Neue LT Pro 65 Medium"/>
                <a:ea typeface="Helvetica Neue LT Pro 65 Medium"/>
                <a:cs typeface="Helvetica Neue LT Pro 65 Medium"/>
                <a:sym typeface="Helvetica"/>
              </a:rPr>
              <a:t>Considerations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5642" y="6169081"/>
            <a:ext cx="70881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 smtClean="0">
                <a:latin typeface="Times New Roman"/>
                <a:cs typeface="Times New Roman"/>
              </a:rPr>
              <a:t>*Zahn</a:t>
            </a:r>
            <a:r>
              <a:rPr lang="en-US" sz="1000" b="0" dirty="0">
                <a:latin typeface="Times New Roman"/>
                <a:cs typeface="Times New Roman"/>
              </a:rPr>
              <a:t>, J.M., </a:t>
            </a:r>
            <a:r>
              <a:rPr lang="en-US" sz="1000" b="0" dirty="0" err="1">
                <a:latin typeface="Times New Roman"/>
                <a:cs typeface="Times New Roman"/>
              </a:rPr>
              <a:t>Poosala</a:t>
            </a:r>
            <a:r>
              <a:rPr lang="en-US" sz="1000" b="0" dirty="0">
                <a:latin typeface="Times New Roman"/>
                <a:cs typeface="Times New Roman"/>
              </a:rPr>
              <a:t>, S., Owen, A.B., Ingram, D.K., </a:t>
            </a:r>
            <a:r>
              <a:rPr lang="en-US" sz="1000" b="0" dirty="0" err="1">
                <a:latin typeface="Times New Roman"/>
                <a:cs typeface="Times New Roman"/>
              </a:rPr>
              <a:t>Lustig</a:t>
            </a:r>
            <a:r>
              <a:rPr lang="en-US" sz="1000" b="0" dirty="0">
                <a:latin typeface="Times New Roman"/>
                <a:cs typeface="Times New Roman"/>
              </a:rPr>
              <a:t>, A., Carter, A., </a:t>
            </a:r>
            <a:r>
              <a:rPr lang="en-US" sz="1000" b="0" dirty="0" err="1">
                <a:latin typeface="Times New Roman"/>
                <a:cs typeface="Times New Roman"/>
              </a:rPr>
              <a:t>Weeraratna</a:t>
            </a:r>
            <a:r>
              <a:rPr lang="en-US" sz="1000" b="0" dirty="0">
                <a:latin typeface="Times New Roman"/>
                <a:cs typeface="Times New Roman"/>
              </a:rPr>
              <a:t>, A.T., </a:t>
            </a:r>
            <a:r>
              <a:rPr lang="en-US" sz="1000" b="0" dirty="0" err="1">
                <a:latin typeface="Times New Roman"/>
                <a:cs typeface="Times New Roman"/>
              </a:rPr>
              <a:t>Taub</a:t>
            </a:r>
            <a:r>
              <a:rPr lang="en-US" sz="1000" b="0" dirty="0">
                <a:latin typeface="Times New Roman"/>
                <a:cs typeface="Times New Roman"/>
              </a:rPr>
              <a:t>, D.D., </a:t>
            </a:r>
            <a:r>
              <a:rPr lang="en-US" sz="1000" b="0" dirty="0" err="1">
                <a:latin typeface="Times New Roman"/>
                <a:cs typeface="Times New Roman"/>
              </a:rPr>
              <a:t>Gorospe</a:t>
            </a:r>
            <a:r>
              <a:rPr lang="en-US" sz="1000" b="0" dirty="0">
                <a:latin typeface="Times New Roman"/>
                <a:cs typeface="Times New Roman"/>
              </a:rPr>
              <a:t>, M., </a:t>
            </a:r>
            <a:r>
              <a:rPr lang="en-US" sz="1000" b="0" dirty="0" err="1">
                <a:latin typeface="Times New Roman"/>
                <a:cs typeface="Times New Roman"/>
              </a:rPr>
              <a:t>Mazan-Mamczarz</a:t>
            </a:r>
            <a:r>
              <a:rPr lang="en-US" sz="1000" b="0" dirty="0">
                <a:latin typeface="Times New Roman"/>
                <a:cs typeface="Times New Roman"/>
              </a:rPr>
              <a:t>, K. and </a:t>
            </a:r>
            <a:r>
              <a:rPr lang="en-US" sz="1000" b="0" dirty="0" err="1">
                <a:latin typeface="Times New Roman"/>
                <a:cs typeface="Times New Roman"/>
              </a:rPr>
              <a:t>Lakatta</a:t>
            </a:r>
            <a:r>
              <a:rPr lang="en-US" sz="1000" b="0" dirty="0">
                <a:latin typeface="Times New Roman"/>
                <a:cs typeface="Times New Roman"/>
              </a:rPr>
              <a:t>, E.G., 2007. AGEMAP: a gene expression database for aging in mice. </a:t>
            </a:r>
            <a:r>
              <a:rPr lang="en-US" sz="1000" b="0" i="1" dirty="0" err="1">
                <a:latin typeface="Times New Roman"/>
                <a:cs typeface="Times New Roman"/>
              </a:rPr>
              <a:t>PLoS</a:t>
            </a:r>
            <a:r>
              <a:rPr lang="en-US" sz="1000" b="0" i="1" dirty="0">
                <a:latin typeface="Times New Roman"/>
                <a:cs typeface="Times New Roman"/>
              </a:rPr>
              <a:t> genetics</a:t>
            </a:r>
            <a:r>
              <a:rPr lang="en-US" sz="1000" b="0" dirty="0">
                <a:latin typeface="Times New Roman"/>
                <a:cs typeface="Times New Roman"/>
              </a:rPr>
              <a:t>, </a:t>
            </a:r>
            <a:r>
              <a:rPr lang="en-US" sz="1000" b="0" i="1" dirty="0">
                <a:latin typeface="Times New Roman"/>
                <a:cs typeface="Times New Roman"/>
              </a:rPr>
              <a:t>3</a:t>
            </a:r>
            <a:r>
              <a:rPr lang="en-US" sz="1000" b="0" dirty="0">
                <a:latin typeface="Times New Roman"/>
                <a:cs typeface="Times New Roman"/>
              </a:rPr>
              <a:t>(11), p.e201.</a:t>
            </a:r>
          </a:p>
          <a:p>
            <a:endParaRPr lang="en-US" sz="1000" b="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562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45"/>
    </mc:Choice>
    <mc:Fallback xmlns="">
      <p:transition xmlns:p14="http://schemas.microsoft.com/office/powerpoint/2010/main" spd="slow" advTm="3024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Image preparation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1"/>
    </mc:Choice>
    <mc:Fallback xmlns="">
      <p:transition xmlns:p14="http://schemas.microsoft.com/office/powerpoint/2010/main" spd="slow" advTm="338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6078</TotalTime>
  <Words>3026</Words>
  <Application>Microsoft Macintosh PowerPoint</Application>
  <PresentationFormat>On-screen Show (4:3)</PresentationFormat>
  <Paragraphs>260</Paragraphs>
  <Slides>39</Slides>
  <Notes>29</Notes>
  <HiddenSlides>8</HiddenSlides>
  <MMClips>36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Aging Cell Morphology:  Identifying cellular transformations associated with aging using image processing </vt:lpstr>
      <vt:lpstr>Motivation</vt:lpstr>
      <vt:lpstr>Goal</vt:lpstr>
      <vt:lpstr>More Specifically-Goal Again!</vt:lpstr>
      <vt:lpstr>More the Merrier: From Goal to Goals</vt:lpstr>
      <vt:lpstr>Material and Method</vt:lpstr>
      <vt:lpstr>How</vt:lpstr>
      <vt:lpstr>Data Source and Considerations</vt:lpstr>
      <vt:lpstr>1. Image preparation</vt:lpstr>
      <vt:lpstr>Hematoxylin Channel </vt:lpstr>
      <vt:lpstr>2. Segmentation</vt:lpstr>
      <vt:lpstr>Fuzzy-C Mean based Image Segmentation</vt:lpstr>
      <vt:lpstr>PowerPoint Presentation</vt:lpstr>
      <vt:lpstr>3. Blob detection </vt:lpstr>
      <vt:lpstr>Scale Space Filtering</vt:lpstr>
      <vt:lpstr>Scale Space Filtering</vt:lpstr>
      <vt:lpstr>4. Feature extraction across blobs and their image slice</vt:lpstr>
      <vt:lpstr>Geometric and Texture Features</vt:lpstr>
      <vt:lpstr>Geometric and Texture Features</vt:lpstr>
      <vt:lpstr>5. Prediction</vt:lpstr>
      <vt:lpstr>Dataset for Prediction</vt:lpstr>
      <vt:lpstr>Dataset for Prediction</vt:lpstr>
      <vt:lpstr>Classifier</vt:lpstr>
      <vt:lpstr>Results</vt:lpstr>
      <vt:lpstr>FCM based Segmentation</vt:lpstr>
      <vt:lpstr>Scale Space Filtering based Blob Detection</vt:lpstr>
      <vt:lpstr>Classification/Prediction Results</vt:lpstr>
      <vt:lpstr>PowerPoint Presentation</vt:lpstr>
      <vt:lpstr>discussion</vt:lpstr>
      <vt:lpstr>Discussion on Error</vt:lpstr>
      <vt:lpstr>Tree Visualization</vt:lpstr>
      <vt:lpstr>Comparison with Published Work</vt:lpstr>
      <vt:lpstr>Tree Visualization</vt:lpstr>
      <vt:lpstr>Average Cell Area vs. Other Interesting Features</vt:lpstr>
      <vt:lpstr>Summary and Future considerations</vt:lpstr>
      <vt:lpstr>PowerPoint Presentation</vt:lpstr>
      <vt:lpstr>References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Sumi Singh</cp:lastModifiedBy>
  <cp:revision>225</cp:revision>
  <dcterms:modified xsi:type="dcterms:W3CDTF">2019-06-10T07:34:53Z</dcterms:modified>
</cp:coreProperties>
</file>